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6858000" cx="12192000"/>
  <p:notesSz cx="6858000" cy="9144000"/>
  <p:embeddedFontLst>
    <p:embeddedFont>
      <p:font typeface="Play"/>
      <p:regular r:id="rId27"/>
      <p:bold r:id="rId28"/>
    </p:embeddedFont>
    <p:embeddedFont>
      <p:font typeface="Zilla Slab"/>
      <p:regular r:id="rId29"/>
      <p:bold r:id="rId30"/>
      <p: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2" roundtripDataSignature="AMtx7mh+7kgpGbL/G3SjPb0wfjgksoET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2FDC200B-B453-4410-9085-761C15B89A6C}">
  <a:tblStyle styleId="{2FDC200B-B453-4410-9085-761C15B89A6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EBCC3212-BB3D-44AA-B34E-EFD00E522978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Play-bold.fntdata"/><Relationship Id="rId27" Type="http://schemas.openxmlformats.org/officeDocument/2006/relationships/font" Target="fonts/Play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ZillaSlab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ZillaSlab-italic.fntdata"/><Relationship Id="rId30" Type="http://schemas.openxmlformats.org/officeDocument/2006/relationships/font" Target="fonts/ZillaSlab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01faef08a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g301faef08a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02e317f858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g302e317f858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7dd6d2cff4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3" name="Google Shape;103;g37dd6d2cff4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fd72cd231_0_26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3" name="Google Shape;113;g3cfd72cd231_0_26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cfd72cd231_0_27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4" name="Google Shape;124;g3cfd72cd231_0_27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7dd6d2cff4_0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g37dd6d2cff4_0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821f358784_0_1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g3821f358784_0_1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61db600d2068d0a4_0_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" name="Google Shape;154;h61db600d2068d0a4_0_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3821f358784_0_2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3" name="Google Shape;163;g3821f358784_0_2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h61db600d2068d0a4_0_1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h61db600d2068d0a4_0_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f8e0602342_0_1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g3f8e0602342_0_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821f358784_0_10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g3821f358784_0_10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cfd72cd231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1" name="Google Shape;201;g3cfd72cd231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cfd72cd231_0_8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0" name="Google Shape;210;g3cfd72cd231_0_8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cfd72cd231_0_9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9" name="Google Shape;219;g3cfd72cd231_0_9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cfd72cd231_0_12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g3cfd72cd231_0_1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3f8f1081460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8" name="Google Shape;238;g3f8f1081460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cfd72cd231_0_13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g3cfd72cd231_0_1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3cfd72cd231_0_15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8" name="Google Shape;258;g3cfd72cd231_0_15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cfd72cd231_0_16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7" name="Google Shape;267;g3cfd72cd231_0_16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3cfd72cd231_0_17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7" name="Google Shape;277;g3cfd72cd231_0_17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2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2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01faef08a3_0_0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01faef08a3_0_0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90" name="Google Shape;90;g301faef08a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1451" y="257623"/>
            <a:ext cx="1742874" cy="19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g301faef08a3_0_0"/>
          <p:cNvSpPr txBox="1"/>
          <p:nvPr/>
        </p:nvSpPr>
        <p:spPr>
          <a:xfrm>
            <a:off x="1105425" y="2262625"/>
            <a:ext cx="10187700" cy="365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900"/>
              <a:buFont typeface="Arial"/>
              <a:buNone/>
            </a:pPr>
            <a:r>
              <a:rPr b="1" i="0" lang="en-GB" sz="79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Programme 2026/27</a:t>
            </a:r>
            <a:endParaRPr b="1" i="0" sz="79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92" name="Google Shape;92;g301faef08a3_0_0"/>
          <p:cNvSpPr txBox="1"/>
          <p:nvPr/>
        </p:nvSpPr>
        <p:spPr>
          <a:xfrm>
            <a:off x="2328425" y="4820900"/>
            <a:ext cx="7608300" cy="1039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FFFF00">
                <a:alpha val="95294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Arial"/>
              <a:buNone/>
            </a:pPr>
            <a:r>
              <a:rPr b="1" lang="en-GB" sz="58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Term 1</a:t>
            </a:r>
            <a:endParaRPr b="1" i="0" sz="58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302e317f858_0_0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g302e317f858_0_0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99" name="Google Shape;99;g302e317f858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1451" y="257623"/>
            <a:ext cx="1742874" cy="19046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g302e317f858_0_0"/>
          <p:cNvSpPr txBox="1"/>
          <p:nvPr/>
        </p:nvSpPr>
        <p:spPr>
          <a:xfrm>
            <a:off x="1105425" y="2262625"/>
            <a:ext cx="10187700" cy="3651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-GB" sz="44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“Enrichment - Activities which extend students’ education, skills, knowledge and abilities beyond the school curriculum.”</a:t>
            </a:r>
            <a:endParaRPr b="1" i="0" sz="94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7dd6d2cff4_0_19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7dd6d2cff4_0_19"/>
          <p:cNvSpPr txBox="1"/>
          <p:nvPr>
            <p:ph idx="1" type="subTitle"/>
          </p:nvPr>
        </p:nvSpPr>
        <p:spPr>
          <a:xfrm>
            <a:off x="1560575" y="5679299"/>
            <a:ext cx="9144000" cy="117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07" name="Google Shape;107;g37dd6d2cff4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5"/>
            <a:ext cx="663629" cy="72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g37dd6d2cff4_0_19"/>
          <p:cNvSpPr txBox="1"/>
          <p:nvPr/>
        </p:nvSpPr>
        <p:spPr>
          <a:xfrm>
            <a:off x="601325" y="43800"/>
            <a:ext cx="9323100" cy="78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Programme 2026/27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dd6d2cff4_0_19"/>
          <p:cNvSpPr txBox="1"/>
          <p:nvPr/>
        </p:nvSpPr>
        <p:spPr>
          <a:xfrm>
            <a:off x="3451000" y="691950"/>
            <a:ext cx="3863100" cy="72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76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Monday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10" name="Google Shape;110;g37dd6d2cff4_0_19"/>
          <p:cNvGraphicFramePr/>
          <p:nvPr/>
        </p:nvGraphicFramePr>
        <p:xfrm>
          <a:off x="1560575" y="1308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2818675"/>
                <a:gridCol w="1359750"/>
                <a:gridCol w="1484100"/>
                <a:gridCol w="1759775"/>
                <a:gridCol w="1900775"/>
              </a:tblGrid>
              <a:tr h="4727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sz="10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sz="10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Roocm</a:t>
                      </a:r>
                      <a:endParaRPr sz="10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sz="10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sz="10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sz="10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095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GCSE D&amp;T Coursework BOOST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ET4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KWE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039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Netball (Week 1 and 2)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8,10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Courts/Sportshall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RKN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0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Basketball (Week 1 and  2)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9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Sportshall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LRY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9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(GCSE Boost) Week 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Classrooms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9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Maths Boos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 (GCSE Boost)</a:t>
                      </a: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Week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East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Maths Team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9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Rehearsal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</a:t>
                      </a: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German BOOST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SGO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French A Level Revision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S14, S13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ADU, KVC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723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Lunch Club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982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Homework Club (Inclusion Students Only)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cfd72cd231_0_265"/>
          <p:cNvSpPr/>
          <p:nvPr/>
        </p:nvSpPr>
        <p:spPr>
          <a:xfrm>
            <a:off x="0" y="-82050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g3cfd72cd231_0_265"/>
          <p:cNvSpPr txBox="1"/>
          <p:nvPr>
            <p:ph idx="1" type="subTitle"/>
          </p:nvPr>
        </p:nvSpPr>
        <p:spPr>
          <a:xfrm>
            <a:off x="1560575" y="5679299"/>
            <a:ext cx="9144000" cy="117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17" name="Google Shape;117;g3cfd72cd231_0_2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5"/>
            <a:ext cx="663629" cy="72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g3cfd72cd231_0_265"/>
          <p:cNvSpPr txBox="1"/>
          <p:nvPr/>
        </p:nvSpPr>
        <p:spPr>
          <a:xfrm>
            <a:off x="601325" y="43800"/>
            <a:ext cx="9323100" cy="78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Programme 202</a:t>
            </a: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6/27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g3cfd72cd231_0_265"/>
          <p:cNvSpPr txBox="1"/>
          <p:nvPr/>
        </p:nvSpPr>
        <p:spPr>
          <a:xfrm>
            <a:off x="4082475" y="726125"/>
            <a:ext cx="3863100" cy="72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Tuesday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20" name="Google Shape;120;g3cfd72cd231_0_265"/>
          <p:cNvGraphicFramePr/>
          <p:nvPr/>
        </p:nvGraphicFramePr>
        <p:xfrm>
          <a:off x="1104700" y="15801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685850"/>
                <a:gridCol w="945325"/>
                <a:gridCol w="1186475"/>
                <a:gridCol w="1186475"/>
                <a:gridCol w="1186475"/>
              </a:tblGrid>
              <a:tr h="518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2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2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05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Creative Writing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KS3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W3A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AMI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4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Science 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Boost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Yr11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Lab 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Science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18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History GCSE BOOST Week 2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W15a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FWE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6934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Geography GCSE BOOST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Week 2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 rooms - upper corridor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CCA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D&amp;T Club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7 - 9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ET4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KWE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59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Crafts and Chat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 &amp; 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18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Rehearsal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089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Badminton (Week 2)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7,9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Sportshall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JFO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442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Crochet Club</a:t>
                      </a:r>
                      <a:endParaRPr sz="12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L1</a:t>
                      </a:r>
                      <a:r>
                        <a:rPr lang="en-GB" sz="12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0</a:t>
                      </a:r>
                      <a:endParaRPr sz="12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BFI</a:t>
                      </a:r>
                      <a:endParaRPr sz="12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666666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200" u="none" cap="none" strike="noStrike">
                        <a:solidFill>
                          <a:srgbClr val="666666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21" name="Google Shape;121;g3cfd72cd231_0_265"/>
          <p:cNvSpPr txBox="1"/>
          <p:nvPr/>
        </p:nvSpPr>
        <p:spPr>
          <a:xfrm>
            <a:off x="8121950" y="5054600"/>
            <a:ext cx="3918900" cy="1318200"/>
          </a:xfrm>
          <a:prstGeom prst="rect">
            <a:avLst/>
          </a:prstGeom>
          <a:solidFill>
            <a:srgbClr val="CCCCCC"/>
          </a:solidFill>
          <a:ln cap="flat" cmpd="sng" w="19050">
            <a:solidFill>
              <a:srgbClr val="92163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b="1" i="0" lang="en-GB" sz="2100" u="none" cap="none" strike="noStrike">
                <a:solidFill>
                  <a:srgbClr val="921638"/>
                </a:solidFill>
                <a:latin typeface="Zilla Slab"/>
                <a:ea typeface="Zilla Slab"/>
                <a:cs typeface="Zilla Slab"/>
                <a:sym typeface="Zilla Slab"/>
              </a:rPr>
              <a:t>Staff Meetings take place on Tuesday’s After School this will limit the Enrichment activities taking place at this time.</a:t>
            </a:r>
            <a:r>
              <a:rPr b="1" i="0" lang="en-GB" sz="1600" u="none" cap="none" strike="noStrike">
                <a:solidFill>
                  <a:srgbClr val="921638"/>
                </a:solidFill>
                <a:latin typeface="Zilla Slab"/>
                <a:ea typeface="Zilla Slab"/>
                <a:cs typeface="Zilla Slab"/>
                <a:sym typeface="Zilla Slab"/>
              </a:rPr>
              <a:t> </a:t>
            </a:r>
            <a:endParaRPr b="0" i="0" sz="3400" u="none" cap="none" strike="noStrike">
              <a:solidFill>
                <a:srgbClr val="921638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cfd72cd231_0_278"/>
          <p:cNvSpPr/>
          <p:nvPr/>
        </p:nvSpPr>
        <p:spPr>
          <a:xfrm>
            <a:off x="0" y="-82050"/>
            <a:ext cx="12192000" cy="69399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cfd72cd231_0_278"/>
          <p:cNvSpPr txBox="1"/>
          <p:nvPr>
            <p:ph idx="1" type="subTitle"/>
          </p:nvPr>
        </p:nvSpPr>
        <p:spPr>
          <a:xfrm>
            <a:off x="1560575" y="5679299"/>
            <a:ext cx="9144000" cy="117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t/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28" name="Google Shape;128;g3cfd72cd231_0_2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5"/>
            <a:ext cx="663629" cy="72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g3cfd72cd231_0_278"/>
          <p:cNvSpPr txBox="1"/>
          <p:nvPr/>
        </p:nvSpPr>
        <p:spPr>
          <a:xfrm>
            <a:off x="601325" y="43800"/>
            <a:ext cx="9323100" cy="78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Programme 202</a:t>
            </a: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6/27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g3cfd72cd231_0_278"/>
          <p:cNvSpPr txBox="1"/>
          <p:nvPr/>
        </p:nvSpPr>
        <p:spPr>
          <a:xfrm>
            <a:off x="4093350" y="758725"/>
            <a:ext cx="3863100" cy="72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Wednesday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31" name="Google Shape;131;g3cfd72cd231_0_278"/>
          <p:cNvGraphicFramePr/>
          <p:nvPr/>
        </p:nvGraphicFramePr>
        <p:xfrm>
          <a:off x="1103538" y="1390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2680400"/>
                <a:gridCol w="1503025"/>
                <a:gridCol w="1886425"/>
                <a:gridCol w="1886425"/>
                <a:gridCol w="1886425"/>
              </a:tblGrid>
              <a:tr h="33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Book Club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Y7+Y8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Library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LWA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Book Club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Y9+Y10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Library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LWA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Boost ‘Carousel’ 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West Corridor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Teachers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7-10 Maths Hwk. Club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7 - 10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E15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KMO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KS5 Maths Boost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KS5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E6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RPA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Maths Boost - Higher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Yr10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IT2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ITH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3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3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55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ll languages - GCSE 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Boost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(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11)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KS4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Languages room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language staff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86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Rehearsal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Homework Club (Inclusion Students Only)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7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Lunch Club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27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Crochet Club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L1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0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BFI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6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Badminton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8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Sportshall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RKN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16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Badminton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</a:t>
                      </a: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7 Week 1, Yr 11 Week 2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Sportshall</a:t>
                      </a:r>
                      <a:endParaRPr sz="1200" u="none" cap="none" strike="noStrike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JFO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200">
                        <a:solidFill>
                          <a:schemeClr val="dk1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Skittles Club (LGBTQ+)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MU1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KBO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7dd6d2cff4_0_51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g37dd6d2cff4_0_51"/>
          <p:cNvSpPr txBox="1"/>
          <p:nvPr>
            <p:ph idx="1" type="subTitle"/>
          </p:nvPr>
        </p:nvSpPr>
        <p:spPr>
          <a:xfrm>
            <a:off x="1624600" y="5460324"/>
            <a:ext cx="9144000" cy="117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38" name="Google Shape;138;g37dd6d2cff4_0_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5425" y="217963"/>
            <a:ext cx="663629" cy="72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g37dd6d2cff4_0_51"/>
          <p:cNvSpPr txBox="1"/>
          <p:nvPr/>
        </p:nvSpPr>
        <p:spPr>
          <a:xfrm>
            <a:off x="1535050" y="163588"/>
            <a:ext cx="9323100" cy="78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Programme 202</a:t>
            </a: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6/27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" name="Google Shape;140;g37dd6d2cff4_0_51"/>
          <p:cNvSpPr txBox="1"/>
          <p:nvPr/>
        </p:nvSpPr>
        <p:spPr>
          <a:xfrm>
            <a:off x="3676450" y="998275"/>
            <a:ext cx="3117900" cy="6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Thursday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41" name="Google Shape;141;g37dd6d2cff4_0_51"/>
          <p:cNvGraphicFramePr/>
          <p:nvPr/>
        </p:nvGraphicFramePr>
        <p:xfrm>
          <a:off x="502863" y="1618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3052675"/>
                <a:gridCol w="1711675"/>
                <a:gridCol w="2148425"/>
                <a:gridCol w="2148425"/>
                <a:gridCol w="2148425"/>
              </a:tblGrid>
              <a:tr h="317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H&amp;SC/CD BOOST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10 - 13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IT6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AWI/RKN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17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L2 BTEC Sport BOOST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10 &amp;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ARA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17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GCSE PE BOOST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S6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LRY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Business (GCSE Boost) Week 2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JBA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Computing (GCSE Boost)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Week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IT3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LCH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Psychology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(GCSE Boost) Week 2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Normal classrooms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41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Design Technology (GCSE Boost)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Week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ET4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KWE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Engineering (GCSE Boost)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Week 2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L8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IHA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Media Studies 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(GCSE Boost) Week 2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West Corridor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French / Sp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anish / German</a:t>
                      </a: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BOOST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S14, S11, S15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ADU, ASA, LMO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223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Christian Club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W16a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IHO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329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Rehearsal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</a:t>
                      </a: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</a:t>
                      </a: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Badminton (Week 1)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10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Sportshall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RKN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86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Netball (Week 1)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7,9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Courts/Sportshall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LRY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17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Lunch Club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821f358784_0_125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g3821f358784_0_125"/>
          <p:cNvSpPr txBox="1"/>
          <p:nvPr>
            <p:ph idx="1" type="subTitle"/>
          </p:nvPr>
        </p:nvSpPr>
        <p:spPr>
          <a:xfrm>
            <a:off x="1560575" y="5679299"/>
            <a:ext cx="9144000" cy="1178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550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48" name="Google Shape;148;g3821f358784_0_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5"/>
            <a:ext cx="663629" cy="72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g3821f358784_0_125"/>
          <p:cNvSpPr txBox="1"/>
          <p:nvPr/>
        </p:nvSpPr>
        <p:spPr>
          <a:xfrm>
            <a:off x="601325" y="43800"/>
            <a:ext cx="9323100" cy="780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Programme 2026/27</a:t>
            </a:r>
            <a:endParaRPr b="0" i="0" sz="43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g3821f358784_0_125"/>
          <p:cNvSpPr txBox="1"/>
          <p:nvPr/>
        </p:nvSpPr>
        <p:spPr>
          <a:xfrm>
            <a:off x="3723250" y="747850"/>
            <a:ext cx="3863100" cy="72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Arial"/>
              <a:buNone/>
            </a:pPr>
            <a:r>
              <a:rPr b="1" i="0" lang="en-GB" sz="43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Friday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51" name="Google Shape;151;g3821f358784_0_125"/>
          <p:cNvGraphicFramePr/>
          <p:nvPr/>
        </p:nvGraphicFramePr>
        <p:xfrm>
          <a:off x="2163450" y="169923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983325"/>
                <a:gridCol w="1112125"/>
                <a:gridCol w="1395825"/>
                <a:gridCol w="1395825"/>
                <a:gridCol w="1395825"/>
              </a:tblGrid>
              <a:tr h="6690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Roocm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57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Further Maths (Week 1)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E15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Maths Team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Lunch Club 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Badminton Week 1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11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Sportshall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ARA</a:t>
                      </a:r>
                      <a:endParaRPr sz="12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Netball Week 2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7,9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Courts/Sportshall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ARA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5741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Lunch Club 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 u="none" cap="none" strike="noStrike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000" u="none" cap="none" strike="noStrike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61db600d2068d0a4_0_7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57" name="Google Shape;157;h61db600d2068d0a4_0_7"/>
          <p:cNvSpPr txBox="1"/>
          <p:nvPr>
            <p:ph idx="1" type="subTitle"/>
          </p:nvPr>
        </p:nvSpPr>
        <p:spPr>
          <a:xfrm>
            <a:off x="1560576" y="52723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58" name="Google Shape;158;h61db600d2068d0a4_0_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h61db600d2068d0a4_0_7"/>
          <p:cNvSpPr txBox="1"/>
          <p:nvPr/>
        </p:nvSpPr>
        <p:spPr>
          <a:xfrm>
            <a:off x="1065075" y="43800"/>
            <a:ext cx="8274600" cy="126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lang="en-GB" sz="39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Year 11 After School </a:t>
            </a:r>
            <a:r>
              <a:rPr b="1" lang="en-GB" sz="39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Revision</a:t>
            </a:r>
            <a:r>
              <a:rPr b="1" lang="en-GB" sz="39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 Sessions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h61db600d2068d0a4_0_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9000" y="1657075"/>
            <a:ext cx="11459348" cy="425115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821f358784_0_24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66" name="Google Shape;166;g3821f358784_0_24"/>
          <p:cNvSpPr txBox="1"/>
          <p:nvPr>
            <p:ph idx="1" type="subTitle"/>
          </p:nvPr>
        </p:nvSpPr>
        <p:spPr>
          <a:xfrm>
            <a:off x="1560576" y="52723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67" name="Google Shape;167;g3821f358784_0_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g3821f358784_0_24"/>
          <p:cNvSpPr txBox="1"/>
          <p:nvPr/>
        </p:nvSpPr>
        <p:spPr>
          <a:xfrm>
            <a:off x="1739975" y="98875"/>
            <a:ext cx="8274600" cy="139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39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PE &amp; Health Clubs</a:t>
            </a:r>
            <a:endParaRPr sz="39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39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Week </a:t>
            </a:r>
            <a:r>
              <a:rPr b="1" lang="en-GB" sz="39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1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69" name="Google Shape;169;g3821f358784_0_24"/>
          <p:cNvGraphicFramePr/>
          <p:nvPr/>
        </p:nvGraphicFramePr>
        <p:xfrm>
          <a:off x="2194788" y="1418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{EBCC3212-BB3D-44AA-B34E-EFD00E522978}</a:tableStyleId>
              </a:tblPr>
              <a:tblGrid>
                <a:gridCol w="1364550"/>
                <a:gridCol w="1364550"/>
                <a:gridCol w="1072975"/>
                <a:gridCol w="1609475"/>
                <a:gridCol w="1072975"/>
                <a:gridCol w="1317900"/>
              </a:tblGrid>
              <a:tr h="4421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Day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Sport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Year Group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Location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Staff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Time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734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Monday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Netball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8,10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Courts/Sportshall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RKN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9146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Monday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Basketball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9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LRY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583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Wednesday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Badminton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7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JFO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6992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Thursday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Badminton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10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RKN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7713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Thursday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Netball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7,9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Courts/Sportshall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LRY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598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Friday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Badminton 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11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ARA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h61db600d2068d0a4_0_19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i="0" sz="31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75" name="Google Shape;175;h61db600d2068d0a4_0_19"/>
          <p:cNvSpPr txBox="1"/>
          <p:nvPr>
            <p:ph idx="1" type="subTitle"/>
          </p:nvPr>
        </p:nvSpPr>
        <p:spPr>
          <a:xfrm>
            <a:off x="1560576" y="52723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76" name="Google Shape;176;h61db600d2068d0a4_0_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h61db600d2068d0a4_0_19"/>
          <p:cNvSpPr txBox="1"/>
          <p:nvPr/>
        </p:nvSpPr>
        <p:spPr>
          <a:xfrm>
            <a:off x="1739975" y="98875"/>
            <a:ext cx="8274600" cy="13935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39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PE &amp; Health Clubs</a:t>
            </a:r>
            <a:endParaRPr sz="3900">
              <a:solidFill>
                <a:schemeClr val="lt1"/>
              </a:solidFill>
            </a:endParaRPr>
          </a:p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39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Week </a:t>
            </a:r>
            <a:r>
              <a:rPr b="1" lang="en-GB" sz="39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2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78" name="Google Shape;178;h61db600d2068d0a4_0_19"/>
          <p:cNvGraphicFramePr/>
          <p:nvPr/>
        </p:nvGraphicFramePr>
        <p:xfrm>
          <a:off x="2428400" y="14419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{EBCC3212-BB3D-44AA-B34E-EFD00E522978}</a:tableStyleId>
              </a:tblPr>
              <a:tblGrid>
                <a:gridCol w="1527150"/>
                <a:gridCol w="1394375"/>
                <a:gridCol w="1062400"/>
                <a:gridCol w="1580275"/>
                <a:gridCol w="1075650"/>
                <a:gridCol w="1155325"/>
              </a:tblGrid>
              <a:tr h="6942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Day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Sport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Year Group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Location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Staff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500" u="sng"/>
                        <a:t>Time</a:t>
                      </a:r>
                      <a:endParaRPr b="1" sz="1500" u="sng"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6430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Monday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Netball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8,10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Courts/Sportshall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RKN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6138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Monday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Basketball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9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LRY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599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Tuesday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Badminton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7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JFO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635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Wednesday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Badminton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8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RKN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5919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Wednesday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Badminton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11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JFO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665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Friday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Netball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7,9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Courts/Sportshall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ARA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Lunch</a:t>
                      </a:r>
                      <a:endParaRPr/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8e0602342_0_14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84" name="Google Shape;184;g3f8e0602342_0_14"/>
          <p:cNvSpPr txBox="1"/>
          <p:nvPr>
            <p:ph idx="1" type="subTitle"/>
          </p:nvPr>
        </p:nvSpPr>
        <p:spPr>
          <a:xfrm>
            <a:off x="1560576" y="52723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85" name="Google Shape;185;g3f8e0602342_0_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g3f8e0602342_0_14"/>
          <p:cNvSpPr txBox="1"/>
          <p:nvPr/>
        </p:nvSpPr>
        <p:spPr>
          <a:xfrm>
            <a:off x="1065075" y="43800"/>
            <a:ext cx="8274600" cy="72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39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PE &amp; Health Academic Programme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87" name="Google Shape;187;g3f8e0602342_0_14"/>
          <p:cNvGraphicFramePr/>
          <p:nvPr/>
        </p:nvGraphicFramePr>
        <p:xfrm>
          <a:off x="381500" y="11365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450250"/>
                <a:gridCol w="2633600"/>
                <a:gridCol w="1476725"/>
                <a:gridCol w="1853525"/>
                <a:gridCol w="1853525"/>
                <a:gridCol w="1853525"/>
              </a:tblGrid>
              <a:tr h="1067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79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GCSE PE BOOST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S6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LRY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 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9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H&amp;SC/CD BOOST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10 - 13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IT6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AWI/RKN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7984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L2 BTEC Sport BOOST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10 &amp;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IT4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ARA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821f358784_0_100"/>
          <p:cNvSpPr/>
          <p:nvPr/>
        </p:nvSpPr>
        <p:spPr>
          <a:xfrm>
            <a:off x="-9" y="-157280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31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193" name="Google Shape;193;g3821f358784_0_100"/>
          <p:cNvSpPr txBox="1"/>
          <p:nvPr>
            <p:ph idx="1" type="subTitle"/>
          </p:nvPr>
        </p:nvSpPr>
        <p:spPr>
          <a:xfrm>
            <a:off x="1560576" y="52723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194" name="Google Shape;194;g3821f358784_0_10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g3821f358784_0_100"/>
          <p:cNvSpPr txBox="1"/>
          <p:nvPr/>
        </p:nvSpPr>
        <p:spPr>
          <a:xfrm>
            <a:off x="1065075" y="43800"/>
            <a:ext cx="8274600" cy="725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39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PE &amp; Health Enrichment Programme</a:t>
            </a:r>
            <a:endParaRPr b="0" i="0" sz="3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196" name="Google Shape;196;g3821f358784_0_100"/>
          <p:cNvGraphicFramePr/>
          <p:nvPr/>
        </p:nvGraphicFramePr>
        <p:xfrm>
          <a:off x="333625" y="1754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309000"/>
                <a:gridCol w="2998500"/>
                <a:gridCol w="1637525"/>
                <a:gridCol w="2211900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Mon-Thurs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Football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Fixtures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 7 - 11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JFO, LRY, ARA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Mon-Thurs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Netball Fixtures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 8-11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RKN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, AWI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197" name="Google Shape;197;g3821f358784_0_100"/>
          <p:cNvSpPr txBox="1"/>
          <p:nvPr/>
        </p:nvSpPr>
        <p:spPr>
          <a:xfrm>
            <a:off x="53300" y="1019613"/>
            <a:ext cx="4251900" cy="41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GB" sz="36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Sports Fixtures</a:t>
            </a:r>
            <a:endParaRPr b="0" i="0" sz="33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g3821f358784_0_100"/>
          <p:cNvSpPr txBox="1"/>
          <p:nvPr/>
        </p:nvSpPr>
        <p:spPr>
          <a:xfrm>
            <a:off x="8633475" y="992575"/>
            <a:ext cx="3277500" cy="3712500"/>
          </a:xfrm>
          <a:prstGeom prst="rect">
            <a:avLst/>
          </a:prstGeom>
          <a:solidFill>
            <a:srgbClr val="FFF2CC"/>
          </a:solidFill>
          <a:ln cap="flat" cmpd="sng" w="76200">
            <a:solidFill>
              <a:srgbClr val="43434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GB" sz="1900" u="none" cap="none" strike="noStrike">
                <a:solidFill>
                  <a:srgbClr val="921638"/>
                </a:solidFill>
                <a:latin typeface="Zilla Slab"/>
                <a:ea typeface="Zilla Slab"/>
                <a:cs typeface="Zilla Slab"/>
                <a:sym typeface="Zilla Slab"/>
              </a:rPr>
              <a:t>This Term there will be fixtures for</a:t>
            </a:r>
            <a:r>
              <a:rPr b="1" lang="en-GB" sz="1900">
                <a:solidFill>
                  <a:srgbClr val="921638"/>
                </a:solidFill>
                <a:latin typeface="Zilla Slab"/>
                <a:ea typeface="Zilla Slab"/>
                <a:cs typeface="Zilla Slab"/>
                <a:sym typeface="Zilla Slab"/>
              </a:rPr>
              <a:t> </a:t>
            </a:r>
            <a:r>
              <a:rPr b="1" i="0" lang="en-GB" sz="1900" u="none" cap="none" strike="noStrike">
                <a:solidFill>
                  <a:srgbClr val="921638"/>
                </a:solidFill>
                <a:latin typeface="Zilla Slab"/>
                <a:ea typeface="Zilla Slab"/>
                <a:cs typeface="Zilla Slab"/>
                <a:sym typeface="Zilla Slab"/>
              </a:rPr>
              <a:t>Football and Netball. Teachers will contact home via EduLink to provide the details of the fixture and to gain consent. </a:t>
            </a:r>
            <a:endParaRPr b="1" i="0" sz="1900" u="none" cap="none" strike="noStrike">
              <a:solidFill>
                <a:srgbClr val="921638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t/>
            </a:r>
            <a:endParaRPr b="1" i="0" sz="1900" u="none" cap="none" strike="noStrike">
              <a:solidFill>
                <a:srgbClr val="921638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en-GB" sz="1900" u="none" cap="none" strike="noStrike">
                <a:solidFill>
                  <a:srgbClr val="921638"/>
                </a:solidFill>
                <a:latin typeface="Zilla Slab"/>
                <a:ea typeface="Zilla Slab"/>
                <a:cs typeface="Zilla Slab"/>
                <a:sym typeface="Zilla Slab"/>
              </a:rPr>
              <a:t>You will be informed by a member of the PE team if you have been selected for a team.</a:t>
            </a:r>
            <a:endParaRPr b="1" i="0" sz="1900" u="none" cap="none" strike="noStrike">
              <a:solidFill>
                <a:srgbClr val="921638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3cfd72cd231_0_0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4" name="Google Shape;204;g3cfd72cd231_0_0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05" name="Google Shape;205;g3cfd72cd231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g3cfd72cd231_0_0"/>
          <p:cNvSpPr txBox="1"/>
          <p:nvPr/>
        </p:nvSpPr>
        <p:spPr>
          <a:xfrm>
            <a:off x="-56975" y="43800"/>
            <a:ext cx="10023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English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07" name="Google Shape;207;g3cfd72cd231_0_0"/>
          <p:cNvGraphicFramePr/>
          <p:nvPr/>
        </p:nvGraphicFramePr>
        <p:xfrm>
          <a:off x="381500" y="12016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2069450"/>
                <a:gridCol w="1969725"/>
                <a:gridCol w="1711900"/>
                <a:gridCol w="191702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 (Week 1)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(GCSE Boost)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Classrooms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Tuesday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Creative Writing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KS3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W3A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AMI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Book Club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Y7+Y8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Library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LWA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Book Club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Y9+Y10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Library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LWA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Boost ‘Carousel’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West Corridor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English Teachers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 (Week 2)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Media Studies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West Corridor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3cfd72cd231_0_85"/>
          <p:cNvSpPr/>
          <p:nvPr/>
        </p:nvSpPr>
        <p:spPr>
          <a:xfrm>
            <a:off x="36566" y="-37605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g3cfd72cd231_0_85"/>
          <p:cNvSpPr txBox="1"/>
          <p:nvPr>
            <p:ph idx="1" type="subTitle"/>
          </p:nvPr>
        </p:nvSpPr>
        <p:spPr>
          <a:xfrm>
            <a:off x="1524001" y="488253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14" name="Google Shape;214;g3cfd72cd231_0_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3cfd72cd231_0_85"/>
          <p:cNvSpPr txBox="1"/>
          <p:nvPr/>
        </p:nvSpPr>
        <p:spPr>
          <a:xfrm>
            <a:off x="1065075" y="43800"/>
            <a:ext cx="8274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Maths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16" name="Google Shape;216;g3cfd72cd231_0_85"/>
          <p:cNvGraphicFramePr/>
          <p:nvPr/>
        </p:nvGraphicFramePr>
        <p:xfrm>
          <a:off x="381500" y="12117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917025"/>
                <a:gridCol w="3106725"/>
                <a:gridCol w="1301675"/>
                <a:gridCol w="134267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 (Week 2)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Maths Boos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-  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(GCSE Boost)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Yr1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East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Maths Team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7-10 Maths Hwk. Club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7 - 10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E15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KMO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KS5 Maths Boost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KS5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4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RPA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Friday (Week 1)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Further Maths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E15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Maths Team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cfd72cd231_0_95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97647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lang="en-GB" sz="18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                                                                                          </a:t>
            </a:r>
            <a:r>
              <a:rPr b="1" i="0" lang="en-GB" sz="18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Activities run by Science</a:t>
            </a:r>
            <a:endParaRPr b="1" i="0" sz="18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</p:txBody>
      </p:sp>
      <p:sp>
        <p:nvSpPr>
          <p:cNvPr id="222" name="Google Shape;222;g3cfd72cd231_0_95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23" name="Google Shape;223;g3cfd72cd231_0_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g3cfd72cd231_0_95"/>
          <p:cNvSpPr txBox="1"/>
          <p:nvPr/>
        </p:nvSpPr>
        <p:spPr>
          <a:xfrm>
            <a:off x="1032600" y="43800"/>
            <a:ext cx="8274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Science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25" name="Google Shape;225;g3cfd72cd231_0_95"/>
          <p:cNvGraphicFramePr/>
          <p:nvPr/>
        </p:nvGraphicFramePr>
        <p:xfrm>
          <a:off x="294425" y="3797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917025"/>
                <a:gridCol w="1917025"/>
                <a:gridCol w="1917025"/>
                <a:gridCol w="191702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Tuesday and Wednesday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Crochet Club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L1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0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BFI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800" u="none" cap="none" strike="noStrike">
                        <a:solidFill>
                          <a:srgbClr val="666666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26" name="Google Shape;226;g3cfd72cd231_0_95"/>
          <p:cNvGraphicFramePr/>
          <p:nvPr/>
        </p:nvGraphicFramePr>
        <p:xfrm>
          <a:off x="294425" y="1445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917025"/>
                <a:gridCol w="1917025"/>
                <a:gridCol w="1917025"/>
                <a:gridCol w="191702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b="1" lang="en-GB" sz="1800" u="none" cap="none" strike="noStrike">
                          <a:solidFill>
                            <a:schemeClr val="lt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800" u="none" cap="none" strike="noStrike">
                        <a:solidFill>
                          <a:schemeClr val="lt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Tuesday (Week 1)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Science (GCSE Boost)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L1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highlight>
                            <a:schemeClr val="lt1"/>
                          </a:highlight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highlight>
                          <a:schemeClr val="lt1"/>
                        </a:highlight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cfd72cd231_0_128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g3cfd72cd231_0_128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33" name="Google Shape;233;g3cfd72cd231_0_1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g3cfd72cd231_0_128"/>
          <p:cNvSpPr txBox="1"/>
          <p:nvPr/>
        </p:nvSpPr>
        <p:spPr>
          <a:xfrm>
            <a:off x="1065075" y="43800"/>
            <a:ext cx="8274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Arts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35" name="Google Shape;235;g3cfd72cd231_0_128"/>
          <p:cNvGraphicFramePr/>
          <p:nvPr/>
        </p:nvGraphicFramePr>
        <p:xfrm>
          <a:off x="303900" y="12501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709275"/>
                <a:gridCol w="2370925"/>
                <a:gridCol w="1670875"/>
                <a:gridCol w="191702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Monday-Friday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Practice Room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MU1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KBD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</a:t>
                      </a: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Monday-Thursday</a:t>
                      </a:r>
                      <a:endParaRPr b="1" sz="14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Practice Room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DR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Rehearsal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Tuesday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Rehearsal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DR1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9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Matilda Rehearsal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WPI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9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 (Week 2)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Art/Music/Dance/Drama/Photography (GCSE Boost)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Normal classrooms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29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Skittles Club (LGBTQ+)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MU1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KBO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200">
                        <a:solidFill>
                          <a:schemeClr val="dk1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f8f1081460_0_0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f8f1081460_0_0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42" name="Google Shape;242;g3f8f108146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g3f8f1081460_0_0"/>
          <p:cNvSpPr txBox="1"/>
          <p:nvPr/>
        </p:nvSpPr>
        <p:spPr>
          <a:xfrm>
            <a:off x="1065075" y="43800"/>
            <a:ext cx="8274600" cy="1293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lang="en-GB" sz="40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Social Sciences</a:t>
            </a: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44" name="Google Shape;244;g3f8f1081460_0_0"/>
          <p:cNvGraphicFramePr/>
          <p:nvPr/>
        </p:nvGraphicFramePr>
        <p:xfrm>
          <a:off x="282125" y="25125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709275"/>
                <a:gridCol w="2370925"/>
                <a:gridCol w="1670875"/>
                <a:gridCol w="191702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2948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sday (Week 2)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Psychology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Normal classrooms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cfd72cd231_0_138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3cfd72cd231_0_138"/>
          <p:cNvSpPr txBox="1"/>
          <p:nvPr>
            <p:ph idx="1" type="subTitle"/>
          </p:nvPr>
        </p:nvSpPr>
        <p:spPr>
          <a:xfrm>
            <a:off x="1560576" y="5202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19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19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51" name="Google Shape;251;g3cfd72cd231_0_1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g3cfd72cd231_0_138"/>
          <p:cNvSpPr txBox="1"/>
          <p:nvPr/>
        </p:nvSpPr>
        <p:spPr>
          <a:xfrm>
            <a:off x="571775" y="112225"/>
            <a:ext cx="9237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Humanities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3" name="Google Shape;253;g3cfd72cd231_0_138"/>
          <p:cNvGraphicFramePr/>
          <p:nvPr/>
        </p:nvGraphicFramePr>
        <p:xfrm>
          <a:off x="344925" y="1123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329000"/>
                <a:gridCol w="2894775"/>
                <a:gridCol w="1041850"/>
                <a:gridCol w="2628125"/>
                <a:gridCol w="169137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Tuesday (Week 2)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History GCSE BOOST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W15a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FWE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uesday (Week 2)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Geography GCSE BOOST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KS5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 rooms - </a:t>
                      </a:r>
                      <a:r>
                        <a:rPr lang="en-GB" sz="15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upper corridor</a:t>
                      </a:r>
                      <a:endParaRPr sz="15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CCA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54" name="Google Shape;254;g3cfd72cd231_0_138"/>
          <p:cNvGraphicFramePr/>
          <p:nvPr/>
        </p:nvGraphicFramePr>
        <p:xfrm>
          <a:off x="344925" y="4504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329000"/>
                <a:gridCol w="2894775"/>
                <a:gridCol w="1527300"/>
                <a:gridCol w="191702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Christian Club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W16a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TML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</a:t>
                      </a: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55" name="Google Shape;255;g3cfd72cd231_0_138"/>
          <p:cNvSpPr txBox="1"/>
          <p:nvPr/>
        </p:nvSpPr>
        <p:spPr>
          <a:xfrm>
            <a:off x="313150" y="3536750"/>
            <a:ext cx="46767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Enrichment Activities run by Humanities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cfd72cd231_0_150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g3cfd72cd231_0_150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6900"/>
              <a:buNone/>
            </a:pPr>
            <a:r>
              <a:rPr b="1" lang="en-GB" sz="255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255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62" name="Google Shape;262;g3cfd72cd231_0_1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g3cfd72cd231_0_150"/>
          <p:cNvSpPr txBox="1"/>
          <p:nvPr/>
        </p:nvSpPr>
        <p:spPr>
          <a:xfrm>
            <a:off x="1065075" y="43800"/>
            <a:ext cx="8274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Languages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4" name="Google Shape;264;g3cfd72cd231_0_150"/>
          <p:cNvGraphicFramePr/>
          <p:nvPr/>
        </p:nvGraphicFramePr>
        <p:xfrm>
          <a:off x="344925" y="1115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568300"/>
                <a:gridCol w="2874250"/>
                <a:gridCol w="1308525"/>
                <a:gridCol w="191702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German BOOST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SGO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 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French A Level Revision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13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S14, S13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ADU, KVC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 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 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(W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ee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 1)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ll languages - GCSE 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Boost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(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11)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KS4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Languages room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language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French / Sp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anish / German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 BOOST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S14, S11, S15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ADU, ASA, LMO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cfd72cd231_0_160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g3cfd72cd231_0_160"/>
          <p:cNvSpPr txBox="1"/>
          <p:nvPr>
            <p:ph idx="1" type="subTitle"/>
          </p:nvPr>
        </p:nvSpPr>
        <p:spPr>
          <a:xfrm>
            <a:off x="1560575" y="5549750"/>
            <a:ext cx="9144000" cy="1125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47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71" name="Google Shape;271;g3cfd72cd231_0_1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g3cfd72cd231_0_160"/>
          <p:cNvSpPr txBox="1"/>
          <p:nvPr/>
        </p:nvSpPr>
        <p:spPr>
          <a:xfrm>
            <a:off x="1065075" y="43800"/>
            <a:ext cx="8274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STEM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73" name="Google Shape;273;g3cfd72cd231_0_160"/>
          <p:cNvGraphicFramePr/>
          <p:nvPr/>
        </p:nvGraphicFramePr>
        <p:xfrm>
          <a:off x="344925" y="1129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424725"/>
                <a:gridCol w="3681075"/>
                <a:gridCol w="1294825"/>
                <a:gridCol w="1267475"/>
                <a:gridCol w="1917025"/>
                <a:gridCol w="1917025"/>
              </a:tblGrid>
              <a:tr h="381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GCSE D&amp;T Coursework BOOST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KS4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ET4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KWE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Tu</a:t>
                      </a: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esday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D&amp;T Club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7 - 9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ET4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KWE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 (Week 2)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Business (GCSE Boost)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JBA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(Week 2)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Computing 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(GCSE Boost)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IT3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LCH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Thursday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(Week 2)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Design Technology 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(GCSE Boost)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ET4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KWE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Engineering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(Week 2)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Engineering (GCSE Boost)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Yr 11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L8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IHA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274" name="Google Shape;274;g3cfd72cd231_0_160"/>
          <p:cNvSpPr txBox="1"/>
          <p:nvPr/>
        </p:nvSpPr>
        <p:spPr>
          <a:xfrm>
            <a:off x="299475" y="4290350"/>
            <a:ext cx="4676700" cy="32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1" i="0" sz="1800" u="none" cap="none" strike="noStrike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3cfd72cd231_0_172"/>
          <p:cNvSpPr/>
          <p:nvPr/>
        </p:nvSpPr>
        <p:spPr>
          <a:xfrm>
            <a:off x="-9" y="-5"/>
            <a:ext cx="12192000" cy="6858000"/>
          </a:xfrm>
          <a:prstGeom prst="rect">
            <a:avLst/>
          </a:prstGeom>
          <a:solidFill>
            <a:srgbClr val="921638"/>
          </a:solidFill>
          <a:ln cap="flat" cmpd="sng" w="19050">
            <a:solidFill>
              <a:srgbClr val="082836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g3cfd72cd231_0_172"/>
          <p:cNvSpPr txBox="1"/>
          <p:nvPr>
            <p:ph idx="1" type="subTitle"/>
          </p:nvPr>
        </p:nvSpPr>
        <p:spPr>
          <a:xfrm>
            <a:off x="1560576" y="5019289"/>
            <a:ext cx="9144000" cy="16557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fontScale="92500" lnSpcReduction="2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t/>
            </a:r>
            <a:endParaRPr sz="2400">
              <a:solidFill>
                <a:schemeClr val="lt1"/>
              </a:solidFill>
              <a:latin typeface="Zilla Slab"/>
              <a:ea typeface="Zilla Slab"/>
              <a:cs typeface="Zilla Slab"/>
              <a:sym typeface="Zilla Slab"/>
            </a:endParaRPr>
          </a:p>
          <a:p>
            <a:pPr indent="0" lvl="0" mar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60464"/>
              <a:buNone/>
            </a:pPr>
            <a:r>
              <a:rPr b="1" lang="en-GB" sz="4300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The Ashlawn Way</a:t>
            </a:r>
            <a:endParaRPr b="1" sz="4300">
              <a:latin typeface="Zilla Slab"/>
              <a:ea typeface="Zilla Slab"/>
              <a:cs typeface="Zilla Slab"/>
              <a:sym typeface="Zilla Slab"/>
            </a:endParaRPr>
          </a:p>
        </p:txBody>
      </p:sp>
      <p:pic>
        <p:nvPicPr>
          <p:cNvPr descr="A black and white logo&#10;&#10;Description automatically generated" id="281" name="Google Shape;281;g3cfd72cd231_0_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8025" y="98874"/>
            <a:ext cx="884574" cy="966676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g3cfd72cd231_0_172"/>
          <p:cNvSpPr txBox="1"/>
          <p:nvPr/>
        </p:nvSpPr>
        <p:spPr>
          <a:xfrm>
            <a:off x="1065075" y="43800"/>
            <a:ext cx="8274600" cy="7389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49412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7600"/>
              <a:buFont typeface="Arial"/>
              <a:buNone/>
            </a:pPr>
            <a:r>
              <a:rPr b="1" i="0" lang="en-GB" sz="4000" u="none" cap="none" strike="noStrike">
                <a:solidFill>
                  <a:schemeClr val="lt1"/>
                </a:solidFill>
                <a:latin typeface="Zilla Slab"/>
                <a:ea typeface="Zilla Slab"/>
                <a:cs typeface="Zilla Slab"/>
                <a:sym typeface="Zilla Slab"/>
              </a:rPr>
              <a:t>Inclusion Enrichment Programme</a:t>
            </a:r>
            <a:endParaRPr b="0" i="0" sz="4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83" name="Google Shape;283;g3cfd72cd231_0_172"/>
          <p:cNvGraphicFramePr/>
          <p:nvPr/>
        </p:nvGraphicFramePr>
        <p:xfrm>
          <a:off x="344925" y="16341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{2FDC200B-B453-4410-9085-761C15B89A6C}</a:tableStyleId>
              </a:tblPr>
              <a:tblGrid>
                <a:gridCol w="1424725"/>
                <a:gridCol w="3681075"/>
                <a:gridCol w="1294825"/>
                <a:gridCol w="1267475"/>
                <a:gridCol w="1917025"/>
                <a:gridCol w="1917025"/>
              </a:tblGrid>
              <a:tr h="100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Day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Activity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Years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Room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Staff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Break/Lunch/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GB" sz="1400" u="none" cap="none" strike="noStrike">
                          <a:solidFill>
                            <a:srgbClr val="FFFFFF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</a:t>
                      </a:r>
                      <a:endParaRPr b="1" sz="1400" u="none" cap="none" strike="noStrike">
                        <a:solidFill>
                          <a:srgbClr val="FFFFFF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666666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 - Fri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Lunch Club 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Lunch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Tuesday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Crafts and Chat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 u="none" cap="none" strike="noStrike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Break &amp; Lunch</a:t>
                      </a:r>
                      <a:endParaRPr sz="1800" u="none" cap="none" strike="noStrike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Monday and </a:t>
                      </a: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Wednesday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Homework Club (Inclusion Students Only)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All Years</a:t>
                      </a:r>
                      <a:endParaRPr sz="1800" u="none" cap="none" strike="noStrike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The Hub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8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rgbClr val="434343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Inclusion staff</a:t>
                      </a:r>
                      <a:endParaRPr sz="1800">
                        <a:solidFill>
                          <a:srgbClr val="434343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666666"/>
                          </a:solidFill>
                          <a:latin typeface="Zilla Slab"/>
                          <a:ea typeface="Zilla Slab"/>
                          <a:cs typeface="Zilla Slab"/>
                          <a:sym typeface="Zilla Slab"/>
                        </a:rPr>
                        <a:t>After School</a:t>
                      </a:r>
                      <a:endParaRPr sz="1800">
                        <a:solidFill>
                          <a:srgbClr val="666666"/>
                        </a:solidFill>
                        <a:latin typeface="Zilla Slab"/>
                        <a:ea typeface="Zilla Slab"/>
                        <a:cs typeface="Zilla Slab"/>
                        <a:sym typeface="Zilla Slab"/>
                      </a:endParaRPr>
                    </a:p>
                  </a:txBody>
                  <a:tcPr marT="88900" marB="88900" marR="88900" marL="88900" anchor="ctr">
                    <a:lnL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5400">
                      <a:solidFill>
                        <a:srgbClr val="921638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2024-07-05T16:58:53Z</dcterms:created>
  <dc:creator>Gemma Hargreaves</dc:creator>
</cp:coreProperties>
</file>