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48" d="100"/>
          <a:sy n="48" d="100"/>
        </p:scale>
        <p:origin x="216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108DDE32-AEF8-4172-852A-46E570B0E470}" type="datetimeFigureOut">
              <a:rPr lang="en-GB" smtClean="0"/>
              <a:t>10/07/2025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D9D3E5-E61D-49D8-BADE-A69D38D9E58C}" type="slidenum">
              <a:rPr lang="en-GB" smtClean="0"/>
              <a:t>‹#›</a:t>
            </a:fld>
            <a:endParaRPr lang="en-GB"/>
          </a:p>
        </p:txBody>
      </p:sp>
    </p:spTree>
    <p:extLst>
      <p:ext uri="{BB962C8B-B14F-4D97-AF65-F5344CB8AC3E}">
        <p14:creationId xmlns:p14="http://schemas.microsoft.com/office/powerpoint/2010/main" val="3019749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08DDE32-AEF8-4172-852A-46E570B0E470}" type="datetimeFigureOut">
              <a:rPr lang="en-GB" smtClean="0"/>
              <a:t>10/07/2025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D9D3E5-E61D-49D8-BADE-A69D38D9E58C}" type="slidenum">
              <a:rPr lang="en-GB" smtClean="0"/>
              <a:t>‹#›</a:t>
            </a:fld>
            <a:endParaRPr lang="en-GB"/>
          </a:p>
        </p:txBody>
      </p:sp>
    </p:spTree>
    <p:extLst>
      <p:ext uri="{BB962C8B-B14F-4D97-AF65-F5344CB8AC3E}">
        <p14:creationId xmlns:p14="http://schemas.microsoft.com/office/powerpoint/2010/main" val="1085620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08DDE32-AEF8-4172-852A-46E570B0E470}" type="datetimeFigureOut">
              <a:rPr lang="en-GB" smtClean="0"/>
              <a:t>10/07/2025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D9D3E5-E61D-49D8-BADE-A69D38D9E58C}" type="slidenum">
              <a:rPr lang="en-GB" smtClean="0"/>
              <a:t>‹#›</a:t>
            </a:fld>
            <a:endParaRPr lang="en-GB"/>
          </a:p>
        </p:txBody>
      </p:sp>
    </p:spTree>
    <p:extLst>
      <p:ext uri="{BB962C8B-B14F-4D97-AF65-F5344CB8AC3E}">
        <p14:creationId xmlns:p14="http://schemas.microsoft.com/office/powerpoint/2010/main" val="4059165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08DDE32-AEF8-4172-852A-46E570B0E470}" type="datetimeFigureOut">
              <a:rPr lang="en-GB" smtClean="0"/>
              <a:t>10/07/2025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D9D3E5-E61D-49D8-BADE-A69D38D9E58C}" type="slidenum">
              <a:rPr lang="en-GB" smtClean="0"/>
              <a:t>‹#›</a:t>
            </a:fld>
            <a:endParaRPr lang="en-GB"/>
          </a:p>
        </p:txBody>
      </p:sp>
    </p:spTree>
    <p:extLst>
      <p:ext uri="{BB962C8B-B14F-4D97-AF65-F5344CB8AC3E}">
        <p14:creationId xmlns:p14="http://schemas.microsoft.com/office/powerpoint/2010/main" val="4235270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08DDE32-AEF8-4172-852A-46E570B0E470}" type="datetimeFigureOut">
              <a:rPr lang="en-GB" smtClean="0"/>
              <a:t>10/07/2025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D9D3E5-E61D-49D8-BADE-A69D38D9E58C}" type="slidenum">
              <a:rPr lang="en-GB" smtClean="0"/>
              <a:t>‹#›</a:t>
            </a:fld>
            <a:endParaRPr lang="en-GB"/>
          </a:p>
        </p:txBody>
      </p:sp>
    </p:spTree>
    <p:extLst>
      <p:ext uri="{BB962C8B-B14F-4D97-AF65-F5344CB8AC3E}">
        <p14:creationId xmlns:p14="http://schemas.microsoft.com/office/powerpoint/2010/main" val="1475776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108DDE32-AEF8-4172-852A-46E570B0E470}" type="datetimeFigureOut">
              <a:rPr lang="en-GB" smtClean="0"/>
              <a:t>10/07/2025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D9D3E5-E61D-49D8-BADE-A69D38D9E58C}" type="slidenum">
              <a:rPr lang="en-GB" smtClean="0"/>
              <a:t>‹#›</a:t>
            </a:fld>
            <a:endParaRPr lang="en-GB"/>
          </a:p>
        </p:txBody>
      </p:sp>
    </p:spTree>
    <p:extLst>
      <p:ext uri="{BB962C8B-B14F-4D97-AF65-F5344CB8AC3E}">
        <p14:creationId xmlns:p14="http://schemas.microsoft.com/office/powerpoint/2010/main" val="764867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108DDE32-AEF8-4172-852A-46E570B0E470}" type="datetimeFigureOut">
              <a:rPr lang="en-GB" smtClean="0"/>
              <a:t>10/07/2025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ED9D3E5-E61D-49D8-BADE-A69D38D9E58C}" type="slidenum">
              <a:rPr lang="en-GB" smtClean="0"/>
              <a:t>‹#›</a:t>
            </a:fld>
            <a:endParaRPr lang="en-GB"/>
          </a:p>
        </p:txBody>
      </p:sp>
    </p:spTree>
    <p:extLst>
      <p:ext uri="{BB962C8B-B14F-4D97-AF65-F5344CB8AC3E}">
        <p14:creationId xmlns:p14="http://schemas.microsoft.com/office/powerpoint/2010/main" val="2285167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108DDE32-AEF8-4172-852A-46E570B0E470}" type="datetimeFigureOut">
              <a:rPr lang="en-GB" smtClean="0"/>
              <a:t>10/07/2025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ED9D3E5-E61D-49D8-BADE-A69D38D9E58C}" type="slidenum">
              <a:rPr lang="en-GB" smtClean="0"/>
              <a:t>‹#›</a:t>
            </a:fld>
            <a:endParaRPr lang="en-GB"/>
          </a:p>
        </p:txBody>
      </p:sp>
    </p:spTree>
    <p:extLst>
      <p:ext uri="{BB962C8B-B14F-4D97-AF65-F5344CB8AC3E}">
        <p14:creationId xmlns:p14="http://schemas.microsoft.com/office/powerpoint/2010/main" val="134198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8DDE32-AEF8-4172-852A-46E570B0E470}" type="datetimeFigureOut">
              <a:rPr lang="en-GB" smtClean="0"/>
              <a:t>10/07/2025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ED9D3E5-E61D-49D8-BADE-A69D38D9E58C}" type="slidenum">
              <a:rPr lang="en-GB" smtClean="0"/>
              <a:t>‹#›</a:t>
            </a:fld>
            <a:endParaRPr lang="en-GB"/>
          </a:p>
        </p:txBody>
      </p:sp>
    </p:spTree>
    <p:extLst>
      <p:ext uri="{BB962C8B-B14F-4D97-AF65-F5344CB8AC3E}">
        <p14:creationId xmlns:p14="http://schemas.microsoft.com/office/powerpoint/2010/main" val="617047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108DDE32-AEF8-4172-852A-46E570B0E470}" type="datetimeFigureOut">
              <a:rPr lang="en-GB" smtClean="0"/>
              <a:t>10/07/2025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D9D3E5-E61D-49D8-BADE-A69D38D9E58C}" type="slidenum">
              <a:rPr lang="en-GB" smtClean="0"/>
              <a:t>‹#›</a:t>
            </a:fld>
            <a:endParaRPr lang="en-GB"/>
          </a:p>
        </p:txBody>
      </p:sp>
    </p:spTree>
    <p:extLst>
      <p:ext uri="{BB962C8B-B14F-4D97-AF65-F5344CB8AC3E}">
        <p14:creationId xmlns:p14="http://schemas.microsoft.com/office/powerpoint/2010/main" val="2330404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108DDE32-AEF8-4172-852A-46E570B0E470}" type="datetimeFigureOut">
              <a:rPr lang="en-GB" smtClean="0"/>
              <a:t>10/07/2025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D9D3E5-E61D-49D8-BADE-A69D38D9E58C}" type="slidenum">
              <a:rPr lang="en-GB" smtClean="0"/>
              <a:t>‹#›</a:t>
            </a:fld>
            <a:endParaRPr lang="en-GB"/>
          </a:p>
        </p:txBody>
      </p:sp>
    </p:spTree>
    <p:extLst>
      <p:ext uri="{BB962C8B-B14F-4D97-AF65-F5344CB8AC3E}">
        <p14:creationId xmlns:p14="http://schemas.microsoft.com/office/powerpoint/2010/main" val="3770565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108DDE32-AEF8-4172-852A-46E570B0E470}" type="datetimeFigureOut">
              <a:rPr lang="en-GB" smtClean="0"/>
              <a:t>10/07/2025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4ED9D3E5-E61D-49D8-BADE-A69D38D9E58C}" type="slidenum">
              <a:rPr lang="en-GB" smtClean="0"/>
              <a:t>‹#›</a:t>
            </a:fld>
            <a:endParaRPr lang="en-GB"/>
          </a:p>
        </p:txBody>
      </p:sp>
    </p:spTree>
    <p:extLst>
      <p:ext uri="{BB962C8B-B14F-4D97-AF65-F5344CB8AC3E}">
        <p14:creationId xmlns:p14="http://schemas.microsoft.com/office/powerpoint/2010/main" val="1768621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aqa.org.uk/subjects/sociology/a-level/sociology-7192/specification/specification-at-a-glance"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thecrashcourse.com/topic/sociology/" TargetMode="External"/><Relationship Id="rId2" Type="http://schemas.openxmlformats.org/officeDocument/2006/relationships/hyperlink" Target="https://www.bbc.co.uk/iplayer/episode/b00fy4cz/louis-theroux-law-and-disorder-in-philadelphia" TargetMode="External"/><Relationship Id="rId1" Type="http://schemas.openxmlformats.org/officeDocument/2006/relationships/slideLayout" Target="../slideLayouts/slideLayout1.xml"/><Relationship Id="rId5" Type="http://schemas.openxmlformats.org/officeDocument/2006/relationships/hyperlink" Target="https://open.spotify.com/show/7hfBpIWFOaNqf9HexrNxH6" TargetMode="External"/><Relationship Id="rId4" Type="http://schemas.openxmlformats.org/officeDocument/2006/relationships/hyperlink" Target="https://www.bbc.co.uk/programmes/b006qy05/episodes/player"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3048A25-3893-12F5-1432-368801D3DD90}"/>
              </a:ext>
            </a:extLst>
          </p:cNvPr>
          <p:cNvSpPr txBox="1"/>
          <p:nvPr/>
        </p:nvSpPr>
        <p:spPr>
          <a:xfrm>
            <a:off x="25157" y="1139687"/>
            <a:ext cx="6858000" cy="8400185"/>
          </a:xfrm>
          <a:prstGeom prst="rect">
            <a:avLst/>
          </a:prstGeom>
          <a:noFill/>
        </p:spPr>
        <p:txBody>
          <a:bodyPr wrap="square">
            <a:spAutoFit/>
          </a:bodyPr>
          <a:lstStyle/>
          <a:p>
            <a:pPr algn="ctr">
              <a:lnSpc>
                <a:spcPct val="115000"/>
              </a:lnSpc>
              <a:spcAft>
                <a:spcPts val="800"/>
              </a:spcAft>
              <a:buNone/>
            </a:pPr>
            <a:r>
              <a:rPr lang="en-GB" sz="1200" kern="100" dirty="0">
                <a:effectLst/>
                <a:latin typeface="Century Gothic" panose="020B0502020202020204" pitchFamily="34" charset="0"/>
                <a:ea typeface="Aptos" panose="020B0004020202020204" pitchFamily="34" charset="0"/>
                <a:cs typeface="Times New Roman" panose="02020603050405020304" pitchFamily="18" charset="0"/>
              </a:rPr>
              <a:t>Welcome to A-Level Sociology! This transition pack is designed to help you prepare for the exciting academic journey ahead. Studying sociology at A-Level introduces you to key themes such as culture, identity, power, inequality, and the structure of society. You’ll develop the ability to think critically about the world and engage with real-life social issues.</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200" kern="100" dirty="0">
                <a:effectLst/>
                <a:latin typeface="Century Gothic" panose="020B0502020202020204" pitchFamily="34" charset="0"/>
                <a:ea typeface="Aptos" panose="020B0004020202020204" pitchFamily="34" charset="0"/>
                <a:cs typeface="Times New Roman" panose="02020603050405020304" pitchFamily="18" charset="0"/>
              </a:rPr>
              <a:t>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200" b="1" kern="100" dirty="0">
                <a:effectLst/>
                <a:latin typeface="Segoe UI Emoji" panose="020B0502040204020203" pitchFamily="34" charset="0"/>
                <a:ea typeface="Aptos" panose="020B0004020202020204" pitchFamily="34" charset="0"/>
                <a:cs typeface="Segoe UI Emoji" panose="020B0502040204020203" pitchFamily="34" charset="0"/>
              </a:rPr>
              <a:t>📝</a:t>
            </a:r>
            <a:r>
              <a:rPr lang="en-GB" sz="1200" b="1" kern="100" dirty="0">
                <a:effectLst/>
                <a:latin typeface="Century Gothic" panose="020B0502020202020204" pitchFamily="34" charset="0"/>
                <a:ea typeface="Aptos" panose="020B0004020202020204" pitchFamily="34" charset="0"/>
                <a:cs typeface="Times New Roman" panose="02020603050405020304" pitchFamily="18" charset="0"/>
              </a:rPr>
              <a:t> Exam Board Information</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200" kern="100" dirty="0">
                <a:effectLst/>
                <a:latin typeface="Century Gothic" panose="020B0502020202020204" pitchFamily="34" charset="0"/>
                <a:ea typeface="Aptos" panose="020B0004020202020204" pitchFamily="34" charset="0"/>
                <a:cs typeface="Times New Roman" panose="02020603050405020304" pitchFamily="18" charset="0"/>
              </a:rPr>
              <a:t>Exam Board: AQA</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200" kern="100" dirty="0">
                <a:effectLst/>
                <a:latin typeface="Century Gothic" panose="020B0502020202020204" pitchFamily="34" charset="0"/>
                <a:ea typeface="Aptos" panose="020B0004020202020204" pitchFamily="34" charset="0"/>
                <a:cs typeface="Times New Roman" panose="02020603050405020304" pitchFamily="18" charset="0"/>
              </a:rPr>
              <a:t>Specification: AQA A-Level Sociology (7192)</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200" kern="100" dirty="0">
                <a:effectLst/>
                <a:latin typeface="Century Gothic" panose="020B0502020202020204" pitchFamily="34" charset="0"/>
                <a:ea typeface="Aptos" panose="020B0004020202020204" pitchFamily="34" charset="0"/>
                <a:cs typeface="Times New Roman" panose="02020603050405020304" pitchFamily="18" charset="0"/>
              </a:rPr>
              <a:t>Link to Specification: </a:t>
            </a:r>
            <a:r>
              <a:rPr lang="en-GB" sz="1200" u="sng" kern="100" dirty="0">
                <a:solidFill>
                  <a:srgbClr val="467886"/>
                </a:solidFill>
                <a:effectLst/>
                <a:latin typeface="Century Gothic" panose="020B0502020202020204" pitchFamily="34" charset="0"/>
                <a:ea typeface="Aptos" panose="020B0004020202020204" pitchFamily="34" charset="0"/>
                <a:cs typeface="Times New Roman" panose="02020603050405020304" pitchFamily="18" charset="0"/>
                <a:hlinkClick r:id="rId2"/>
              </a:rPr>
              <a:t>https://www.aqa.org.uk/subjects/sociology/a-level/sociology-7192/specification/specification-at-a-glance</a:t>
            </a:r>
            <a:r>
              <a:rPr lang="en-GB" sz="1200" kern="100" dirty="0">
                <a:effectLst/>
                <a:latin typeface="Century Gothic" panose="020B0502020202020204" pitchFamily="34" charset="0"/>
                <a:ea typeface="Aptos" panose="020B0004020202020204" pitchFamily="34" charset="0"/>
                <a:cs typeface="Times New Roman" panose="02020603050405020304" pitchFamily="18" charset="0"/>
              </a:rPr>
              <a:t>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200" kern="100" dirty="0">
                <a:effectLst/>
                <a:latin typeface="Century Gothic" panose="020B0502020202020204" pitchFamily="34" charset="0"/>
                <a:ea typeface="Aptos" panose="020B0004020202020204" pitchFamily="34" charset="0"/>
                <a:cs typeface="Times New Roman" panose="02020603050405020304" pitchFamily="18" charset="0"/>
              </a:rPr>
              <a:t>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200" b="1" kern="100" dirty="0">
                <a:effectLst/>
                <a:latin typeface="Segoe UI Emoji" panose="020B0502040204020203" pitchFamily="34" charset="0"/>
                <a:ea typeface="Aptos" panose="020B0004020202020204" pitchFamily="34" charset="0"/>
                <a:cs typeface="Segoe UI Emoji" panose="020B0502040204020203" pitchFamily="34" charset="0"/>
              </a:rPr>
              <a:t>📚</a:t>
            </a:r>
            <a:r>
              <a:rPr lang="en-GB" sz="1200" b="1" kern="100" dirty="0">
                <a:effectLst/>
                <a:latin typeface="Century Gothic" panose="020B0502020202020204" pitchFamily="34" charset="0"/>
                <a:ea typeface="Aptos" panose="020B0004020202020204" pitchFamily="34" charset="0"/>
                <a:cs typeface="Times New Roman" panose="02020603050405020304" pitchFamily="18" charset="0"/>
              </a:rPr>
              <a:t> Key Study Skills for Success at KS5</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200" kern="100" dirty="0">
                <a:effectLst/>
                <a:latin typeface="Century Gothic" panose="020B0502020202020204" pitchFamily="34" charset="0"/>
                <a:ea typeface="Aptos" panose="020B0004020202020204" pitchFamily="34" charset="0"/>
                <a:cs typeface="Times New Roman" panose="02020603050405020304" pitchFamily="18" charset="0"/>
              </a:rPr>
              <a:t>To succeed in A-Level Sociology, you’ll need to develop the following study skills:</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200" b="1" kern="100" dirty="0">
                <a:effectLst/>
                <a:latin typeface="Century Gothic" panose="020B0502020202020204" pitchFamily="34" charset="0"/>
                <a:ea typeface="Aptos" panose="020B0004020202020204" pitchFamily="34" charset="0"/>
                <a:cs typeface="Times New Roman" panose="02020603050405020304" pitchFamily="18" charset="0"/>
              </a:rPr>
              <a:t>Independent learning:</a:t>
            </a:r>
            <a:r>
              <a:rPr lang="en-GB" sz="1200" kern="100" dirty="0">
                <a:effectLst/>
                <a:latin typeface="Century Gothic" panose="020B0502020202020204" pitchFamily="34" charset="0"/>
                <a:ea typeface="Aptos" panose="020B0004020202020204" pitchFamily="34" charset="0"/>
                <a:cs typeface="Times New Roman" panose="02020603050405020304" pitchFamily="18" charset="0"/>
              </a:rPr>
              <a:t> Be proactive in reading around topics and staying organised.</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200" b="1" kern="100" dirty="0">
                <a:effectLst/>
                <a:latin typeface="Century Gothic" panose="020B0502020202020204" pitchFamily="34" charset="0"/>
                <a:ea typeface="Aptos" panose="020B0004020202020204" pitchFamily="34" charset="0"/>
                <a:cs typeface="Times New Roman" panose="02020603050405020304" pitchFamily="18" charset="0"/>
              </a:rPr>
              <a:t>Essay writing:</a:t>
            </a:r>
            <a:r>
              <a:rPr lang="en-GB" sz="1200" kern="100" dirty="0">
                <a:effectLst/>
                <a:latin typeface="Century Gothic" panose="020B0502020202020204" pitchFamily="34" charset="0"/>
                <a:ea typeface="Aptos" panose="020B0004020202020204" pitchFamily="34" charset="0"/>
                <a:cs typeface="Times New Roman" panose="02020603050405020304" pitchFamily="18" charset="0"/>
              </a:rPr>
              <a:t> Learn how to structure clear, well-evidenced arguments.</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200" kern="100" dirty="0">
                <a:effectLst/>
                <a:latin typeface="Century Gothic" panose="020B0502020202020204" pitchFamily="34" charset="0"/>
                <a:ea typeface="Aptos" panose="020B0004020202020204" pitchFamily="34" charset="0"/>
                <a:cs typeface="Times New Roman" panose="02020603050405020304" pitchFamily="18" charset="0"/>
              </a:rPr>
              <a:t>Critical thinking: Analyse sociological evidence and evaluate competing perspectives.</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200" b="1" kern="100" dirty="0">
                <a:effectLst/>
                <a:latin typeface="Century Gothic" panose="020B0502020202020204" pitchFamily="34" charset="0"/>
                <a:ea typeface="Aptos" panose="020B0004020202020204" pitchFamily="34" charset="0"/>
                <a:cs typeface="Times New Roman" panose="02020603050405020304" pitchFamily="18" charset="0"/>
              </a:rPr>
              <a:t>Effective note-taking:</a:t>
            </a:r>
            <a:r>
              <a:rPr lang="en-GB" sz="1200" kern="100" dirty="0">
                <a:effectLst/>
                <a:latin typeface="Century Gothic" panose="020B0502020202020204" pitchFamily="34" charset="0"/>
                <a:ea typeface="Aptos" panose="020B0004020202020204" pitchFamily="34" charset="0"/>
                <a:cs typeface="Times New Roman" panose="02020603050405020304" pitchFamily="18" charset="0"/>
              </a:rPr>
              <a:t> Use colour, headings, and summarising techniques.</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200" b="1" kern="100" dirty="0">
                <a:effectLst/>
                <a:latin typeface="Century Gothic" panose="020B0502020202020204" pitchFamily="34" charset="0"/>
                <a:ea typeface="Aptos" panose="020B0004020202020204" pitchFamily="34" charset="0"/>
                <a:cs typeface="Times New Roman" panose="02020603050405020304" pitchFamily="18" charset="0"/>
              </a:rPr>
              <a:t>Time management:</a:t>
            </a:r>
            <a:r>
              <a:rPr lang="en-GB" sz="1200" kern="100" dirty="0">
                <a:effectLst/>
                <a:latin typeface="Century Gothic" panose="020B0502020202020204" pitchFamily="34" charset="0"/>
                <a:ea typeface="Aptos" panose="020B0004020202020204" pitchFamily="34" charset="0"/>
                <a:cs typeface="Times New Roman" panose="02020603050405020304" pitchFamily="18" charset="0"/>
              </a:rPr>
              <a:t> Meet deadlines, revise regularly, and balance your workload.</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200" kern="100" dirty="0">
                <a:effectLst/>
                <a:latin typeface="Century Gothic" panose="020B0502020202020204" pitchFamily="34" charset="0"/>
                <a:ea typeface="Aptos" panose="020B0004020202020204" pitchFamily="34" charset="0"/>
                <a:cs typeface="Times New Roman" panose="02020603050405020304" pitchFamily="18" charset="0"/>
              </a:rPr>
              <a:t>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200" b="1" kern="100" dirty="0">
                <a:effectLst/>
                <a:latin typeface="Segoe UI Emoji" panose="020B0502040204020203" pitchFamily="34" charset="0"/>
                <a:ea typeface="Aptos" panose="020B0004020202020204" pitchFamily="34" charset="0"/>
                <a:cs typeface="Segoe UI Emoji" panose="020B0502040204020203" pitchFamily="34" charset="0"/>
              </a:rPr>
              <a:t>📌</a:t>
            </a:r>
            <a:r>
              <a:rPr lang="en-GB" sz="1200" b="1" kern="100" dirty="0">
                <a:effectLst/>
                <a:latin typeface="Century Gothic" panose="020B0502020202020204" pitchFamily="34" charset="0"/>
                <a:ea typeface="Aptos" panose="020B0004020202020204" pitchFamily="34" charset="0"/>
                <a:cs typeface="Times New Roman" panose="02020603050405020304" pitchFamily="18" charset="0"/>
              </a:rPr>
              <a:t> Required Equipment – Be Ready for September</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200" kern="100" dirty="0">
                <a:effectLst/>
                <a:latin typeface="Century Gothic" panose="020B0502020202020204" pitchFamily="34" charset="0"/>
                <a:ea typeface="Aptos" panose="020B0004020202020204" pitchFamily="34" charset="0"/>
                <a:cs typeface="Times New Roman" panose="02020603050405020304" pitchFamily="18" charset="0"/>
              </a:rPr>
              <a:t>You will need the following to be fully prepared:</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1200" kern="100" dirty="0">
                <a:effectLst/>
                <a:latin typeface="Segoe UI Emoji" panose="020B0502040204020203" pitchFamily="34" charset="0"/>
                <a:ea typeface="Aptos" panose="020B0004020202020204" pitchFamily="34" charset="0"/>
                <a:cs typeface="Segoe UI Emoji" panose="020B0502040204020203" pitchFamily="34" charset="0"/>
              </a:rPr>
              <a:t>✅</a:t>
            </a:r>
            <a:r>
              <a:rPr lang="en-GB" sz="1200" kern="100" dirty="0">
                <a:effectLst/>
                <a:latin typeface="Century Gothic" panose="020B0502020202020204" pitchFamily="34" charset="0"/>
                <a:ea typeface="Aptos" panose="020B0004020202020204" pitchFamily="34" charset="0"/>
                <a:cs typeface="Times New Roman" panose="02020603050405020304" pitchFamily="18" charset="0"/>
              </a:rPr>
              <a:t> 3 x lever-arch folders (one per unit)</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1200" kern="100" dirty="0">
                <a:effectLst/>
                <a:latin typeface="Segoe UI Emoji" panose="020B0502040204020203" pitchFamily="34" charset="0"/>
                <a:ea typeface="Aptos" panose="020B0004020202020204" pitchFamily="34" charset="0"/>
                <a:cs typeface="Segoe UI Emoji" panose="020B0502040204020203" pitchFamily="34" charset="0"/>
              </a:rPr>
              <a:t>✅</a:t>
            </a:r>
            <a:r>
              <a:rPr lang="en-GB" sz="1200" kern="100" dirty="0">
                <a:effectLst/>
                <a:latin typeface="Century Gothic" panose="020B0502020202020204" pitchFamily="34" charset="0"/>
                <a:ea typeface="Aptos" panose="020B0004020202020204" pitchFamily="34" charset="0"/>
                <a:cs typeface="Times New Roman" panose="02020603050405020304" pitchFamily="18" charset="0"/>
              </a:rPr>
              <a:t> 3 x pads of lined A4 paper</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1200" kern="100" dirty="0">
                <a:effectLst/>
                <a:latin typeface="Segoe UI Emoji" panose="020B0502040204020203" pitchFamily="34" charset="0"/>
                <a:ea typeface="Aptos" panose="020B0004020202020204" pitchFamily="34" charset="0"/>
                <a:cs typeface="Segoe UI Emoji" panose="020B0502040204020203" pitchFamily="34" charset="0"/>
              </a:rPr>
              <a:t>✅</a:t>
            </a:r>
            <a:r>
              <a:rPr lang="en-GB" sz="1200" kern="100" dirty="0">
                <a:effectLst/>
                <a:latin typeface="Century Gothic" panose="020B0502020202020204" pitchFamily="34" charset="0"/>
                <a:ea typeface="Aptos" panose="020B0004020202020204" pitchFamily="34" charset="0"/>
                <a:cs typeface="Times New Roman" panose="02020603050405020304" pitchFamily="18" charset="0"/>
              </a:rPr>
              <a:t> Pens (black and blue) and a range of coloured highlighters</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1200" kern="100" dirty="0">
                <a:effectLst/>
                <a:latin typeface="Segoe UI Emoji" panose="020B0502040204020203" pitchFamily="34" charset="0"/>
                <a:ea typeface="Aptos" panose="020B0004020202020204" pitchFamily="34" charset="0"/>
                <a:cs typeface="Segoe UI Emoji" panose="020B0502040204020203" pitchFamily="34" charset="0"/>
              </a:rPr>
              <a:t>✅</a:t>
            </a:r>
            <a:r>
              <a:rPr lang="en-GB" sz="1200" kern="100" dirty="0">
                <a:effectLst/>
                <a:latin typeface="Century Gothic" panose="020B0502020202020204" pitchFamily="34" charset="0"/>
                <a:ea typeface="Aptos" panose="020B0004020202020204" pitchFamily="34" charset="0"/>
                <a:cs typeface="Times New Roman" panose="02020603050405020304" pitchFamily="18" charset="0"/>
              </a:rPr>
              <a:t> A pack of plastic wallets</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1200" kern="100" dirty="0">
                <a:effectLst/>
                <a:latin typeface="Segoe UI Emoji" panose="020B0502040204020203" pitchFamily="34" charset="0"/>
                <a:ea typeface="Aptos" panose="020B0004020202020204" pitchFamily="34" charset="0"/>
                <a:cs typeface="Segoe UI Emoji" panose="020B0502040204020203" pitchFamily="34" charset="0"/>
              </a:rPr>
              <a:t>✅</a:t>
            </a:r>
            <a:r>
              <a:rPr lang="en-GB" sz="1200" kern="100" dirty="0">
                <a:effectLst/>
                <a:latin typeface="Century Gothic" panose="020B0502020202020204" pitchFamily="34" charset="0"/>
                <a:ea typeface="Aptos" panose="020B0004020202020204" pitchFamily="34" charset="0"/>
                <a:cs typeface="Times New Roman" panose="02020603050405020304" pitchFamily="18" charset="0"/>
              </a:rPr>
              <a:t> Subject dividers (optional but helpful)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200" kern="100" dirty="0">
                <a:effectLst/>
                <a:latin typeface="Century Gothic" panose="020B0502020202020204" pitchFamily="34" charset="0"/>
                <a:ea typeface="Aptos" panose="020B0004020202020204" pitchFamily="34" charset="0"/>
                <a:cs typeface="Times New Roman" panose="02020603050405020304" pitchFamily="18" charset="0"/>
              </a:rPr>
              <a:t>Keep all your notes organised and clearly dated from the start.</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9095A687-2549-4E9B-DC9C-695F1F008614}"/>
              </a:ext>
            </a:extLst>
          </p:cNvPr>
          <p:cNvPicPr>
            <a:picLocks noChangeAspect="1"/>
          </p:cNvPicPr>
          <p:nvPr/>
        </p:nvPicPr>
        <p:blipFill>
          <a:blip r:embed="rId3"/>
          <a:srcRect l="36107"/>
          <a:stretch/>
        </p:blipFill>
        <p:spPr>
          <a:xfrm>
            <a:off x="25157" y="0"/>
            <a:ext cx="818941" cy="1139687"/>
          </a:xfrm>
          <a:prstGeom prst="rect">
            <a:avLst/>
          </a:prstGeom>
        </p:spPr>
      </p:pic>
      <p:pic>
        <p:nvPicPr>
          <p:cNvPr id="8" name="Picture 7">
            <a:extLst>
              <a:ext uri="{FF2B5EF4-FFF2-40B4-BE49-F238E27FC236}">
                <a16:creationId xmlns:a16="http://schemas.microsoft.com/office/drawing/2014/main" id="{78FA1048-792C-DFEF-72AD-22482DE6D218}"/>
              </a:ext>
            </a:extLst>
          </p:cNvPr>
          <p:cNvPicPr>
            <a:picLocks noChangeAspect="1"/>
          </p:cNvPicPr>
          <p:nvPr/>
        </p:nvPicPr>
        <p:blipFill>
          <a:blip r:embed="rId3"/>
          <a:srcRect l="36107"/>
          <a:stretch/>
        </p:blipFill>
        <p:spPr>
          <a:xfrm>
            <a:off x="6013902" y="0"/>
            <a:ext cx="818941" cy="1139687"/>
          </a:xfrm>
          <a:prstGeom prst="rect">
            <a:avLst/>
          </a:prstGeom>
        </p:spPr>
      </p:pic>
      <p:sp>
        <p:nvSpPr>
          <p:cNvPr id="10" name="TextBox 9">
            <a:extLst>
              <a:ext uri="{FF2B5EF4-FFF2-40B4-BE49-F238E27FC236}">
                <a16:creationId xmlns:a16="http://schemas.microsoft.com/office/drawing/2014/main" id="{1DD3B341-B4D9-CAD9-7D16-B7AD1CBDBCF8}"/>
              </a:ext>
            </a:extLst>
          </p:cNvPr>
          <p:cNvSpPr txBox="1"/>
          <p:nvPr/>
        </p:nvSpPr>
        <p:spPr>
          <a:xfrm>
            <a:off x="844098" y="214489"/>
            <a:ext cx="5119490" cy="710707"/>
          </a:xfrm>
          <a:prstGeom prst="rect">
            <a:avLst/>
          </a:prstGeom>
          <a:noFill/>
        </p:spPr>
        <p:txBody>
          <a:bodyPr wrap="square">
            <a:spAutoFit/>
          </a:bodyPr>
          <a:lstStyle/>
          <a:p>
            <a:pPr algn="ctr">
              <a:lnSpc>
                <a:spcPct val="115000"/>
              </a:lnSpc>
              <a:spcAft>
                <a:spcPts val="800"/>
              </a:spcAft>
              <a:buNone/>
            </a:pPr>
            <a:r>
              <a:rPr lang="en-GB" sz="1800" b="1" u="sng" kern="100" dirty="0">
                <a:effectLst/>
                <a:latin typeface="Segoe UI Emoji" panose="020B0502040204020203" pitchFamily="34" charset="0"/>
                <a:ea typeface="Aptos" panose="020B0004020202020204" pitchFamily="34" charset="0"/>
                <a:cs typeface="Segoe UI Emoji" panose="020B0502040204020203" pitchFamily="34" charset="0"/>
              </a:rPr>
              <a:t>📘</a:t>
            </a:r>
            <a:r>
              <a:rPr lang="en-GB" sz="1800" b="1" u="sng" kern="100" dirty="0">
                <a:effectLst/>
                <a:latin typeface="Century Gothic" panose="020B0502020202020204" pitchFamily="34" charset="0"/>
                <a:ea typeface="Aptos" panose="020B0004020202020204" pitchFamily="34" charset="0"/>
                <a:cs typeface="Times New Roman" panose="02020603050405020304" pitchFamily="18" charset="0"/>
              </a:rPr>
              <a:t> AQA A-Level Sociology: Year 11 to Year 12 Transition Work</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812808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60FBFF-BBA0-75D5-25BE-0247B522AF9C}"/>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AC0D39FA-A596-62C0-04D9-6A0C57E11B5C}"/>
              </a:ext>
            </a:extLst>
          </p:cNvPr>
          <p:cNvSpPr txBox="1"/>
          <p:nvPr/>
        </p:nvSpPr>
        <p:spPr>
          <a:xfrm>
            <a:off x="0" y="169254"/>
            <a:ext cx="6858000" cy="9567491"/>
          </a:xfrm>
          <a:prstGeom prst="rect">
            <a:avLst/>
          </a:prstGeom>
          <a:noFill/>
        </p:spPr>
        <p:txBody>
          <a:bodyPr wrap="square">
            <a:spAutoFit/>
          </a:bodyPr>
          <a:lstStyle/>
          <a:p>
            <a:pPr algn="ctr">
              <a:lnSpc>
                <a:spcPct val="115000"/>
              </a:lnSpc>
              <a:spcAft>
                <a:spcPts val="800"/>
              </a:spcAft>
              <a:buNone/>
            </a:pPr>
            <a:r>
              <a:rPr lang="en-GB" sz="1300" b="1" u="sng" kern="100" dirty="0">
                <a:effectLst/>
                <a:latin typeface="Segoe UI Emoji" panose="020B0502040204020203" pitchFamily="34" charset="0"/>
                <a:ea typeface="Aptos" panose="020B0004020202020204" pitchFamily="34" charset="0"/>
                <a:cs typeface="Segoe UI Emoji" panose="020B0502040204020203" pitchFamily="34" charset="0"/>
              </a:rPr>
              <a:t>🧠</a:t>
            </a:r>
            <a:r>
              <a:rPr lang="en-GB" sz="1300" b="1" u="sng" kern="100" dirty="0">
                <a:effectLst/>
                <a:latin typeface="Century Gothic" panose="020B0502020202020204" pitchFamily="34" charset="0"/>
                <a:ea typeface="Aptos" panose="020B0004020202020204" pitchFamily="34" charset="0"/>
                <a:cs typeface="Times New Roman" panose="02020603050405020304" pitchFamily="18" charset="0"/>
              </a:rPr>
              <a:t> Tasks to Complete Over Summer</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Choose at least three of the following tasks. You must complete at least one from each category (Reading / Watching / Writing):</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300" u="sng" kern="100" dirty="0">
                <a:effectLst/>
                <a:latin typeface="Century Gothic" panose="020B0502020202020204" pitchFamily="34" charset="0"/>
                <a:ea typeface="Aptos" panose="020B0004020202020204" pitchFamily="34" charset="0"/>
                <a:cs typeface="Times New Roman" panose="02020603050405020304" pitchFamily="18" charset="0"/>
              </a:rPr>
              <a:t>Read </a:t>
            </a:r>
            <a:r>
              <a:rPr lang="en-GB" sz="1300" u="sng" kern="100" dirty="0">
                <a:effectLst/>
                <a:latin typeface="Segoe UI Emoji" panose="020B0502040204020203" pitchFamily="34" charset="0"/>
                <a:ea typeface="Aptos" panose="020B0004020202020204" pitchFamily="34" charset="0"/>
                <a:cs typeface="Segoe UI Emoji" panose="020B0502040204020203" pitchFamily="34" charset="0"/>
              </a:rPr>
              <a:t>📖</a:t>
            </a:r>
            <a:r>
              <a:rPr lang="en-GB" sz="1300" u="sng" kern="100" dirty="0">
                <a:effectLst/>
                <a:latin typeface="Century Gothic" panose="020B0502020202020204" pitchFamily="34" charset="0"/>
                <a:ea typeface="Aptos" panose="020B0004020202020204" pitchFamily="34" charset="0"/>
                <a:cs typeface="Times New Roman" panose="02020603050405020304" pitchFamily="18" charset="0"/>
              </a:rPr>
              <a:t> (Choose at least one)</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300" i="1" kern="100" dirty="0">
                <a:effectLst/>
                <a:latin typeface="Century Gothic" panose="020B0502020202020204" pitchFamily="34" charset="0"/>
                <a:ea typeface="Aptos" panose="020B0004020202020204" pitchFamily="34" charset="0"/>
                <a:cs typeface="Times New Roman" panose="02020603050405020304" pitchFamily="18" charset="0"/>
              </a:rPr>
              <a:t>Chavs: The Demonization of the Working Class</a:t>
            </a: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 by Owen Jones (intro + chapter 1)</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300" i="1" kern="100" dirty="0">
                <a:effectLst/>
                <a:latin typeface="Century Gothic" panose="020B0502020202020204" pitchFamily="34" charset="0"/>
                <a:ea typeface="Aptos" panose="020B0004020202020204" pitchFamily="34" charset="0"/>
                <a:cs typeface="Times New Roman" panose="02020603050405020304" pitchFamily="18" charset="0"/>
              </a:rPr>
              <a:t>Watching the English</a:t>
            </a: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 by Kate Fox (any chapter)</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A recent article from </a:t>
            </a:r>
            <a:r>
              <a:rPr lang="en-GB" sz="1300" i="1" kern="100" dirty="0">
                <a:effectLst/>
                <a:latin typeface="Century Gothic" panose="020B0502020202020204" pitchFamily="34" charset="0"/>
                <a:ea typeface="Aptos" panose="020B0004020202020204" pitchFamily="34" charset="0"/>
                <a:cs typeface="Times New Roman" panose="02020603050405020304" pitchFamily="18" charset="0"/>
              </a:rPr>
              <a:t>The Guardian, BBC, or The Conversation</a:t>
            </a: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 on a social issue (e.g., class, race, education, crime)</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300" kern="100" dirty="0">
                <a:effectLst/>
                <a:latin typeface="Segoe UI Emoji" panose="020B0502040204020203" pitchFamily="34" charset="0"/>
                <a:ea typeface="Aptos" panose="020B0004020202020204" pitchFamily="34" charset="0"/>
                <a:cs typeface="Segoe UI Emoji" panose="020B0502040204020203" pitchFamily="34" charset="0"/>
              </a:rPr>
              <a:t>🔍</a:t>
            </a: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 Task: Write a short paragraph summary (100–150 words) of what you learned and how it links to society today.</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300" u="sng" kern="100" dirty="0">
                <a:effectLst/>
                <a:latin typeface="Century Gothic" panose="020B0502020202020204" pitchFamily="34" charset="0"/>
                <a:ea typeface="Aptos" panose="020B0004020202020204" pitchFamily="34" charset="0"/>
                <a:cs typeface="Times New Roman" panose="02020603050405020304" pitchFamily="18" charset="0"/>
              </a:rPr>
              <a:t>Watch </a:t>
            </a:r>
            <a:r>
              <a:rPr lang="en-GB" sz="1300" u="sng" kern="100" dirty="0">
                <a:effectLst/>
                <a:latin typeface="Segoe UI Emoji" panose="020B0502040204020203" pitchFamily="34" charset="0"/>
                <a:ea typeface="Aptos" panose="020B0004020202020204" pitchFamily="34" charset="0"/>
                <a:cs typeface="Segoe UI Emoji" panose="020B0502040204020203" pitchFamily="34" charset="0"/>
              </a:rPr>
              <a:t>👀</a:t>
            </a:r>
            <a:r>
              <a:rPr lang="en-GB" sz="1300" u="sng" kern="100" dirty="0">
                <a:effectLst/>
                <a:latin typeface="Century Gothic" panose="020B0502020202020204" pitchFamily="34" charset="0"/>
                <a:ea typeface="Aptos" panose="020B0004020202020204" pitchFamily="34" charset="0"/>
                <a:cs typeface="Times New Roman" panose="02020603050405020304" pitchFamily="18" charset="0"/>
              </a:rPr>
              <a:t> (Choose at least one)</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BBC Documentary: </a:t>
            </a:r>
            <a:r>
              <a:rPr lang="en-GB" sz="1300" i="1" kern="100" dirty="0">
                <a:effectLst/>
                <a:latin typeface="Century Gothic" panose="020B0502020202020204" pitchFamily="34" charset="0"/>
                <a:ea typeface="Aptos" panose="020B0004020202020204" pitchFamily="34" charset="0"/>
                <a:cs typeface="Times New Roman" panose="02020603050405020304" pitchFamily="18" charset="0"/>
              </a:rPr>
              <a:t>Louis Theroux- Law and Disorder in Philadelphia </a:t>
            </a:r>
            <a:r>
              <a:rPr lang="en-GB" sz="1300" i="1" u="sng" kern="100" dirty="0">
                <a:solidFill>
                  <a:srgbClr val="467886"/>
                </a:solidFill>
                <a:effectLst/>
                <a:latin typeface="Century Gothic" panose="020B0502020202020204" pitchFamily="34" charset="0"/>
                <a:ea typeface="Aptos" panose="020B0004020202020204" pitchFamily="34" charset="0"/>
                <a:cs typeface="Times New Roman" panose="02020603050405020304" pitchFamily="18" charset="0"/>
                <a:hlinkClick r:id="rId2"/>
              </a:rPr>
              <a:t>https://www.bbc.co.uk/iplayer/episode/b00fy4cz/louis-theroux-law-and-disorder-in-philadelphia</a:t>
            </a:r>
            <a:r>
              <a:rPr lang="en-GB" sz="1300" i="1" kern="100" dirty="0">
                <a:effectLst/>
                <a:latin typeface="Century Gothic" panose="020B0502020202020204" pitchFamily="34" charset="0"/>
                <a:ea typeface="Aptos" panose="020B0004020202020204" pitchFamily="34" charset="0"/>
                <a:cs typeface="Times New Roman" panose="02020603050405020304" pitchFamily="18" charset="0"/>
              </a:rPr>
              <a:t> </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Netflix: </a:t>
            </a:r>
            <a:r>
              <a:rPr lang="en-GB" sz="1300" i="1" kern="100" dirty="0">
                <a:effectLst/>
                <a:latin typeface="Century Gothic" panose="020B0502020202020204" pitchFamily="34" charset="0"/>
                <a:ea typeface="Aptos" panose="020B0004020202020204" pitchFamily="34" charset="0"/>
                <a:cs typeface="Times New Roman" panose="02020603050405020304" pitchFamily="18" charset="0"/>
              </a:rPr>
              <a:t>The Social Dilemma</a:t>
            </a: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 (on the impact of social media)</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YouTube: Sociology-focused videos from </a:t>
            </a:r>
            <a:r>
              <a:rPr lang="en-GB" sz="1300" kern="100" dirty="0" err="1">
                <a:effectLst/>
                <a:latin typeface="Century Gothic" panose="020B0502020202020204" pitchFamily="34" charset="0"/>
                <a:ea typeface="Aptos" panose="020B0004020202020204" pitchFamily="34" charset="0"/>
                <a:cs typeface="Times New Roman" panose="02020603050405020304" pitchFamily="18" charset="0"/>
              </a:rPr>
              <a:t>CrashCourse</a:t>
            </a: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 Sociology </a:t>
            </a:r>
            <a:r>
              <a:rPr lang="en-GB" sz="1300" u="sng" kern="100" dirty="0">
                <a:solidFill>
                  <a:srgbClr val="467886"/>
                </a:solidFill>
                <a:effectLst/>
                <a:latin typeface="Century Gothic" panose="020B0502020202020204" pitchFamily="34" charset="0"/>
                <a:ea typeface="Aptos" panose="020B0004020202020204" pitchFamily="34" charset="0"/>
                <a:cs typeface="Times New Roman" panose="02020603050405020304" pitchFamily="18" charset="0"/>
                <a:hlinkClick r:id="rId3"/>
              </a:rPr>
              <a:t>https://thecrashcourse.com/topic/sociology/</a:t>
            </a: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 </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300" kern="100" dirty="0">
                <a:effectLst/>
                <a:latin typeface="Segoe UI Emoji" panose="020B0502040204020203" pitchFamily="34" charset="0"/>
                <a:ea typeface="Aptos" panose="020B0004020202020204" pitchFamily="34" charset="0"/>
                <a:cs typeface="Segoe UI Emoji" panose="020B0502040204020203" pitchFamily="34" charset="0"/>
              </a:rPr>
              <a:t>🔍</a:t>
            </a: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 Task: Make a short set of bullet-point notes linking what you watched to the following sociological questions:</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What is the role of institutions in society?</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How is inequality experienced differently by different groups?</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300" u="sng" kern="100" dirty="0">
                <a:effectLst/>
                <a:latin typeface="Century Gothic" panose="020B0502020202020204" pitchFamily="34" charset="0"/>
                <a:ea typeface="Aptos" panose="020B0004020202020204" pitchFamily="34" charset="0"/>
                <a:cs typeface="Times New Roman" panose="02020603050405020304" pitchFamily="18" charset="0"/>
              </a:rPr>
              <a:t>Write </a:t>
            </a:r>
            <a:r>
              <a:rPr lang="en-GB" sz="1300" u="sng" kern="100" dirty="0">
                <a:effectLst/>
                <a:latin typeface="Segoe UI Symbol" panose="020B0502040204020203" pitchFamily="34" charset="0"/>
                <a:ea typeface="Aptos" panose="020B0004020202020204" pitchFamily="34" charset="0"/>
                <a:cs typeface="Segoe UI Symbol" panose="020B0502040204020203" pitchFamily="34" charset="0"/>
              </a:rPr>
              <a:t>🖋</a:t>
            </a:r>
            <a:r>
              <a:rPr lang="en-GB" sz="1300" u="sng" kern="100" dirty="0">
                <a:effectLst/>
                <a:latin typeface="Century Gothic" panose="020B0502020202020204" pitchFamily="34" charset="0"/>
                <a:ea typeface="Aptos" panose="020B0004020202020204" pitchFamily="34" charset="0"/>
                <a:cs typeface="Times New Roman" panose="02020603050405020304" pitchFamily="18" charset="0"/>
              </a:rPr>
              <a:t> (Choose at least one)</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Write a 400-word article titled: “Why study sociology?”</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Create a mind-map of all the social groups and institutions that have shaped your identity (e.g., family, school, peers, media, religion).</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Write a mini-essay: “Is the UK a fair and equal society?” Include at least one sociological example.</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300" u="sng" kern="100" dirty="0">
                <a:effectLst/>
                <a:latin typeface="Segoe UI Emoji" panose="020B0502040204020203" pitchFamily="34" charset="0"/>
                <a:ea typeface="Aptos" panose="020B0004020202020204" pitchFamily="34" charset="0"/>
                <a:cs typeface="Segoe UI Emoji" panose="020B0502040204020203" pitchFamily="34" charset="0"/>
              </a:rPr>
              <a:t>🎧</a:t>
            </a:r>
            <a:r>
              <a:rPr lang="en-GB" sz="1300" u="sng" kern="100" dirty="0">
                <a:effectLst/>
                <a:latin typeface="Century Gothic" panose="020B0502020202020204" pitchFamily="34" charset="0"/>
                <a:ea typeface="Aptos" panose="020B0004020202020204" pitchFamily="34" charset="0"/>
                <a:cs typeface="Times New Roman" panose="02020603050405020304" pitchFamily="18" charset="0"/>
              </a:rPr>
              <a:t> Listen – Optional Extras</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Want to go further? Try these podcasts and audio resources:</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300" i="1" kern="100" dirty="0">
                <a:effectLst/>
                <a:latin typeface="Century Gothic" panose="020B0502020202020204" pitchFamily="34" charset="0"/>
                <a:ea typeface="Aptos" panose="020B0004020202020204" pitchFamily="34" charset="0"/>
                <a:cs typeface="Times New Roman" panose="02020603050405020304" pitchFamily="18" charset="0"/>
              </a:rPr>
              <a:t>Thinking Allowed</a:t>
            </a: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 (BBC Radio 4) – weekly sociology podcast hosted by Laurie Taylor </a:t>
            </a:r>
            <a:r>
              <a:rPr lang="en-GB" sz="1300" u="sng" kern="100" dirty="0">
                <a:solidFill>
                  <a:srgbClr val="467886"/>
                </a:solidFill>
                <a:effectLst/>
                <a:latin typeface="Century Gothic" panose="020B0502020202020204" pitchFamily="34" charset="0"/>
                <a:ea typeface="Aptos" panose="020B0004020202020204" pitchFamily="34" charset="0"/>
                <a:cs typeface="Times New Roman" panose="02020603050405020304" pitchFamily="18" charset="0"/>
                <a:hlinkClick r:id="rId4"/>
              </a:rPr>
              <a:t>https://www.bbc.co.uk/programmes/b006qy05/episodes/player</a:t>
            </a: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 </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300" i="1" kern="100" dirty="0">
                <a:effectLst/>
                <a:latin typeface="Century Gothic" panose="020B0502020202020204" pitchFamily="34" charset="0"/>
                <a:ea typeface="Aptos" panose="020B0004020202020204" pitchFamily="34" charset="0"/>
                <a:cs typeface="Times New Roman" panose="02020603050405020304" pitchFamily="18" charset="0"/>
              </a:rPr>
              <a:t>The Sociology Show</a:t>
            </a: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 – student-friendly interviews with sociologists </a:t>
            </a:r>
            <a:r>
              <a:rPr lang="en-GB" sz="1300" u="sng" kern="100" dirty="0">
                <a:solidFill>
                  <a:srgbClr val="467886"/>
                </a:solidFill>
                <a:effectLst/>
                <a:latin typeface="Century Gothic" panose="020B0502020202020204" pitchFamily="34" charset="0"/>
                <a:ea typeface="Aptos" panose="020B0004020202020204" pitchFamily="34" charset="0"/>
                <a:cs typeface="Times New Roman" panose="02020603050405020304" pitchFamily="18" charset="0"/>
                <a:hlinkClick r:id="rId5"/>
              </a:rPr>
              <a:t>https://open.spotify.com/show/7hfBpIWFOaNqf9HexrNxH6</a:t>
            </a: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 </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433815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1E07FA-6F1C-27C9-D913-393DAAEEBF35}"/>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8714588D-3124-E388-381A-7F510CBC59EF}"/>
              </a:ext>
            </a:extLst>
          </p:cNvPr>
          <p:cNvSpPr txBox="1"/>
          <p:nvPr/>
        </p:nvSpPr>
        <p:spPr>
          <a:xfrm>
            <a:off x="0" y="159027"/>
            <a:ext cx="6858000" cy="3122650"/>
          </a:xfrm>
          <a:prstGeom prst="rect">
            <a:avLst/>
          </a:prstGeom>
          <a:noFill/>
        </p:spPr>
        <p:txBody>
          <a:bodyPr wrap="square">
            <a:spAutoFit/>
          </a:bodyPr>
          <a:lstStyle/>
          <a:p>
            <a:pPr algn="ctr">
              <a:lnSpc>
                <a:spcPct val="115000"/>
              </a:lnSpc>
              <a:spcAft>
                <a:spcPts val="800"/>
              </a:spcAft>
              <a:buNone/>
            </a:pP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 </a:t>
            </a:r>
            <a:r>
              <a:rPr lang="en-GB" sz="1300" b="1" kern="100" dirty="0">
                <a:effectLst/>
                <a:latin typeface="Segoe UI Emoji" panose="020B0502040204020203" pitchFamily="34" charset="0"/>
                <a:ea typeface="Aptos" panose="020B0004020202020204" pitchFamily="34" charset="0"/>
                <a:cs typeface="Segoe UI Emoji" panose="020B0502040204020203" pitchFamily="34" charset="0"/>
              </a:rPr>
              <a:t>📅</a:t>
            </a:r>
            <a:r>
              <a:rPr lang="en-GB" sz="1300" b="1" kern="100" dirty="0">
                <a:effectLst/>
                <a:latin typeface="Century Gothic" panose="020B0502020202020204" pitchFamily="34" charset="0"/>
                <a:ea typeface="Aptos" panose="020B0004020202020204" pitchFamily="34" charset="0"/>
                <a:cs typeface="Times New Roman" panose="02020603050405020304" pitchFamily="18" charset="0"/>
              </a:rPr>
              <a:t> Final Submission Deadline</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300" kern="100" dirty="0">
                <a:effectLst/>
                <a:latin typeface="Segoe UI Emoji" panose="020B0502040204020203" pitchFamily="34" charset="0"/>
                <a:ea typeface="Aptos" panose="020B0004020202020204" pitchFamily="34" charset="0"/>
                <a:cs typeface="Segoe UI Emoji" panose="020B0502040204020203" pitchFamily="34" charset="0"/>
              </a:rPr>
              <a:t>🗓️</a:t>
            </a: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 Deadline: Friday 12th September</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Please bring all your completed work, printed or neatly handwritten, to your first Sociology lesson in September. This work will be checked and used as a discussion point in early lessons.</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 </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300" b="1" kern="100" dirty="0">
                <a:effectLst/>
                <a:latin typeface="Segoe UI Emoji" panose="020B0502040204020203" pitchFamily="34" charset="0"/>
                <a:ea typeface="Aptos" panose="020B0004020202020204" pitchFamily="34" charset="0"/>
                <a:cs typeface="Segoe UI Emoji" panose="020B0502040204020203" pitchFamily="34" charset="0"/>
              </a:rPr>
              <a:t>✨</a:t>
            </a:r>
            <a:r>
              <a:rPr lang="en-GB" sz="1300" b="1" kern="100" dirty="0">
                <a:effectLst/>
                <a:latin typeface="Century Gothic" panose="020B0502020202020204" pitchFamily="34" charset="0"/>
                <a:ea typeface="Aptos" panose="020B0004020202020204" pitchFamily="34" charset="0"/>
                <a:cs typeface="Times New Roman" panose="02020603050405020304" pitchFamily="18" charset="0"/>
              </a:rPr>
              <a:t> Final Tips</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Start early and work little by little over the summer.</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Organise your tasks in a folder ready to hand in.</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300" kern="100" dirty="0">
                <a:effectLst/>
                <a:latin typeface="Century Gothic" panose="020B0502020202020204" pitchFamily="34" charset="0"/>
                <a:ea typeface="Aptos" panose="020B0004020202020204" pitchFamily="34" charset="0"/>
                <a:cs typeface="Times New Roman" panose="02020603050405020304" pitchFamily="18" charset="0"/>
              </a:rPr>
              <a:t>Enjoy exploring the subject – sociology is all about YOU and the society you live in.</a:t>
            </a:r>
            <a:endParaRPr lang="en-GB" sz="13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4034213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8</TotalTime>
  <Words>728</Words>
  <Application>Microsoft Office PowerPoint</Application>
  <PresentationFormat>A4 Paper (210x297 mm)</PresentationFormat>
  <Paragraphs>54</Paragraphs>
  <Slides>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vt:i4>
      </vt:variant>
    </vt:vector>
  </HeadingPairs>
  <TitlesOfParts>
    <vt:vector size="11" baseType="lpstr">
      <vt:lpstr>Aptos</vt:lpstr>
      <vt:lpstr>Aptos Display</vt:lpstr>
      <vt:lpstr>Arial</vt:lpstr>
      <vt:lpstr>Century Gothic</vt:lpstr>
      <vt:lpstr>Segoe UI Emoji</vt:lpstr>
      <vt:lpstr>Segoe UI Symbol</vt:lpstr>
      <vt:lpstr>Symbol</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Luke Gardiner</dc:creator>
  <cp:lastModifiedBy>Luke Gardiner</cp:lastModifiedBy>
  <cp:revision>1</cp:revision>
  <dcterms:created xsi:type="dcterms:W3CDTF">2025-07-10T15:08:28Z</dcterms:created>
  <dcterms:modified xsi:type="dcterms:W3CDTF">2025-07-10T15:17:19Z</dcterms:modified>
</cp:coreProperties>
</file>