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9906000" cx="6858000"/>
  <p:notesSz cx="6858000" cy="9144000"/>
  <p:embeddedFontLst>
    <p:embeddedFont>
      <p:font typeface="Bad Script"/>
      <p:regular r:id="rId22"/>
    </p:embeddedFont>
    <p:embeddedFont>
      <p:font typeface="Arial Black"/>
      <p:regular r:id="rId23"/>
    </p:embeddedFon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160">
          <p15:clr>
            <a:srgbClr val="A4A3A4"/>
          </p15:clr>
        </p15:guide>
        <p15:guide id="2" orient="horz" pos="3120">
          <p15:clr>
            <a:srgbClr val="A4A3A4"/>
          </p15:clr>
        </p15:guide>
      </p15:sldGuideLst>
    </p:ext>
    <p:ext uri="GoogleSlidesCustomDataVersion2">
      <go:slidesCustomData xmlns:go="http://customooxmlschemas.google.com/" r:id="rId28" roundtripDataSignature="AMtx7miUkMtkdOTPQaYPFrT3R1/9Omn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155B4A9-7EF7-484E-ADB2-C707C434F65C}">
  <a:tblStyle styleId="{4155B4A9-7EF7-484E-ADB2-C707C434F65C}"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F2F7"/>
          </a:solidFill>
        </a:fill>
      </a:tcStyle>
    </a:wholeTbl>
    <a:band1H>
      <a:tcTxStyle/>
      <a:tcStyle>
        <a:fill>
          <a:solidFill>
            <a:srgbClr val="DCE5EE"/>
          </a:solidFill>
        </a:fill>
      </a:tcStyle>
    </a:band1H>
    <a:band2H>
      <a:tcTxStyle/>
    </a:band2H>
    <a:band1V>
      <a:tcTxStyle/>
      <a:tcStyle>
        <a:fill>
          <a:solidFill>
            <a:srgbClr val="DCE5EE"/>
          </a:solidFill>
        </a:fill>
      </a:tcStyle>
    </a:band1V>
    <a:band2V>
      <a:tcTxStyle/>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p:guide pos="312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BadScript-regular.fntdata"/><Relationship Id="rId21" Type="http://schemas.openxmlformats.org/officeDocument/2006/relationships/slide" Target="slides/slide15.xml"/><Relationship Id="rId24" Type="http://schemas.openxmlformats.org/officeDocument/2006/relationships/font" Target="fonts/CenturyGothic-regular.fntdata"/><Relationship Id="rId23" Type="http://schemas.openxmlformats.org/officeDocument/2006/relationships/font" Target="fonts/ArialBlack-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enturyGothic-italic.fntdata"/><Relationship Id="rId25" Type="http://schemas.openxmlformats.org/officeDocument/2006/relationships/font" Target="fonts/CenturyGothic-bold.fntdata"/><Relationship Id="rId28" Type="http://customschemas.google.com/relationships/presentationmetadata" Target="metadata"/><Relationship Id="rId27" Type="http://schemas.openxmlformats.org/officeDocument/2006/relationships/font" Target="fonts/CenturyGothic-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11: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12: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13: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14: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p15: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2" name="Google Shape;712;p16: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4: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5: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6: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7: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8: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9: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0: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pic>
        <p:nvPicPr>
          <p:cNvPr descr="C3-HD-BTM.png" id="17" name="Google Shape;17;p18"/>
          <p:cNvPicPr preferRelativeResize="0"/>
          <p:nvPr/>
        </p:nvPicPr>
        <p:blipFill rotWithShape="1">
          <a:blip r:embed="rId2">
            <a:alphaModFix/>
          </a:blip>
          <a:srcRect b="0" l="0" r="0" t="0"/>
          <a:stretch/>
        </p:blipFill>
        <p:spPr>
          <a:xfrm>
            <a:off x="0" y="7216245"/>
            <a:ext cx="6858000" cy="2689755"/>
          </a:xfrm>
          <a:prstGeom prst="rect">
            <a:avLst/>
          </a:prstGeom>
          <a:noFill/>
          <a:ln>
            <a:noFill/>
          </a:ln>
        </p:spPr>
      </p:pic>
      <p:sp>
        <p:nvSpPr>
          <p:cNvPr id="18" name="Google Shape;18;p18"/>
          <p:cNvSpPr txBox="1"/>
          <p:nvPr>
            <p:ph type="ctrTitle"/>
          </p:nvPr>
        </p:nvSpPr>
        <p:spPr>
          <a:xfrm>
            <a:off x="685800" y="2604918"/>
            <a:ext cx="5486400" cy="26362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entury Gothic"/>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subTitle"/>
          </p:nvPr>
        </p:nvSpPr>
        <p:spPr>
          <a:xfrm>
            <a:off x="685800" y="5246513"/>
            <a:ext cx="5486400" cy="9906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chemeClr val="dk1"/>
              </a:buClr>
              <a:buSzPts val="1500"/>
              <a:buNone/>
              <a:defRPr sz="15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0" name="Google Shape;20;p18"/>
          <p:cNvSpPr txBox="1"/>
          <p:nvPr>
            <p:ph idx="10" type="dt"/>
          </p:nvPr>
        </p:nvSpPr>
        <p:spPr>
          <a:xfrm>
            <a:off x="4449128" y="6245555"/>
            <a:ext cx="1723072"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a:off x="685800" y="6245556"/>
            <a:ext cx="3660458"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2" type="sldNum"/>
          </p:nvPr>
        </p:nvSpPr>
        <p:spPr>
          <a:xfrm>
            <a:off x="4543425" y="2066809"/>
            <a:ext cx="1628775"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5" name="Shape 75"/>
        <p:cNvGrpSpPr/>
        <p:nvPr/>
      </p:nvGrpSpPr>
      <p:grpSpPr>
        <a:xfrm>
          <a:off x="0" y="0"/>
          <a:ext cx="0" cy="0"/>
          <a:chOff x="0" y="0"/>
          <a:chExt cx="0" cy="0"/>
        </a:xfrm>
      </p:grpSpPr>
      <p:sp>
        <p:nvSpPr>
          <p:cNvPr id="76" name="Google Shape;76;p27"/>
          <p:cNvSpPr txBox="1"/>
          <p:nvPr>
            <p:ph type="title"/>
          </p:nvPr>
        </p:nvSpPr>
        <p:spPr>
          <a:xfrm>
            <a:off x="445766" y="6785078"/>
            <a:ext cx="5967362" cy="118351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7"/>
          <p:cNvSpPr/>
          <p:nvPr>
            <p:ph idx="2" type="pic"/>
          </p:nvPr>
        </p:nvSpPr>
        <p:spPr>
          <a:xfrm>
            <a:off x="445766" y="1411273"/>
            <a:ext cx="5962695" cy="4921182"/>
          </a:xfrm>
          <a:prstGeom prst="rect">
            <a:avLst/>
          </a:prstGeom>
          <a:noFill/>
          <a:ln>
            <a:noFill/>
          </a:ln>
        </p:spPr>
      </p:sp>
      <p:sp>
        <p:nvSpPr>
          <p:cNvPr id="78" name="Google Shape;78;p27"/>
          <p:cNvSpPr txBox="1"/>
          <p:nvPr>
            <p:ph idx="1" type="body"/>
          </p:nvPr>
        </p:nvSpPr>
        <p:spPr>
          <a:xfrm>
            <a:off x="445770" y="7968590"/>
            <a:ext cx="5966460" cy="107889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9" name="Google Shape;79;p27"/>
          <p:cNvSpPr txBox="1"/>
          <p:nvPr>
            <p:ph idx="10" type="dt"/>
          </p:nvPr>
        </p:nvSpPr>
        <p:spPr>
          <a:xfrm>
            <a:off x="4809172" y="9181397"/>
            <a:ext cx="1603058"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7"/>
          <p:cNvSpPr txBox="1"/>
          <p:nvPr>
            <p:ph idx="11" type="ftr"/>
          </p:nvPr>
        </p:nvSpPr>
        <p:spPr>
          <a:xfrm>
            <a:off x="445770" y="9180667"/>
            <a:ext cx="4260533"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7"/>
          <p:cNvSpPr txBox="1"/>
          <p:nvPr>
            <p:ph idx="12" type="sldNum"/>
          </p:nvPr>
        </p:nvSpPr>
        <p:spPr>
          <a:xfrm>
            <a:off x="4929187" y="550335"/>
            <a:ext cx="1483043"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2" name="Shape 82"/>
        <p:cNvGrpSpPr/>
        <p:nvPr/>
      </p:nvGrpSpPr>
      <p:grpSpPr>
        <a:xfrm>
          <a:off x="0" y="0"/>
          <a:ext cx="0" cy="0"/>
          <a:chOff x="0" y="0"/>
          <a:chExt cx="0" cy="0"/>
        </a:xfrm>
      </p:grpSpPr>
      <p:pic>
        <p:nvPicPr>
          <p:cNvPr descr="C3-HD-BTM.png" id="83" name="Google Shape;83;p28"/>
          <p:cNvPicPr preferRelativeResize="0"/>
          <p:nvPr/>
        </p:nvPicPr>
        <p:blipFill rotWithShape="1">
          <a:blip r:embed="rId2">
            <a:alphaModFix/>
          </a:blip>
          <a:srcRect b="0" l="0" r="0" t="0"/>
          <a:stretch/>
        </p:blipFill>
        <p:spPr>
          <a:xfrm>
            <a:off x="0" y="7216245"/>
            <a:ext cx="6858000" cy="2689755"/>
          </a:xfrm>
          <a:prstGeom prst="rect">
            <a:avLst/>
          </a:prstGeom>
          <a:noFill/>
          <a:ln>
            <a:noFill/>
          </a:ln>
        </p:spPr>
      </p:pic>
      <p:sp>
        <p:nvSpPr>
          <p:cNvPr id="84" name="Google Shape;84;p28"/>
          <p:cNvSpPr txBox="1"/>
          <p:nvPr>
            <p:ph type="title"/>
          </p:nvPr>
        </p:nvSpPr>
        <p:spPr>
          <a:xfrm>
            <a:off x="445770" y="1088437"/>
            <a:ext cx="5966460" cy="404800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8"/>
          <p:cNvSpPr txBox="1"/>
          <p:nvPr>
            <p:ph idx="1" type="body"/>
          </p:nvPr>
        </p:nvSpPr>
        <p:spPr>
          <a:xfrm>
            <a:off x="514350" y="5270971"/>
            <a:ext cx="5829300" cy="192234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86" name="Google Shape;86;p28"/>
          <p:cNvSpPr txBox="1"/>
          <p:nvPr>
            <p:ph idx="10" type="dt"/>
          </p:nvPr>
        </p:nvSpPr>
        <p:spPr>
          <a:xfrm>
            <a:off x="4171632" y="550335"/>
            <a:ext cx="1637348"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8"/>
          <p:cNvSpPr txBox="1"/>
          <p:nvPr>
            <p:ph idx="11" type="ftr"/>
          </p:nvPr>
        </p:nvSpPr>
        <p:spPr>
          <a:xfrm>
            <a:off x="445770" y="550335"/>
            <a:ext cx="3622992"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8"/>
          <p:cNvSpPr txBox="1"/>
          <p:nvPr>
            <p:ph idx="12" type="sldNum"/>
          </p:nvPr>
        </p:nvSpPr>
        <p:spPr>
          <a:xfrm>
            <a:off x="5911849" y="550335"/>
            <a:ext cx="500381"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9" name="Shape 89"/>
        <p:cNvGrpSpPr/>
        <p:nvPr/>
      </p:nvGrpSpPr>
      <p:grpSpPr>
        <a:xfrm>
          <a:off x="0" y="0"/>
          <a:ext cx="0" cy="0"/>
          <a:chOff x="0" y="0"/>
          <a:chExt cx="0" cy="0"/>
        </a:xfrm>
      </p:grpSpPr>
      <p:pic>
        <p:nvPicPr>
          <p:cNvPr descr="C3-HD-BTM.png" id="90" name="Google Shape;90;p29"/>
          <p:cNvPicPr preferRelativeResize="0"/>
          <p:nvPr/>
        </p:nvPicPr>
        <p:blipFill rotWithShape="1">
          <a:blip r:embed="rId2">
            <a:alphaModFix/>
          </a:blip>
          <a:srcRect b="0" l="0" r="0" t="0"/>
          <a:stretch/>
        </p:blipFill>
        <p:spPr>
          <a:xfrm>
            <a:off x="0" y="7216245"/>
            <a:ext cx="6858000" cy="2689755"/>
          </a:xfrm>
          <a:prstGeom prst="rect">
            <a:avLst/>
          </a:prstGeom>
          <a:noFill/>
          <a:ln>
            <a:noFill/>
          </a:ln>
        </p:spPr>
      </p:pic>
      <p:sp>
        <p:nvSpPr>
          <p:cNvPr id="91" name="Google Shape;91;p29"/>
          <p:cNvSpPr txBox="1"/>
          <p:nvPr>
            <p:ph type="title"/>
          </p:nvPr>
        </p:nvSpPr>
        <p:spPr>
          <a:xfrm>
            <a:off x="576263" y="1088438"/>
            <a:ext cx="5710238" cy="398122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9"/>
          <p:cNvSpPr txBox="1"/>
          <p:nvPr>
            <p:ph idx="1" type="body"/>
          </p:nvPr>
        </p:nvSpPr>
        <p:spPr>
          <a:xfrm>
            <a:off x="733424" y="5069666"/>
            <a:ext cx="5395914" cy="6419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050"/>
              <a:buNone/>
              <a:defRPr sz="105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93" name="Google Shape;93;p29"/>
          <p:cNvSpPr txBox="1"/>
          <p:nvPr>
            <p:ph idx="2" type="body"/>
          </p:nvPr>
        </p:nvSpPr>
        <p:spPr>
          <a:xfrm>
            <a:off x="514350" y="6029974"/>
            <a:ext cx="5834064" cy="118627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94" name="Google Shape;94;p29"/>
          <p:cNvSpPr txBox="1"/>
          <p:nvPr>
            <p:ph idx="10" type="dt"/>
          </p:nvPr>
        </p:nvSpPr>
        <p:spPr>
          <a:xfrm>
            <a:off x="4171632" y="550335"/>
            <a:ext cx="1637348"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9"/>
          <p:cNvSpPr txBox="1"/>
          <p:nvPr>
            <p:ph idx="11" type="ftr"/>
          </p:nvPr>
        </p:nvSpPr>
        <p:spPr>
          <a:xfrm>
            <a:off x="445770" y="548078"/>
            <a:ext cx="3622992"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9"/>
          <p:cNvSpPr txBox="1"/>
          <p:nvPr>
            <p:ph idx="12" type="sldNum"/>
          </p:nvPr>
        </p:nvSpPr>
        <p:spPr>
          <a:xfrm>
            <a:off x="5911849" y="550335"/>
            <a:ext cx="500381"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7" name="Google Shape;97;p29"/>
          <p:cNvSpPr txBox="1"/>
          <p:nvPr/>
        </p:nvSpPr>
        <p:spPr>
          <a:xfrm>
            <a:off x="173594" y="1166707"/>
            <a:ext cx="342900" cy="844676"/>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6000"/>
              <a:buFont typeface="Century Gothic"/>
              <a:buNone/>
            </a:pPr>
            <a:r>
              <a:rPr b="0" lang="en-GB" sz="6000" cap="none">
                <a:solidFill>
                  <a:schemeClr val="dk1"/>
                </a:solidFill>
                <a:latin typeface="Century Gothic"/>
                <a:ea typeface="Century Gothic"/>
                <a:cs typeface="Century Gothic"/>
                <a:sym typeface="Century Gothic"/>
              </a:rPr>
              <a:t>“</a:t>
            </a:r>
            <a:endParaRPr/>
          </a:p>
        </p:txBody>
      </p:sp>
      <p:sp>
        <p:nvSpPr>
          <p:cNvPr id="98" name="Google Shape;98;p29"/>
          <p:cNvSpPr txBox="1"/>
          <p:nvPr/>
        </p:nvSpPr>
        <p:spPr>
          <a:xfrm>
            <a:off x="6110050" y="4364144"/>
            <a:ext cx="342900" cy="844676"/>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dk1"/>
              </a:buClr>
              <a:buSzPts val="6000"/>
              <a:buFont typeface="Century Gothic"/>
              <a:buNone/>
            </a:pPr>
            <a:r>
              <a:rPr b="0" lang="en-GB" sz="6000" cap="none">
                <a:solidFill>
                  <a:schemeClr val="dk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9" name="Shape 99"/>
        <p:cNvGrpSpPr/>
        <p:nvPr/>
      </p:nvGrpSpPr>
      <p:grpSpPr>
        <a:xfrm>
          <a:off x="0" y="0"/>
          <a:ext cx="0" cy="0"/>
          <a:chOff x="0" y="0"/>
          <a:chExt cx="0" cy="0"/>
        </a:xfrm>
      </p:grpSpPr>
      <p:pic>
        <p:nvPicPr>
          <p:cNvPr descr="C3-HD-BTM.png" id="100" name="Google Shape;100;p30"/>
          <p:cNvPicPr preferRelativeResize="0"/>
          <p:nvPr/>
        </p:nvPicPr>
        <p:blipFill rotWithShape="1">
          <a:blip r:embed="rId2">
            <a:alphaModFix/>
          </a:blip>
          <a:srcRect b="0" l="0" r="0" t="0"/>
          <a:stretch/>
        </p:blipFill>
        <p:spPr>
          <a:xfrm>
            <a:off x="0" y="7216245"/>
            <a:ext cx="6858000" cy="2689755"/>
          </a:xfrm>
          <a:prstGeom prst="rect">
            <a:avLst/>
          </a:prstGeom>
          <a:noFill/>
          <a:ln>
            <a:noFill/>
          </a:ln>
        </p:spPr>
      </p:pic>
      <p:sp>
        <p:nvSpPr>
          <p:cNvPr id="101" name="Google Shape;101;p30"/>
          <p:cNvSpPr txBox="1"/>
          <p:nvPr>
            <p:ph type="title"/>
          </p:nvPr>
        </p:nvSpPr>
        <p:spPr>
          <a:xfrm>
            <a:off x="514350" y="1624570"/>
            <a:ext cx="5831087" cy="362820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30"/>
          <p:cNvSpPr txBox="1"/>
          <p:nvPr>
            <p:ph idx="1" type="body"/>
          </p:nvPr>
        </p:nvSpPr>
        <p:spPr>
          <a:xfrm>
            <a:off x="514344" y="5269791"/>
            <a:ext cx="5830206" cy="1444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03" name="Google Shape;103;p30"/>
          <p:cNvSpPr txBox="1"/>
          <p:nvPr>
            <p:ph idx="10" type="dt"/>
          </p:nvPr>
        </p:nvSpPr>
        <p:spPr>
          <a:xfrm>
            <a:off x="4171632" y="547278"/>
            <a:ext cx="1637348"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0"/>
          <p:cNvSpPr txBox="1"/>
          <p:nvPr>
            <p:ph idx="11" type="ftr"/>
          </p:nvPr>
        </p:nvSpPr>
        <p:spPr>
          <a:xfrm>
            <a:off x="445770" y="547278"/>
            <a:ext cx="3622992"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0"/>
          <p:cNvSpPr txBox="1"/>
          <p:nvPr>
            <p:ph idx="12" type="sldNum"/>
          </p:nvPr>
        </p:nvSpPr>
        <p:spPr>
          <a:xfrm>
            <a:off x="5911849" y="550335"/>
            <a:ext cx="500381"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6" name="Shape 106"/>
        <p:cNvGrpSpPr/>
        <p:nvPr/>
      </p:nvGrpSpPr>
      <p:grpSpPr>
        <a:xfrm>
          <a:off x="0" y="0"/>
          <a:ext cx="0" cy="0"/>
          <a:chOff x="0" y="0"/>
          <a:chExt cx="0" cy="0"/>
        </a:xfrm>
      </p:grpSpPr>
      <p:sp>
        <p:nvSpPr>
          <p:cNvPr id="107" name="Google Shape;107;p31"/>
          <p:cNvSpPr txBox="1"/>
          <p:nvPr>
            <p:ph type="title"/>
          </p:nvPr>
        </p:nvSpPr>
        <p:spPr>
          <a:xfrm>
            <a:off x="1628776" y="1100668"/>
            <a:ext cx="4783454" cy="1883363"/>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1"/>
          <p:cNvSpPr txBox="1"/>
          <p:nvPr>
            <p:ph idx="1" type="body"/>
          </p:nvPr>
        </p:nvSpPr>
        <p:spPr>
          <a:xfrm>
            <a:off x="445771" y="3180782"/>
            <a:ext cx="1920240" cy="89168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0" sz="1800">
                <a:solidFill>
                  <a:schemeClr val="dk1"/>
                </a:solidFill>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09" name="Google Shape;109;p31"/>
          <p:cNvSpPr txBox="1"/>
          <p:nvPr>
            <p:ph idx="2" type="body"/>
          </p:nvPr>
        </p:nvSpPr>
        <p:spPr>
          <a:xfrm>
            <a:off x="445770" y="4195482"/>
            <a:ext cx="1920240" cy="485200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050"/>
              <a:buNone/>
              <a:defRPr sz="1050"/>
            </a:lvl1pPr>
            <a:lvl2pPr indent="-228600" lvl="1" marL="914400" algn="l">
              <a:lnSpc>
                <a:spcPct val="90000"/>
              </a:lnSpc>
              <a:spcBef>
                <a:spcPts val="375"/>
              </a:spcBef>
              <a:spcAft>
                <a:spcPts val="0"/>
              </a:spcAft>
              <a:buClr>
                <a:schemeClr val="dk1"/>
              </a:buClr>
              <a:buSzPts val="900"/>
              <a:buNone/>
              <a:defRPr sz="900"/>
            </a:lvl2pPr>
            <a:lvl3pPr indent="-228600" lvl="2" marL="1371600" algn="l">
              <a:lnSpc>
                <a:spcPct val="90000"/>
              </a:lnSpc>
              <a:spcBef>
                <a:spcPts val="375"/>
              </a:spcBef>
              <a:spcAft>
                <a:spcPts val="0"/>
              </a:spcAft>
              <a:buClr>
                <a:schemeClr val="dk1"/>
              </a:buClr>
              <a:buSzPts val="750"/>
              <a:buNone/>
              <a:defRPr sz="750"/>
            </a:lvl3pPr>
            <a:lvl4pPr indent="-228600" lvl="3" marL="1828800" algn="l">
              <a:lnSpc>
                <a:spcPct val="90000"/>
              </a:lnSpc>
              <a:spcBef>
                <a:spcPts val="375"/>
              </a:spcBef>
              <a:spcAft>
                <a:spcPts val="0"/>
              </a:spcAft>
              <a:buClr>
                <a:schemeClr val="dk1"/>
              </a:buClr>
              <a:buSzPts val="675"/>
              <a:buNone/>
              <a:defRPr sz="675"/>
            </a:lvl4pPr>
            <a:lvl5pPr indent="-228600" lvl="4" marL="2286000" algn="l">
              <a:lnSpc>
                <a:spcPct val="90000"/>
              </a:lnSpc>
              <a:spcBef>
                <a:spcPts val="375"/>
              </a:spcBef>
              <a:spcAft>
                <a:spcPts val="0"/>
              </a:spcAft>
              <a:buClr>
                <a:schemeClr val="dk1"/>
              </a:buClr>
              <a:buSzPts val="675"/>
              <a:buNone/>
              <a:defRPr sz="675"/>
            </a:lvl5pPr>
            <a:lvl6pPr indent="-228600" lvl="5" marL="2743200" algn="l">
              <a:lnSpc>
                <a:spcPct val="90000"/>
              </a:lnSpc>
              <a:spcBef>
                <a:spcPts val="375"/>
              </a:spcBef>
              <a:spcAft>
                <a:spcPts val="0"/>
              </a:spcAft>
              <a:buClr>
                <a:schemeClr val="dk1"/>
              </a:buClr>
              <a:buSzPts val="675"/>
              <a:buNone/>
              <a:defRPr sz="675"/>
            </a:lvl6pPr>
            <a:lvl7pPr indent="-228600" lvl="6" marL="3200400" algn="l">
              <a:lnSpc>
                <a:spcPct val="90000"/>
              </a:lnSpc>
              <a:spcBef>
                <a:spcPts val="375"/>
              </a:spcBef>
              <a:spcAft>
                <a:spcPts val="0"/>
              </a:spcAft>
              <a:buClr>
                <a:schemeClr val="dk1"/>
              </a:buClr>
              <a:buSzPts val="675"/>
              <a:buNone/>
              <a:defRPr sz="675"/>
            </a:lvl7pPr>
            <a:lvl8pPr indent="-228600" lvl="7" marL="3657600" algn="l">
              <a:lnSpc>
                <a:spcPct val="90000"/>
              </a:lnSpc>
              <a:spcBef>
                <a:spcPts val="375"/>
              </a:spcBef>
              <a:spcAft>
                <a:spcPts val="0"/>
              </a:spcAft>
              <a:buClr>
                <a:schemeClr val="dk1"/>
              </a:buClr>
              <a:buSzPts val="675"/>
              <a:buNone/>
              <a:defRPr sz="675"/>
            </a:lvl8pPr>
            <a:lvl9pPr indent="-228600" lvl="8" marL="4114800" algn="l">
              <a:lnSpc>
                <a:spcPct val="90000"/>
              </a:lnSpc>
              <a:spcBef>
                <a:spcPts val="375"/>
              </a:spcBef>
              <a:spcAft>
                <a:spcPts val="0"/>
              </a:spcAft>
              <a:buClr>
                <a:schemeClr val="dk1"/>
              </a:buClr>
              <a:buSzPts val="675"/>
              <a:buNone/>
              <a:defRPr sz="675"/>
            </a:lvl9pPr>
          </a:lstStyle>
          <a:p/>
        </p:txBody>
      </p:sp>
      <p:sp>
        <p:nvSpPr>
          <p:cNvPr id="110" name="Google Shape;110;p31"/>
          <p:cNvSpPr txBox="1"/>
          <p:nvPr>
            <p:ph idx="3" type="body"/>
          </p:nvPr>
        </p:nvSpPr>
        <p:spPr>
          <a:xfrm>
            <a:off x="2476678" y="3179703"/>
            <a:ext cx="1920240" cy="90499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0" sz="1800">
                <a:solidFill>
                  <a:schemeClr val="dk1"/>
                </a:solidFill>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11" name="Google Shape;111;p31"/>
          <p:cNvSpPr txBox="1"/>
          <p:nvPr>
            <p:ph idx="4" type="body"/>
          </p:nvPr>
        </p:nvSpPr>
        <p:spPr>
          <a:xfrm>
            <a:off x="2475586" y="4194765"/>
            <a:ext cx="1920240" cy="485271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050"/>
              <a:buNone/>
              <a:defRPr sz="1050"/>
            </a:lvl1pPr>
            <a:lvl2pPr indent="-228600" lvl="1" marL="914400" algn="l">
              <a:lnSpc>
                <a:spcPct val="90000"/>
              </a:lnSpc>
              <a:spcBef>
                <a:spcPts val="375"/>
              </a:spcBef>
              <a:spcAft>
                <a:spcPts val="0"/>
              </a:spcAft>
              <a:buClr>
                <a:schemeClr val="dk1"/>
              </a:buClr>
              <a:buSzPts val="900"/>
              <a:buNone/>
              <a:defRPr sz="900"/>
            </a:lvl2pPr>
            <a:lvl3pPr indent="-228600" lvl="2" marL="1371600" algn="l">
              <a:lnSpc>
                <a:spcPct val="90000"/>
              </a:lnSpc>
              <a:spcBef>
                <a:spcPts val="375"/>
              </a:spcBef>
              <a:spcAft>
                <a:spcPts val="0"/>
              </a:spcAft>
              <a:buClr>
                <a:schemeClr val="dk1"/>
              </a:buClr>
              <a:buSzPts val="750"/>
              <a:buNone/>
              <a:defRPr sz="750"/>
            </a:lvl3pPr>
            <a:lvl4pPr indent="-228600" lvl="3" marL="1828800" algn="l">
              <a:lnSpc>
                <a:spcPct val="90000"/>
              </a:lnSpc>
              <a:spcBef>
                <a:spcPts val="375"/>
              </a:spcBef>
              <a:spcAft>
                <a:spcPts val="0"/>
              </a:spcAft>
              <a:buClr>
                <a:schemeClr val="dk1"/>
              </a:buClr>
              <a:buSzPts val="675"/>
              <a:buNone/>
              <a:defRPr sz="675"/>
            </a:lvl4pPr>
            <a:lvl5pPr indent="-228600" lvl="4" marL="2286000" algn="l">
              <a:lnSpc>
                <a:spcPct val="90000"/>
              </a:lnSpc>
              <a:spcBef>
                <a:spcPts val="375"/>
              </a:spcBef>
              <a:spcAft>
                <a:spcPts val="0"/>
              </a:spcAft>
              <a:buClr>
                <a:schemeClr val="dk1"/>
              </a:buClr>
              <a:buSzPts val="675"/>
              <a:buNone/>
              <a:defRPr sz="675"/>
            </a:lvl5pPr>
            <a:lvl6pPr indent="-228600" lvl="5" marL="2743200" algn="l">
              <a:lnSpc>
                <a:spcPct val="90000"/>
              </a:lnSpc>
              <a:spcBef>
                <a:spcPts val="375"/>
              </a:spcBef>
              <a:spcAft>
                <a:spcPts val="0"/>
              </a:spcAft>
              <a:buClr>
                <a:schemeClr val="dk1"/>
              </a:buClr>
              <a:buSzPts val="675"/>
              <a:buNone/>
              <a:defRPr sz="675"/>
            </a:lvl6pPr>
            <a:lvl7pPr indent="-228600" lvl="6" marL="3200400" algn="l">
              <a:lnSpc>
                <a:spcPct val="90000"/>
              </a:lnSpc>
              <a:spcBef>
                <a:spcPts val="375"/>
              </a:spcBef>
              <a:spcAft>
                <a:spcPts val="0"/>
              </a:spcAft>
              <a:buClr>
                <a:schemeClr val="dk1"/>
              </a:buClr>
              <a:buSzPts val="675"/>
              <a:buNone/>
              <a:defRPr sz="675"/>
            </a:lvl7pPr>
            <a:lvl8pPr indent="-228600" lvl="7" marL="3657600" algn="l">
              <a:lnSpc>
                <a:spcPct val="90000"/>
              </a:lnSpc>
              <a:spcBef>
                <a:spcPts val="375"/>
              </a:spcBef>
              <a:spcAft>
                <a:spcPts val="0"/>
              </a:spcAft>
              <a:buClr>
                <a:schemeClr val="dk1"/>
              </a:buClr>
              <a:buSzPts val="675"/>
              <a:buNone/>
              <a:defRPr sz="675"/>
            </a:lvl8pPr>
            <a:lvl9pPr indent="-228600" lvl="8" marL="4114800" algn="l">
              <a:lnSpc>
                <a:spcPct val="90000"/>
              </a:lnSpc>
              <a:spcBef>
                <a:spcPts val="375"/>
              </a:spcBef>
              <a:spcAft>
                <a:spcPts val="0"/>
              </a:spcAft>
              <a:buClr>
                <a:schemeClr val="dk1"/>
              </a:buClr>
              <a:buSzPts val="675"/>
              <a:buNone/>
              <a:defRPr sz="675"/>
            </a:lvl9pPr>
          </a:lstStyle>
          <a:p/>
        </p:txBody>
      </p:sp>
      <p:sp>
        <p:nvSpPr>
          <p:cNvPr id="112" name="Google Shape;112;p31"/>
          <p:cNvSpPr txBox="1"/>
          <p:nvPr>
            <p:ph idx="5" type="body"/>
          </p:nvPr>
        </p:nvSpPr>
        <p:spPr>
          <a:xfrm>
            <a:off x="4491989" y="3167473"/>
            <a:ext cx="1920240" cy="90499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0" sz="1800">
                <a:solidFill>
                  <a:schemeClr val="dk1"/>
                </a:solidFill>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13" name="Google Shape;113;p31"/>
          <p:cNvSpPr txBox="1"/>
          <p:nvPr>
            <p:ph idx="6" type="body"/>
          </p:nvPr>
        </p:nvSpPr>
        <p:spPr>
          <a:xfrm>
            <a:off x="4491990" y="4195482"/>
            <a:ext cx="1920240" cy="485200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050"/>
              <a:buNone/>
              <a:defRPr sz="1050"/>
            </a:lvl1pPr>
            <a:lvl2pPr indent="-228600" lvl="1" marL="914400" algn="l">
              <a:lnSpc>
                <a:spcPct val="90000"/>
              </a:lnSpc>
              <a:spcBef>
                <a:spcPts val="375"/>
              </a:spcBef>
              <a:spcAft>
                <a:spcPts val="0"/>
              </a:spcAft>
              <a:buClr>
                <a:schemeClr val="dk1"/>
              </a:buClr>
              <a:buSzPts val="900"/>
              <a:buNone/>
              <a:defRPr sz="900"/>
            </a:lvl2pPr>
            <a:lvl3pPr indent="-228600" lvl="2" marL="1371600" algn="l">
              <a:lnSpc>
                <a:spcPct val="90000"/>
              </a:lnSpc>
              <a:spcBef>
                <a:spcPts val="375"/>
              </a:spcBef>
              <a:spcAft>
                <a:spcPts val="0"/>
              </a:spcAft>
              <a:buClr>
                <a:schemeClr val="dk1"/>
              </a:buClr>
              <a:buSzPts val="750"/>
              <a:buNone/>
              <a:defRPr sz="750"/>
            </a:lvl3pPr>
            <a:lvl4pPr indent="-228600" lvl="3" marL="1828800" algn="l">
              <a:lnSpc>
                <a:spcPct val="90000"/>
              </a:lnSpc>
              <a:spcBef>
                <a:spcPts val="375"/>
              </a:spcBef>
              <a:spcAft>
                <a:spcPts val="0"/>
              </a:spcAft>
              <a:buClr>
                <a:schemeClr val="dk1"/>
              </a:buClr>
              <a:buSzPts val="675"/>
              <a:buNone/>
              <a:defRPr sz="675"/>
            </a:lvl4pPr>
            <a:lvl5pPr indent="-228600" lvl="4" marL="2286000" algn="l">
              <a:lnSpc>
                <a:spcPct val="90000"/>
              </a:lnSpc>
              <a:spcBef>
                <a:spcPts val="375"/>
              </a:spcBef>
              <a:spcAft>
                <a:spcPts val="0"/>
              </a:spcAft>
              <a:buClr>
                <a:schemeClr val="dk1"/>
              </a:buClr>
              <a:buSzPts val="675"/>
              <a:buNone/>
              <a:defRPr sz="675"/>
            </a:lvl5pPr>
            <a:lvl6pPr indent="-228600" lvl="5" marL="2743200" algn="l">
              <a:lnSpc>
                <a:spcPct val="90000"/>
              </a:lnSpc>
              <a:spcBef>
                <a:spcPts val="375"/>
              </a:spcBef>
              <a:spcAft>
                <a:spcPts val="0"/>
              </a:spcAft>
              <a:buClr>
                <a:schemeClr val="dk1"/>
              </a:buClr>
              <a:buSzPts val="675"/>
              <a:buNone/>
              <a:defRPr sz="675"/>
            </a:lvl6pPr>
            <a:lvl7pPr indent="-228600" lvl="6" marL="3200400" algn="l">
              <a:lnSpc>
                <a:spcPct val="90000"/>
              </a:lnSpc>
              <a:spcBef>
                <a:spcPts val="375"/>
              </a:spcBef>
              <a:spcAft>
                <a:spcPts val="0"/>
              </a:spcAft>
              <a:buClr>
                <a:schemeClr val="dk1"/>
              </a:buClr>
              <a:buSzPts val="675"/>
              <a:buNone/>
              <a:defRPr sz="675"/>
            </a:lvl7pPr>
            <a:lvl8pPr indent="-228600" lvl="7" marL="3657600" algn="l">
              <a:lnSpc>
                <a:spcPct val="90000"/>
              </a:lnSpc>
              <a:spcBef>
                <a:spcPts val="375"/>
              </a:spcBef>
              <a:spcAft>
                <a:spcPts val="0"/>
              </a:spcAft>
              <a:buClr>
                <a:schemeClr val="dk1"/>
              </a:buClr>
              <a:buSzPts val="675"/>
              <a:buNone/>
              <a:defRPr sz="675"/>
            </a:lvl8pPr>
            <a:lvl9pPr indent="-228600" lvl="8" marL="4114800" algn="l">
              <a:lnSpc>
                <a:spcPct val="90000"/>
              </a:lnSpc>
              <a:spcBef>
                <a:spcPts val="375"/>
              </a:spcBef>
              <a:spcAft>
                <a:spcPts val="0"/>
              </a:spcAft>
              <a:buClr>
                <a:schemeClr val="dk1"/>
              </a:buClr>
              <a:buSzPts val="675"/>
              <a:buNone/>
              <a:defRPr sz="675"/>
            </a:lvl9pPr>
          </a:lstStyle>
          <a:p/>
        </p:txBody>
      </p:sp>
      <p:sp>
        <p:nvSpPr>
          <p:cNvPr id="114" name="Google Shape;114;p31"/>
          <p:cNvSpPr txBox="1"/>
          <p:nvPr>
            <p:ph idx="10" type="dt"/>
          </p:nvPr>
        </p:nvSpPr>
        <p:spPr>
          <a:xfrm>
            <a:off x="4809172" y="9181397"/>
            <a:ext cx="1603058"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1"/>
          <p:cNvSpPr txBox="1"/>
          <p:nvPr>
            <p:ph idx="11" type="ftr"/>
          </p:nvPr>
        </p:nvSpPr>
        <p:spPr>
          <a:xfrm>
            <a:off x="445770" y="9180667"/>
            <a:ext cx="4260533"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1"/>
          <p:cNvSpPr txBox="1"/>
          <p:nvPr>
            <p:ph idx="12" type="sldNum"/>
          </p:nvPr>
        </p:nvSpPr>
        <p:spPr>
          <a:xfrm>
            <a:off x="4929187" y="550335"/>
            <a:ext cx="1483043"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7" name="Shape 117"/>
        <p:cNvGrpSpPr/>
        <p:nvPr/>
      </p:nvGrpSpPr>
      <p:grpSpPr>
        <a:xfrm>
          <a:off x="0" y="0"/>
          <a:ext cx="0" cy="0"/>
          <a:chOff x="0" y="0"/>
          <a:chExt cx="0" cy="0"/>
        </a:xfrm>
      </p:grpSpPr>
      <p:sp>
        <p:nvSpPr>
          <p:cNvPr id="118" name="Google Shape;118;p32"/>
          <p:cNvSpPr txBox="1"/>
          <p:nvPr>
            <p:ph type="title"/>
          </p:nvPr>
        </p:nvSpPr>
        <p:spPr>
          <a:xfrm>
            <a:off x="1628777" y="1100667"/>
            <a:ext cx="4786488" cy="1871133"/>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32"/>
          <p:cNvSpPr txBox="1"/>
          <p:nvPr>
            <p:ph idx="1" type="body"/>
          </p:nvPr>
        </p:nvSpPr>
        <p:spPr>
          <a:xfrm>
            <a:off x="445770" y="5941492"/>
            <a:ext cx="1920240" cy="986216"/>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0" sz="1800">
                <a:solidFill>
                  <a:schemeClr val="dk1"/>
                </a:solidFill>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20" name="Google Shape;120;p32"/>
          <p:cNvSpPr/>
          <p:nvPr>
            <p:ph idx="2" type="pic"/>
          </p:nvPr>
        </p:nvSpPr>
        <p:spPr>
          <a:xfrm>
            <a:off x="445770" y="3368040"/>
            <a:ext cx="1920240" cy="2177211"/>
          </a:xfrm>
          <a:prstGeom prst="roundRect">
            <a:avLst>
              <a:gd fmla="val 0" name="adj"/>
            </a:avLst>
          </a:prstGeom>
          <a:noFill/>
          <a:ln>
            <a:noFill/>
          </a:ln>
          <a:effectLst>
            <a:outerShdw blurRad="50800" rotWithShape="0" algn="tl" dir="5400000" dist="50800">
              <a:srgbClr val="000000">
                <a:alpha val="42745"/>
              </a:srgbClr>
            </a:outerShdw>
          </a:effectLst>
        </p:spPr>
      </p:sp>
      <p:sp>
        <p:nvSpPr>
          <p:cNvPr id="121" name="Google Shape;121;p32"/>
          <p:cNvSpPr txBox="1"/>
          <p:nvPr>
            <p:ph idx="3" type="body"/>
          </p:nvPr>
        </p:nvSpPr>
        <p:spPr>
          <a:xfrm>
            <a:off x="445770" y="6927705"/>
            <a:ext cx="1920240" cy="21197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050"/>
              <a:buNone/>
              <a:defRPr sz="1050"/>
            </a:lvl1pPr>
            <a:lvl2pPr indent="-228600" lvl="1" marL="914400" algn="l">
              <a:lnSpc>
                <a:spcPct val="90000"/>
              </a:lnSpc>
              <a:spcBef>
                <a:spcPts val="375"/>
              </a:spcBef>
              <a:spcAft>
                <a:spcPts val="0"/>
              </a:spcAft>
              <a:buClr>
                <a:schemeClr val="dk1"/>
              </a:buClr>
              <a:buSzPts val="900"/>
              <a:buNone/>
              <a:defRPr sz="900"/>
            </a:lvl2pPr>
            <a:lvl3pPr indent="-228600" lvl="2" marL="1371600" algn="l">
              <a:lnSpc>
                <a:spcPct val="90000"/>
              </a:lnSpc>
              <a:spcBef>
                <a:spcPts val="375"/>
              </a:spcBef>
              <a:spcAft>
                <a:spcPts val="0"/>
              </a:spcAft>
              <a:buClr>
                <a:schemeClr val="dk1"/>
              </a:buClr>
              <a:buSzPts val="750"/>
              <a:buNone/>
              <a:defRPr sz="750"/>
            </a:lvl3pPr>
            <a:lvl4pPr indent="-228600" lvl="3" marL="1828800" algn="l">
              <a:lnSpc>
                <a:spcPct val="90000"/>
              </a:lnSpc>
              <a:spcBef>
                <a:spcPts val="375"/>
              </a:spcBef>
              <a:spcAft>
                <a:spcPts val="0"/>
              </a:spcAft>
              <a:buClr>
                <a:schemeClr val="dk1"/>
              </a:buClr>
              <a:buSzPts val="675"/>
              <a:buNone/>
              <a:defRPr sz="675"/>
            </a:lvl4pPr>
            <a:lvl5pPr indent="-228600" lvl="4" marL="2286000" algn="l">
              <a:lnSpc>
                <a:spcPct val="90000"/>
              </a:lnSpc>
              <a:spcBef>
                <a:spcPts val="375"/>
              </a:spcBef>
              <a:spcAft>
                <a:spcPts val="0"/>
              </a:spcAft>
              <a:buClr>
                <a:schemeClr val="dk1"/>
              </a:buClr>
              <a:buSzPts val="675"/>
              <a:buNone/>
              <a:defRPr sz="675"/>
            </a:lvl5pPr>
            <a:lvl6pPr indent="-228600" lvl="5" marL="2743200" algn="l">
              <a:lnSpc>
                <a:spcPct val="90000"/>
              </a:lnSpc>
              <a:spcBef>
                <a:spcPts val="375"/>
              </a:spcBef>
              <a:spcAft>
                <a:spcPts val="0"/>
              </a:spcAft>
              <a:buClr>
                <a:schemeClr val="dk1"/>
              </a:buClr>
              <a:buSzPts val="675"/>
              <a:buNone/>
              <a:defRPr sz="675"/>
            </a:lvl6pPr>
            <a:lvl7pPr indent="-228600" lvl="6" marL="3200400" algn="l">
              <a:lnSpc>
                <a:spcPct val="90000"/>
              </a:lnSpc>
              <a:spcBef>
                <a:spcPts val="375"/>
              </a:spcBef>
              <a:spcAft>
                <a:spcPts val="0"/>
              </a:spcAft>
              <a:buClr>
                <a:schemeClr val="dk1"/>
              </a:buClr>
              <a:buSzPts val="675"/>
              <a:buNone/>
              <a:defRPr sz="675"/>
            </a:lvl7pPr>
            <a:lvl8pPr indent="-228600" lvl="7" marL="3657600" algn="l">
              <a:lnSpc>
                <a:spcPct val="90000"/>
              </a:lnSpc>
              <a:spcBef>
                <a:spcPts val="375"/>
              </a:spcBef>
              <a:spcAft>
                <a:spcPts val="0"/>
              </a:spcAft>
              <a:buClr>
                <a:schemeClr val="dk1"/>
              </a:buClr>
              <a:buSzPts val="675"/>
              <a:buNone/>
              <a:defRPr sz="675"/>
            </a:lvl8pPr>
            <a:lvl9pPr indent="-228600" lvl="8" marL="4114800" algn="l">
              <a:lnSpc>
                <a:spcPct val="90000"/>
              </a:lnSpc>
              <a:spcBef>
                <a:spcPts val="375"/>
              </a:spcBef>
              <a:spcAft>
                <a:spcPts val="0"/>
              </a:spcAft>
              <a:buClr>
                <a:schemeClr val="dk1"/>
              </a:buClr>
              <a:buSzPts val="675"/>
              <a:buNone/>
              <a:defRPr sz="675"/>
            </a:lvl9pPr>
          </a:lstStyle>
          <a:p/>
        </p:txBody>
      </p:sp>
      <p:sp>
        <p:nvSpPr>
          <p:cNvPr id="122" name="Google Shape;122;p32"/>
          <p:cNvSpPr txBox="1"/>
          <p:nvPr>
            <p:ph idx="4" type="body"/>
          </p:nvPr>
        </p:nvSpPr>
        <p:spPr>
          <a:xfrm>
            <a:off x="2468905" y="5941492"/>
            <a:ext cx="1920240" cy="986216"/>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0" sz="1800">
                <a:solidFill>
                  <a:schemeClr val="dk1"/>
                </a:solidFill>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23" name="Google Shape;123;p32"/>
          <p:cNvSpPr/>
          <p:nvPr>
            <p:ph idx="5" type="pic"/>
          </p:nvPr>
        </p:nvSpPr>
        <p:spPr>
          <a:xfrm>
            <a:off x="2468904" y="3368040"/>
            <a:ext cx="1920240" cy="2180912"/>
          </a:xfrm>
          <a:prstGeom prst="roundRect">
            <a:avLst>
              <a:gd fmla="val 0" name="adj"/>
            </a:avLst>
          </a:prstGeom>
          <a:noFill/>
          <a:ln>
            <a:noFill/>
          </a:ln>
          <a:effectLst>
            <a:outerShdw blurRad="50800" rotWithShape="0" algn="tl" dir="5400000" dist="50800">
              <a:srgbClr val="000000">
                <a:alpha val="42745"/>
              </a:srgbClr>
            </a:outerShdw>
          </a:effectLst>
        </p:spPr>
      </p:sp>
      <p:sp>
        <p:nvSpPr>
          <p:cNvPr id="124" name="Google Shape;124;p32"/>
          <p:cNvSpPr txBox="1"/>
          <p:nvPr>
            <p:ph idx="6" type="body"/>
          </p:nvPr>
        </p:nvSpPr>
        <p:spPr>
          <a:xfrm>
            <a:off x="2468144" y="6927703"/>
            <a:ext cx="1920240" cy="21197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050"/>
              <a:buNone/>
              <a:defRPr sz="1050"/>
            </a:lvl1pPr>
            <a:lvl2pPr indent="-228600" lvl="1" marL="914400" algn="l">
              <a:lnSpc>
                <a:spcPct val="90000"/>
              </a:lnSpc>
              <a:spcBef>
                <a:spcPts val="375"/>
              </a:spcBef>
              <a:spcAft>
                <a:spcPts val="0"/>
              </a:spcAft>
              <a:buClr>
                <a:schemeClr val="dk1"/>
              </a:buClr>
              <a:buSzPts val="900"/>
              <a:buNone/>
              <a:defRPr sz="900"/>
            </a:lvl2pPr>
            <a:lvl3pPr indent="-228600" lvl="2" marL="1371600" algn="l">
              <a:lnSpc>
                <a:spcPct val="90000"/>
              </a:lnSpc>
              <a:spcBef>
                <a:spcPts val="375"/>
              </a:spcBef>
              <a:spcAft>
                <a:spcPts val="0"/>
              </a:spcAft>
              <a:buClr>
                <a:schemeClr val="dk1"/>
              </a:buClr>
              <a:buSzPts val="750"/>
              <a:buNone/>
              <a:defRPr sz="750"/>
            </a:lvl3pPr>
            <a:lvl4pPr indent="-228600" lvl="3" marL="1828800" algn="l">
              <a:lnSpc>
                <a:spcPct val="90000"/>
              </a:lnSpc>
              <a:spcBef>
                <a:spcPts val="375"/>
              </a:spcBef>
              <a:spcAft>
                <a:spcPts val="0"/>
              </a:spcAft>
              <a:buClr>
                <a:schemeClr val="dk1"/>
              </a:buClr>
              <a:buSzPts val="675"/>
              <a:buNone/>
              <a:defRPr sz="675"/>
            </a:lvl4pPr>
            <a:lvl5pPr indent="-228600" lvl="4" marL="2286000" algn="l">
              <a:lnSpc>
                <a:spcPct val="90000"/>
              </a:lnSpc>
              <a:spcBef>
                <a:spcPts val="375"/>
              </a:spcBef>
              <a:spcAft>
                <a:spcPts val="0"/>
              </a:spcAft>
              <a:buClr>
                <a:schemeClr val="dk1"/>
              </a:buClr>
              <a:buSzPts val="675"/>
              <a:buNone/>
              <a:defRPr sz="675"/>
            </a:lvl5pPr>
            <a:lvl6pPr indent="-228600" lvl="5" marL="2743200" algn="l">
              <a:lnSpc>
                <a:spcPct val="90000"/>
              </a:lnSpc>
              <a:spcBef>
                <a:spcPts val="375"/>
              </a:spcBef>
              <a:spcAft>
                <a:spcPts val="0"/>
              </a:spcAft>
              <a:buClr>
                <a:schemeClr val="dk1"/>
              </a:buClr>
              <a:buSzPts val="675"/>
              <a:buNone/>
              <a:defRPr sz="675"/>
            </a:lvl6pPr>
            <a:lvl7pPr indent="-228600" lvl="6" marL="3200400" algn="l">
              <a:lnSpc>
                <a:spcPct val="90000"/>
              </a:lnSpc>
              <a:spcBef>
                <a:spcPts val="375"/>
              </a:spcBef>
              <a:spcAft>
                <a:spcPts val="0"/>
              </a:spcAft>
              <a:buClr>
                <a:schemeClr val="dk1"/>
              </a:buClr>
              <a:buSzPts val="675"/>
              <a:buNone/>
              <a:defRPr sz="675"/>
            </a:lvl7pPr>
            <a:lvl8pPr indent="-228600" lvl="7" marL="3657600" algn="l">
              <a:lnSpc>
                <a:spcPct val="90000"/>
              </a:lnSpc>
              <a:spcBef>
                <a:spcPts val="375"/>
              </a:spcBef>
              <a:spcAft>
                <a:spcPts val="0"/>
              </a:spcAft>
              <a:buClr>
                <a:schemeClr val="dk1"/>
              </a:buClr>
              <a:buSzPts val="675"/>
              <a:buNone/>
              <a:defRPr sz="675"/>
            </a:lvl8pPr>
            <a:lvl9pPr indent="-228600" lvl="8" marL="4114800" algn="l">
              <a:lnSpc>
                <a:spcPct val="90000"/>
              </a:lnSpc>
              <a:spcBef>
                <a:spcPts val="375"/>
              </a:spcBef>
              <a:spcAft>
                <a:spcPts val="0"/>
              </a:spcAft>
              <a:buClr>
                <a:schemeClr val="dk1"/>
              </a:buClr>
              <a:buSzPts val="675"/>
              <a:buNone/>
              <a:defRPr sz="675"/>
            </a:lvl9pPr>
          </a:lstStyle>
          <a:p/>
        </p:txBody>
      </p:sp>
      <p:sp>
        <p:nvSpPr>
          <p:cNvPr id="125" name="Google Shape;125;p32"/>
          <p:cNvSpPr txBox="1"/>
          <p:nvPr>
            <p:ph idx="7" type="body"/>
          </p:nvPr>
        </p:nvSpPr>
        <p:spPr>
          <a:xfrm>
            <a:off x="4495024" y="5941492"/>
            <a:ext cx="1920240" cy="986216"/>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0" sz="1800">
                <a:solidFill>
                  <a:schemeClr val="dk1"/>
                </a:solidFill>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26" name="Google Shape;126;p32"/>
          <p:cNvSpPr/>
          <p:nvPr>
            <p:ph idx="8" type="pic"/>
          </p:nvPr>
        </p:nvSpPr>
        <p:spPr>
          <a:xfrm>
            <a:off x="4495023" y="3368042"/>
            <a:ext cx="1920240" cy="2179550"/>
          </a:xfrm>
          <a:prstGeom prst="roundRect">
            <a:avLst>
              <a:gd fmla="val 0" name="adj"/>
            </a:avLst>
          </a:prstGeom>
          <a:noFill/>
          <a:ln>
            <a:noFill/>
          </a:ln>
          <a:effectLst>
            <a:outerShdw blurRad="50800" rotWithShape="0" algn="tl" dir="5400000" dist="50800">
              <a:srgbClr val="000000">
                <a:alpha val="42745"/>
              </a:srgbClr>
            </a:outerShdw>
          </a:effectLst>
        </p:spPr>
      </p:sp>
      <p:sp>
        <p:nvSpPr>
          <p:cNvPr id="127" name="Google Shape;127;p32"/>
          <p:cNvSpPr txBox="1"/>
          <p:nvPr>
            <p:ph idx="9" type="body"/>
          </p:nvPr>
        </p:nvSpPr>
        <p:spPr>
          <a:xfrm>
            <a:off x="4494954" y="6927701"/>
            <a:ext cx="1920240" cy="211977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050"/>
              <a:buNone/>
              <a:defRPr sz="1050"/>
            </a:lvl1pPr>
            <a:lvl2pPr indent="-228600" lvl="1" marL="914400" algn="l">
              <a:lnSpc>
                <a:spcPct val="90000"/>
              </a:lnSpc>
              <a:spcBef>
                <a:spcPts val="375"/>
              </a:spcBef>
              <a:spcAft>
                <a:spcPts val="0"/>
              </a:spcAft>
              <a:buClr>
                <a:schemeClr val="dk1"/>
              </a:buClr>
              <a:buSzPts val="900"/>
              <a:buNone/>
              <a:defRPr sz="900"/>
            </a:lvl2pPr>
            <a:lvl3pPr indent="-228600" lvl="2" marL="1371600" algn="l">
              <a:lnSpc>
                <a:spcPct val="90000"/>
              </a:lnSpc>
              <a:spcBef>
                <a:spcPts val="375"/>
              </a:spcBef>
              <a:spcAft>
                <a:spcPts val="0"/>
              </a:spcAft>
              <a:buClr>
                <a:schemeClr val="dk1"/>
              </a:buClr>
              <a:buSzPts val="750"/>
              <a:buNone/>
              <a:defRPr sz="750"/>
            </a:lvl3pPr>
            <a:lvl4pPr indent="-228600" lvl="3" marL="1828800" algn="l">
              <a:lnSpc>
                <a:spcPct val="90000"/>
              </a:lnSpc>
              <a:spcBef>
                <a:spcPts val="375"/>
              </a:spcBef>
              <a:spcAft>
                <a:spcPts val="0"/>
              </a:spcAft>
              <a:buClr>
                <a:schemeClr val="dk1"/>
              </a:buClr>
              <a:buSzPts val="675"/>
              <a:buNone/>
              <a:defRPr sz="675"/>
            </a:lvl4pPr>
            <a:lvl5pPr indent="-228600" lvl="4" marL="2286000" algn="l">
              <a:lnSpc>
                <a:spcPct val="90000"/>
              </a:lnSpc>
              <a:spcBef>
                <a:spcPts val="375"/>
              </a:spcBef>
              <a:spcAft>
                <a:spcPts val="0"/>
              </a:spcAft>
              <a:buClr>
                <a:schemeClr val="dk1"/>
              </a:buClr>
              <a:buSzPts val="675"/>
              <a:buNone/>
              <a:defRPr sz="675"/>
            </a:lvl5pPr>
            <a:lvl6pPr indent="-228600" lvl="5" marL="2743200" algn="l">
              <a:lnSpc>
                <a:spcPct val="90000"/>
              </a:lnSpc>
              <a:spcBef>
                <a:spcPts val="375"/>
              </a:spcBef>
              <a:spcAft>
                <a:spcPts val="0"/>
              </a:spcAft>
              <a:buClr>
                <a:schemeClr val="dk1"/>
              </a:buClr>
              <a:buSzPts val="675"/>
              <a:buNone/>
              <a:defRPr sz="675"/>
            </a:lvl6pPr>
            <a:lvl7pPr indent="-228600" lvl="6" marL="3200400" algn="l">
              <a:lnSpc>
                <a:spcPct val="90000"/>
              </a:lnSpc>
              <a:spcBef>
                <a:spcPts val="375"/>
              </a:spcBef>
              <a:spcAft>
                <a:spcPts val="0"/>
              </a:spcAft>
              <a:buClr>
                <a:schemeClr val="dk1"/>
              </a:buClr>
              <a:buSzPts val="675"/>
              <a:buNone/>
              <a:defRPr sz="675"/>
            </a:lvl7pPr>
            <a:lvl8pPr indent="-228600" lvl="7" marL="3657600" algn="l">
              <a:lnSpc>
                <a:spcPct val="90000"/>
              </a:lnSpc>
              <a:spcBef>
                <a:spcPts val="375"/>
              </a:spcBef>
              <a:spcAft>
                <a:spcPts val="0"/>
              </a:spcAft>
              <a:buClr>
                <a:schemeClr val="dk1"/>
              </a:buClr>
              <a:buSzPts val="675"/>
              <a:buNone/>
              <a:defRPr sz="675"/>
            </a:lvl8pPr>
            <a:lvl9pPr indent="-228600" lvl="8" marL="4114800" algn="l">
              <a:lnSpc>
                <a:spcPct val="90000"/>
              </a:lnSpc>
              <a:spcBef>
                <a:spcPts val="375"/>
              </a:spcBef>
              <a:spcAft>
                <a:spcPts val="0"/>
              </a:spcAft>
              <a:buClr>
                <a:schemeClr val="dk1"/>
              </a:buClr>
              <a:buSzPts val="675"/>
              <a:buNone/>
              <a:defRPr sz="675"/>
            </a:lvl9pPr>
          </a:lstStyle>
          <a:p/>
        </p:txBody>
      </p:sp>
      <p:sp>
        <p:nvSpPr>
          <p:cNvPr id="128" name="Google Shape;128;p32"/>
          <p:cNvSpPr txBox="1"/>
          <p:nvPr>
            <p:ph idx="10" type="dt"/>
          </p:nvPr>
        </p:nvSpPr>
        <p:spPr>
          <a:xfrm>
            <a:off x="4809172" y="9181397"/>
            <a:ext cx="1603058"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2"/>
          <p:cNvSpPr txBox="1"/>
          <p:nvPr>
            <p:ph idx="11" type="ftr"/>
          </p:nvPr>
        </p:nvSpPr>
        <p:spPr>
          <a:xfrm>
            <a:off x="445770" y="9180667"/>
            <a:ext cx="4260533"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2"/>
          <p:cNvSpPr txBox="1"/>
          <p:nvPr>
            <p:ph idx="12" type="sldNum"/>
          </p:nvPr>
        </p:nvSpPr>
        <p:spPr>
          <a:xfrm>
            <a:off x="4929187" y="550335"/>
            <a:ext cx="1483043"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33"/>
          <p:cNvSpPr txBox="1"/>
          <p:nvPr>
            <p:ph type="title"/>
          </p:nvPr>
        </p:nvSpPr>
        <p:spPr>
          <a:xfrm>
            <a:off x="1628775" y="1104094"/>
            <a:ext cx="4783455" cy="1867707"/>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3"/>
          <p:cNvSpPr txBox="1"/>
          <p:nvPr>
            <p:ph idx="1" type="body"/>
          </p:nvPr>
        </p:nvSpPr>
        <p:spPr>
          <a:xfrm rot="5400000">
            <a:off x="490220" y="3125470"/>
            <a:ext cx="5877560" cy="59664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4" name="Google Shape;134;p33"/>
          <p:cNvSpPr txBox="1"/>
          <p:nvPr>
            <p:ph idx="10" type="dt"/>
          </p:nvPr>
        </p:nvSpPr>
        <p:spPr>
          <a:xfrm>
            <a:off x="4809172" y="9181397"/>
            <a:ext cx="1603058"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3"/>
          <p:cNvSpPr txBox="1"/>
          <p:nvPr>
            <p:ph idx="11" type="ftr"/>
          </p:nvPr>
        </p:nvSpPr>
        <p:spPr>
          <a:xfrm>
            <a:off x="445770" y="9180667"/>
            <a:ext cx="4260533"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3"/>
          <p:cNvSpPr txBox="1"/>
          <p:nvPr>
            <p:ph idx="12" type="sldNum"/>
          </p:nvPr>
        </p:nvSpPr>
        <p:spPr>
          <a:xfrm>
            <a:off x="4929187" y="550335"/>
            <a:ext cx="1483043"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pic>
        <p:nvPicPr>
          <p:cNvPr descr="C3-HD-BTM.png" id="138" name="Google Shape;138;p34"/>
          <p:cNvPicPr preferRelativeResize="0"/>
          <p:nvPr/>
        </p:nvPicPr>
        <p:blipFill rotWithShape="1">
          <a:blip r:embed="rId2">
            <a:alphaModFix/>
          </a:blip>
          <a:srcRect b="0" l="0" r="0" t="0"/>
          <a:stretch/>
        </p:blipFill>
        <p:spPr>
          <a:xfrm>
            <a:off x="0" y="7216245"/>
            <a:ext cx="6858000" cy="2689755"/>
          </a:xfrm>
          <a:prstGeom prst="rect">
            <a:avLst/>
          </a:prstGeom>
          <a:noFill/>
          <a:ln>
            <a:noFill/>
          </a:ln>
        </p:spPr>
      </p:pic>
      <p:sp>
        <p:nvSpPr>
          <p:cNvPr id="139" name="Google Shape;139;p34"/>
          <p:cNvSpPr txBox="1"/>
          <p:nvPr>
            <p:ph type="title"/>
          </p:nvPr>
        </p:nvSpPr>
        <p:spPr>
          <a:xfrm rot="5400000">
            <a:off x="2765098" y="3569109"/>
            <a:ext cx="6136975" cy="11572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34"/>
          <p:cNvSpPr txBox="1"/>
          <p:nvPr>
            <p:ph idx="1" type="body"/>
          </p:nvPr>
        </p:nvSpPr>
        <p:spPr>
          <a:xfrm rot="5400000">
            <a:off x="-269217" y="1792725"/>
            <a:ext cx="6138502" cy="470852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1" name="Google Shape;141;p34"/>
          <p:cNvSpPr txBox="1"/>
          <p:nvPr>
            <p:ph idx="10" type="dt"/>
          </p:nvPr>
        </p:nvSpPr>
        <p:spPr>
          <a:xfrm>
            <a:off x="4171632" y="550335"/>
            <a:ext cx="1637348"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4"/>
          <p:cNvSpPr txBox="1"/>
          <p:nvPr>
            <p:ph idx="11" type="ftr"/>
          </p:nvPr>
        </p:nvSpPr>
        <p:spPr>
          <a:xfrm>
            <a:off x="445770" y="550335"/>
            <a:ext cx="3622992"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4"/>
          <p:cNvSpPr txBox="1"/>
          <p:nvPr>
            <p:ph idx="12" type="sldNum"/>
          </p:nvPr>
        </p:nvSpPr>
        <p:spPr>
          <a:xfrm>
            <a:off x="5911849" y="550335"/>
            <a:ext cx="500381"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19"/>
          <p:cNvSpPr txBox="1"/>
          <p:nvPr>
            <p:ph type="title"/>
          </p:nvPr>
        </p:nvSpPr>
        <p:spPr>
          <a:xfrm>
            <a:off x="1628775" y="1104094"/>
            <a:ext cx="4783455" cy="1867707"/>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9"/>
          <p:cNvSpPr txBox="1"/>
          <p:nvPr>
            <p:ph idx="10" type="dt"/>
          </p:nvPr>
        </p:nvSpPr>
        <p:spPr>
          <a:xfrm>
            <a:off x="4809172" y="9181397"/>
            <a:ext cx="1603058"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1" type="ftr"/>
          </p:nvPr>
        </p:nvSpPr>
        <p:spPr>
          <a:xfrm>
            <a:off x="445770" y="9180667"/>
            <a:ext cx="4260533"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9"/>
          <p:cNvSpPr txBox="1"/>
          <p:nvPr>
            <p:ph idx="12" type="sldNum"/>
          </p:nvPr>
        </p:nvSpPr>
        <p:spPr>
          <a:xfrm>
            <a:off x="4929187" y="550335"/>
            <a:ext cx="1483043"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20"/>
          <p:cNvSpPr txBox="1"/>
          <p:nvPr>
            <p:ph type="title"/>
          </p:nvPr>
        </p:nvSpPr>
        <p:spPr>
          <a:xfrm>
            <a:off x="1628775" y="1104094"/>
            <a:ext cx="4783455" cy="1867707"/>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0"/>
          <p:cNvSpPr txBox="1"/>
          <p:nvPr>
            <p:ph idx="1" type="body"/>
          </p:nvPr>
        </p:nvSpPr>
        <p:spPr>
          <a:xfrm>
            <a:off x="445770" y="3169920"/>
            <a:ext cx="5966460" cy="58775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p20"/>
          <p:cNvSpPr txBox="1"/>
          <p:nvPr>
            <p:ph idx="10" type="dt"/>
          </p:nvPr>
        </p:nvSpPr>
        <p:spPr>
          <a:xfrm>
            <a:off x="4809172" y="9181397"/>
            <a:ext cx="1603058"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ph idx="11" type="ftr"/>
          </p:nvPr>
        </p:nvSpPr>
        <p:spPr>
          <a:xfrm>
            <a:off x="445770" y="9180667"/>
            <a:ext cx="4260533"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0"/>
          <p:cNvSpPr txBox="1"/>
          <p:nvPr>
            <p:ph idx="12" type="sldNum"/>
          </p:nvPr>
        </p:nvSpPr>
        <p:spPr>
          <a:xfrm>
            <a:off x="4929187" y="550335"/>
            <a:ext cx="1483043"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pic>
        <p:nvPicPr>
          <p:cNvPr descr="C3-HD-BTM.png" id="35" name="Google Shape;35;p21"/>
          <p:cNvPicPr preferRelativeResize="0"/>
          <p:nvPr/>
        </p:nvPicPr>
        <p:blipFill rotWithShape="1">
          <a:blip r:embed="rId2">
            <a:alphaModFix/>
          </a:blip>
          <a:srcRect b="0" l="0" r="0" t="0"/>
          <a:stretch/>
        </p:blipFill>
        <p:spPr>
          <a:xfrm>
            <a:off x="0" y="7216245"/>
            <a:ext cx="6858000" cy="2689755"/>
          </a:xfrm>
          <a:prstGeom prst="rect">
            <a:avLst/>
          </a:prstGeom>
          <a:noFill/>
          <a:ln>
            <a:noFill/>
          </a:ln>
        </p:spPr>
      </p:pic>
      <p:sp>
        <p:nvSpPr>
          <p:cNvPr id="36" name="Google Shape;36;p21"/>
          <p:cNvSpPr txBox="1"/>
          <p:nvPr>
            <p:ph type="title"/>
          </p:nvPr>
        </p:nvSpPr>
        <p:spPr>
          <a:xfrm>
            <a:off x="445770" y="1088439"/>
            <a:ext cx="5966460" cy="4047239"/>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dk1"/>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1"/>
          <p:cNvSpPr txBox="1"/>
          <p:nvPr>
            <p:ph idx="1" type="body"/>
          </p:nvPr>
        </p:nvSpPr>
        <p:spPr>
          <a:xfrm>
            <a:off x="445770" y="5260271"/>
            <a:ext cx="5966461" cy="1955971"/>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750"/>
              </a:spcBef>
              <a:spcAft>
                <a:spcPts val="0"/>
              </a:spcAft>
              <a:buClr>
                <a:srgbClr val="888888"/>
              </a:buClr>
              <a:buSzPts val="1650"/>
              <a:buNone/>
              <a:defRPr sz="165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8" name="Google Shape;38;p21"/>
          <p:cNvSpPr txBox="1"/>
          <p:nvPr>
            <p:ph idx="10" type="dt"/>
          </p:nvPr>
        </p:nvSpPr>
        <p:spPr>
          <a:xfrm>
            <a:off x="4171632" y="550335"/>
            <a:ext cx="1637348"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1" type="ftr"/>
          </p:nvPr>
        </p:nvSpPr>
        <p:spPr>
          <a:xfrm>
            <a:off x="445770" y="550335"/>
            <a:ext cx="3622992"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1"/>
          <p:cNvSpPr txBox="1"/>
          <p:nvPr>
            <p:ph idx="12" type="sldNum"/>
          </p:nvPr>
        </p:nvSpPr>
        <p:spPr>
          <a:xfrm>
            <a:off x="5911850" y="550335"/>
            <a:ext cx="50038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22"/>
          <p:cNvSpPr txBox="1"/>
          <p:nvPr>
            <p:ph type="title"/>
          </p:nvPr>
        </p:nvSpPr>
        <p:spPr>
          <a:xfrm>
            <a:off x="1628775" y="1104094"/>
            <a:ext cx="4783455" cy="1867707"/>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2"/>
          <p:cNvSpPr txBox="1"/>
          <p:nvPr>
            <p:ph idx="1" type="body"/>
          </p:nvPr>
        </p:nvSpPr>
        <p:spPr>
          <a:xfrm>
            <a:off x="445771" y="3169920"/>
            <a:ext cx="2932934" cy="58775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22"/>
          <p:cNvSpPr txBox="1"/>
          <p:nvPr>
            <p:ph idx="2" type="body"/>
          </p:nvPr>
        </p:nvSpPr>
        <p:spPr>
          <a:xfrm>
            <a:off x="3481574" y="3169920"/>
            <a:ext cx="2930655" cy="58775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 name="Google Shape;45;p22"/>
          <p:cNvSpPr txBox="1"/>
          <p:nvPr>
            <p:ph idx="10" type="dt"/>
          </p:nvPr>
        </p:nvSpPr>
        <p:spPr>
          <a:xfrm>
            <a:off x="4809172" y="9181397"/>
            <a:ext cx="1603058"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2"/>
          <p:cNvSpPr txBox="1"/>
          <p:nvPr>
            <p:ph idx="11" type="ftr"/>
          </p:nvPr>
        </p:nvSpPr>
        <p:spPr>
          <a:xfrm>
            <a:off x="445770" y="9180667"/>
            <a:ext cx="4260533"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2"/>
          <p:cNvSpPr txBox="1"/>
          <p:nvPr>
            <p:ph idx="12" type="sldNum"/>
          </p:nvPr>
        </p:nvSpPr>
        <p:spPr>
          <a:xfrm>
            <a:off x="4929187" y="550335"/>
            <a:ext cx="1483043"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23"/>
          <p:cNvSpPr txBox="1"/>
          <p:nvPr>
            <p:ph type="title"/>
          </p:nvPr>
        </p:nvSpPr>
        <p:spPr>
          <a:xfrm>
            <a:off x="1628775" y="1100667"/>
            <a:ext cx="4783455" cy="1871133"/>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3"/>
          <p:cNvSpPr txBox="1"/>
          <p:nvPr>
            <p:ph idx="1" type="body"/>
          </p:nvPr>
        </p:nvSpPr>
        <p:spPr>
          <a:xfrm>
            <a:off x="615960" y="3154381"/>
            <a:ext cx="2762744"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100"/>
              <a:buNone/>
              <a:defRPr b="0" sz="2100">
                <a:solidFill>
                  <a:schemeClr val="dk1"/>
                </a:solidFill>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1" name="Google Shape;51;p23"/>
          <p:cNvSpPr txBox="1"/>
          <p:nvPr>
            <p:ph idx="2" type="body"/>
          </p:nvPr>
        </p:nvSpPr>
        <p:spPr>
          <a:xfrm>
            <a:off x="445770" y="4524964"/>
            <a:ext cx="2932934" cy="452251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23"/>
          <p:cNvSpPr txBox="1"/>
          <p:nvPr>
            <p:ph idx="3" type="body"/>
          </p:nvPr>
        </p:nvSpPr>
        <p:spPr>
          <a:xfrm>
            <a:off x="3651764" y="3154381"/>
            <a:ext cx="2760466"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2100"/>
              <a:buNone/>
              <a:defRPr b="0" sz="2100">
                <a:solidFill>
                  <a:schemeClr val="dk1"/>
                </a:solidFill>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3" name="Google Shape;53;p23"/>
          <p:cNvSpPr txBox="1"/>
          <p:nvPr>
            <p:ph idx="4" type="body"/>
          </p:nvPr>
        </p:nvSpPr>
        <p:spPr>
          <a:xfrm>
            <a:off x="3481574" y="4524964"/>
            <a:ext cx="2930656" cy="452251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 name="Google Shape;54;p23"/>
          <p:cNvSpPr txBox="1"/>
          <p:nvPr>
            <p:ph idx="10" type="dt"/>
          </p:nvPr>
        </p:nvSpPr>
        <p:spPr>
          <a:xfrm>
            <a:off x="4809172" y="9181397"/>
            <a:ext cx="1603058"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3"/>
          <p:cNvSpPr txBox="1"/>
          <p:nvPr>
            <p:ph idx="11" type="ftr"/>
          </p:nvPr>
        </p:nvSpPr>
        <p:spPr>
          <a:xfrm>
            <a:off x="445770" y="9180667"/>
            <a:ext cx="4260533"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3"/>
          <p:cNvSpPr txBox="1"/>
          <p:nvPr>
            <p:ph idx="12" type="sldNum"/>
          </p:nvPr>
        </p:nvSpPr>
        <p:spPr>
          <a:xfrm>
            <a:off x="4929187" y="550335"/>
            <a:ext cx="1483043"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24"/>
          <p:cNvSpPr txBox="1"/>
          <p:nvPr>
            <p:ph idx="10" type="dt"/>
          </p:nvPr>
        </p:nvSpPr>
        <p:spPr>
          <a:xfrm>
            <a:off x="4809172" y="9181397"/>
            <a:ext cx="1603058"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4"/>
          <p:cNvSpPr txBox="1"/>
          <p:nvPr>
            <p:ph idx="11" type="ftr"/>
          </p:nvPr>
        </p:nvSpPr>
        <p:spPr>
          <a:xfrm>
            <a:off x="445770" y="9180667"/>
            <a:ext cx="4260533"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2" type="sldNum"/>
          </p:nvPr>
        </p:nvSpPr>
        <p:spPr>
          <a:xfrm>
            <a:off x="4929187" y="550335"/>
            <a:ext cx="1483043"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445770" y="2201333"/>
            <a:ext cx="2314575"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5"/>
          <p:cNvSpPr txBox="1"/>
          <p:nvPr>
            <p:ph idx="1" type="body"/>
          </p:nvPr>
        </p:nvSpPr>
        <p:spPr>
          <a:xfrm>
            <a:off x="2914650" y="1078653"/>
            <a:ext cx="3497580" cy="7968827"/>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 name="Google Shape;64;p25"/>
          <p:cNvSpPr txBox="1"/>
          <p:nvPr>
            <p:ph idx="2" type="body"/>
          </p:nvPr>
        </p:nvSpPr>
        <p:spPr>
          <a:xfrm>
            <a:off x="445770" y="4512733"/>
            <a:ext cx="2314575" cy="45347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25"/>
          <p:cNvSpPr txBox="1"/>
          <p:nvPr>
            <p:ph idx="10" type="dt"/>
          </p:nvPr>
        </p:nvSpPr>
        <p:spPr>
          <a:xfrm>
            <a:off x="4809172" y="9181397"/>
            <a:ext cx="1603058"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1" type="ftr"/>
          </p:nvPr>
        </p:nvSpPr>
        <p:spPr>
          <a:xfrm>
            <a:off x="445770" y="9180667"/>
            <a:ext cx="4260533"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txBox="1"/>
          <p:nvPr>
            <p:ph idx="12" type="sldNum"/>
          </p:nvPr>
        </p:nvSpPr>
        <p:spPr>
          <a:xfrm>
            <a:off x="4929187" y="550335"/>
            <a:ext cx="1483043"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26"/>
          <p:cNvSpPr txBox="1"/>
          <p:nvPr>
            <p:ph type="title"/>
          </p:nvPr>
        </p:nvSpPr>
        <p:spPr>
          <a:xfrm>
            <a:off x="445770" y="2201333"/>
            <a:ext cx="3056798"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6"/>
          <p:cNvSpPr/>
          <p:nvPr>
            <p:ph idx="2" type="pic"/>
          </p:nvPr>
        </p:nvSpPr>
        <p:spPr>
          <a:xfrm>
            <a:off x="3658143" y="1085127"/>
            <a:ext cx="2755676" cy="7962353"/>
          </a:xfrm>
          <a:prstGeom prst="rect">
            <a:avLst/>
          </a:prstGeom>
          <a:noFill/>
          <a:ln>
            <a:noFill/>
          </a:ln>
        </p:spPr>
      </p:sp>
      <p:sp>
        <p:nvSpPr>
          <p:cNvPr id="71" name="Google Shape;71;p26"/>
          <p:cNvSpPr txBox="1"/>
          <p:nvPr>
            <p:ph idx="1" type="body"/>
          </p:nvPr>
        </p:nvSpPr>
        <p:spPr>
          <a:xfrm>
            <a:off x="445770" y="4512733"/>
            <a:ext cx="3056798" cy="45347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2" name="Google Shape;72;p26"/>
          <p:cNvSpPr txBox="1"/>
          <p:nvPr>
            <p:ph idx="10" type="dt"/>
          </p:nvPr>
        </p:nvSpPr>
        <p:spPr>
          <a:xfrm>
            <a:off x="4809172" y="9181397"/>
            <a:ext cx="1603058" cy="52740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txBox="1"/>
          <p:nvPr>
            <p:ph idx="11" type="ftr"/>
          </p:nvPr>
        </p:nvSpPr>
        <p:spPr>
          <a:xfrm>
            <a:off x="445770" y="9180667"/>
            <a:ext cx="4260533"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6"/>
          <p:cNvSpPr txBox="1"/>
          <p:nvPr>
            <p:ph idx="12" type="sldNum"/>
          </p:nvPr>
        </p:nvSpPr>
        <p:spPr>
          <a:xfrm>
            <a:off x="4929187" y="550335"/>
            <a:ext cx="1483043"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6000">
              <a:srgbClr val="9DA3BD"/>
            </a:gs>
            <a:gs pos="86000">
              <a:srgbClr val="6C759D"/>
            </a:gs>
            <a:gs pos="97000">
              <a:srgbClr val="37447A"/>
            </a:gs>
            <a:gs pos="100000">
              <a:srgbClr val="37447A"/>
            </a:gs>
          </a:gsLst>
          <a:path path="circle">
            <a:fillToRect l="100%" t="100%"/>
          </a:path>
          <a:tileRect b="-100%" r="-100%"/>
        </a:gradFill>
      </p:bgPr>
    </p:bg>
    <p:spTree>
      <p:nvGrpSpPr>
        <p:cNvPr id="9" name="Shape 9"/>
        <p:cNvGrpSpPr/>
        <p:nvPr/>
      </p:nvGrpSpPr>
      <p:grpSpPr>
        <a:xfrm>
          <a:off x="0" y="0"/>
          <a:ext cx="0" cy="0"/>
          <a:chOff x="0" y="0"/>
          <a:chExt cx="0" cy="0"/>
        </a:xfrm>
      </p:grpSpPr>
      <p:pic>
        <p:nvPicPr>
          <p:cNvPr descr="C3-HD-TOP.png" id="10" name="Google Shape;10;p17"/>
          <p:cNvPicPr preferRelativeResize="0"/>
          <p:nvPr/>
        </p:nvPicPr>
        <p:blipFill rotWithShape="1">
          <a:blip r:embed="rId1">
            <a:alphaModFix/>
          </a:blip>
          <a:srcRect b="0" l="0" r="0" t="0"/>
          <a:stretch/>
        </p:blipFill>
        <p:spPr>
          <a:xfrm>
            <a:off x="0" y="0"/>
            <a:ext cx="6858000" cy="1561572"/>
          </a:xfrm>
          <a:prstGeom prst="rect">
            <a:avLst/>
          </a:prstGeom>
          <a:noFill/>
          <a:ln>
            <a:noFill/>
          </a:ln>
        </p:spPr>
      </p:pic>
      <p:sp>
        <p:nvSpPr>
          <p:cNvPr id="11" name="Google Shape;11;p17"/>
          <p:cNvSpPr txBox="1"/>
          <p:nvPr>
            <p:ph type="title"/>
          </p:nvPr>
        </p:nvSpPr>
        <p:spPr>
          <a:xfrm>
            <a:off x="1628775" y="1104094"/>
            <a:ext cx="4783455" cy="1867707"/>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chemeClr val="dk1"/>
              </a:buClr>
              <a:buSzPts val="3000"/>
              <a:buFont typeface="Century Gothic"/>
              <a:buNone/>
              <a:defRPr b="0" i="0" sz="30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7"/>
          <p:cNvSpPr txBox="1"/>
          <p:nvPr>
            <p:ph idx="1" type="body"/>
          </p:nvPr>
        </p:nvSpPr>
        <p:spPr>
          <a:xfrm>
            <a:off x="445770" y="3169920"/>
            <a:ext cx="5966460" cy="5877560"/>
          </a:xfrm>
          <a:prstGeom prst="rect">
            <a:avLst/>
          </a:prstGeom>
          <a:noFill/>
          <a:ln>
            <a:noFill/>
          </a:ln>
        </p:spPr>
        <p:txBody>
          <a:bodyPr anchorCtr="0" anchor="t" bIns="45700" lIns="91425" spcFirstLastPara="1" rIns="91425" wrap="square" tIns="45700">
            <a:normAutofit/>
          </a:bodyPr>
          <a:lstStyle>
            <a:lvl1pPr indent="-333375" lvl="0" marL="457200" marR="0" rtl="0" algn="l">
              <a:lnSpc>
                <a:spcPct val="90000"/>
              </a:lnSpc>
              <a:spcBef>
                <a:spcPts val="750"/>
              </a:spcBef>
              <a:spcAft>
                <a:spcPts val="0"/>
              </a:spcAft>
              <a:buClr>
                <a:schemeClr val="dk1"/>
              </a:buClr>
              <a:buSzPts val="1650"/>
              <a:buFont typeface="Arial"/>
              <a:buChar char="•"/>
              <a:defRPr b="0" i="0" sz="1650" u="none" cap="none" strike="noStrike">
                <a:solidFill>
                  <a:schemeClr val="dk1"/>
                </a:solidFill>
                <a:latin typeface="Century Gothic"/>
                <a:ea typeface="Century Gothic"/>
                <a:cs typeface="Century Gothic"/>
                <a:sym typeface="Century Gothic"/>
              </a:defRPr>
            </a:lvl1pPr>
            <a:lvl2pPr indent="-323850" lvl="1" marL="914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2pPr>
            <a:lvl3pPr indent="-314325" lvl="2" marL="1371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3pPr>
            <a:lvl4pPr indent="-304800" lvl="3" marL="1828800" marR="0" rtl="0" algn="l">
              <a:lnSpc>
                <a:spcPct val="90000"/>
              </a:lnSpc>
              <a:spcBef>
                <a:spcPts val="375"/>
              </a:spcBef>
              <a:spcAft>
                <a:spcPts val="0"/>
              </a:spcAft>
              <a:buClr>
                <a:schemeClr val="dk1"/>
              </a:buClr>
              <a:buSzPts val="1200"/>
              <a:buFont typeface="Arial"/>
              <a:buChar char="•"/>
              <a:defRPr b="0" i="0" sz="1200" u="none" cap="none" strike="noStrike">
                <a:solidFill>
                  <a:schemeClr val="dk1"/>
                </a:solidFill>
                <a:latin typeface="Century Gothic"/>
                <a:ea typeface="Century Gothic"/>
                <a:cs typeface="Century Gothic"/>
                <a:sym typeface="Century Gothic"/>
              </a:defRPr>
            </a:lvl4pPr>
            <a:lvl5pPr indent="-304800" lvl="4" marL="2286000" marR="0" rtl="0" algn="l">
              <a:lnSpc>
                <a:spcPct val="90000"/>
              </a:lnSpc>
              <a:spcBef>
                <a:spcPts val="375"/>
              </a:spcBef>
              <a:spcAft>
                <a:spcPts val="0"/>
              </a:spcAft>
              <a:buClr>
                <a:schemeClr val="dk1"/>
              </a:buClr>
              <a:buSzPts val="1200"/>
              <a:buFont typeface="Arial"/>
              <a:buChar char="•"/>
              <a:defRPr b="0" i="0" sz="1200" u="none" cap="none" strike="noStrike">
                <a:solidFill>
                  <a:schemeClr val="dk1"/>
                </a:solidFill>
                <a:latin typeface="Century Gothic"/>
                <a:ea typeface="Century Gothic"/>
                <a:cs typeface="Century Gothic"/>
                <a:sym typeface="Century Gothic"/>
              </a:defRPr>
            </a:lvl5pPr>
            <a:lvl6pPr indent="-304800" lvl="5" marL="2743200" marR="0" rtl="0" algn="l">
              <a:lnSpc>
                <a:spcPct val="90000"/>
              </a:lnSpc>
              <a:spcBef>
                <a:spcPts val="375"/>
              </a:spcBef>
              <a:spcAft>
                <a:spcPts val="0"/>
              </a:spcAft>
              <a:buClr>
                <a:schemeClr val="dk1"/>
              </a:buClr>
              <a:buSzPts val="1200"/>
              <a:buFont typeface="Arial"/>
              <a:buChar char="•"/>
              <a:defRPr b="0" i="0" sz="1200" u="none" cap="none" strike="noStrike">
                <a:solidFill>
                  <a:schemeClr val="dk1"/>
                </a:solidFill>
                <a:latin typeface="Century Gothic"/>
                <a:ea typeface="Century Gothic"/>
                <a:cs typeface="Century Gothic"/>
                <a:sym typeface="Century Gothic"/>
              </a:defRPr>
            </a:lvl6pPr>
            <a:lvl7pPr indent="-304800" lvl="6" marL="3200400" marR="0" rtl="0" algn="l">
              <a:lnSpc>
                <a:spcPct val="90000"/>
              </a:lnSpc>
              <a:spcBef>
                <a:spcPts val="375"/>
              </a:spcBef>
              <a:spcAft>
                <a:spcPts val="0"/>
              </a:spcAft>
              <a:buClr>
                <a:schemeClr val="dk1"/>
              </a:buClr>
              <a:buSzPts val="1200"/>
              <a:buFont typeface="Arial"/>
              <a:buChar char="•"/>
              <a:defRPr b="0" i="0" sz="1200" u="none" cap="none" strike="noStrike">
                <a:solidFill>
                  <a:schemeClr val="dk1"/>
                </a:solidFill>
                <a:latin typeface="Century Gothic"/>
                <a:ea typeface="Century Gothic"/>
                <a:cs typeface="Century Gothic"/>
                <a:sym typeface="Century Gothic"/>
              </a:defRPr>
            </a:lvl7pPr>
            <a:lvl8pPr indent="-304800" lvl="7" marL="3657600" marR="0" rtl="0" algn="l">
              <a:lnSpc>
                <a:spcPct val="90000"/>
              </a:lnSpc>
              <a:spcBef>
                <a:spcPts val="375"/>
              </a:spcBef>
              <a:spcAft>
                <a:spcPts val="0"/>
              </a:spcAft>
              <a:buClr>
                <a:schemeClr val="dk1"/>
              </a:buClr>
              <a:buSzPts val="1200"/>
              <a:buFont typeface="Arial"/>
              <a:buChar char="•"/>
              <a:defRPr b="0" i="0" sz="1200" u="none" cap="none" strike="noStrike">
                <a:solidFill>
                  <a:schemeClr val="dk1"/>
                </a:solidFill>
                <a:latin typeface="Century Gothic"/>
                <a:ea typeface="Century Gothic"/>
                <a:cs typeface="Century Gothic"/>
                <a:sym typeface="Century Gothic"/>
              </a:defRPr>
            </a:lvl8pPr>
            <a:lvl9pPr indent="-304800" lvl="8" marL="4114800" marR="0" rtl="0" algn="l">
              <a:lnSpc>
                <a:spcPct val="90000"/>
              </a:lnSpc>
              <a:spcBef>
                <a:spcPts val="375"/>
              </a:spcBef>
              <a:spcAft>
                <a:spcPts val="0"/>
              </a:spcAft>
              <a:buClr>
                <a:schemeClr val="dk1"/>
              </a:buClr>
              <a:buSzPts val="1200"/>
              <a:buFont typeface="Arial"/>
              <a:buChar char="•"/>
              <a:defRPr b="0" i="0" sz="1200" u="none" cap="none" strike="noStrike">
                <a:solidFill>
                  <a:schemeClr val="dk1"/>
                </a:solidFill>
                <a:latin typeface="Century Gothic"/>
                <a:ea typeface="Century Gothic"/>
                <a:cs typeface="Century Gothic"/>
                <a:sym typeface="Century Gothic"/>
              </a:defRPr>
            </a:lvl9pPr>
          </a:lstStyle>
          <a:p/>
        </p:txBody>
      </p:sp>
      <p:sp>
        <p:nvSpPr>
          <p:cNvPr id="13" name="Google Shape;13;p17"/>
          <p:cNvSpPr txBox="1"/>
          <p:nvPr>
            <p:ph idx="10" type="dt"/>
          </p:nvPr>
        </p:nvSpPr>
        <p:spPr>
          <a:xfrm>
            <a:off x="4809172" y="9181397"/>
            <a:ext cx="1603058" cy="527403"/>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788"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17"/>
          <p:cNvSpPr txBox="1"/>
          <p:nvPr>
            <p:ph idx="11" type="ftr"/>
          </p:nvPr>
        </p:nvSpPr>
        <p:spPr>
          <a:xfrm>
            <a:off x="445770" y="9180667"/>
            <a:ext cx="4260533" cy="52740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88"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 name="Google Shape;15;p17"/>
          <p:cNvSpPr txBox="1"/>
          <p:nvPr>
            <p:ph idx="12" type="sldNum"/>
          </p:nvPr>
        </p:nvSpPr>
        <p:spPr>
          <a:xfrm>
            <a:off x="4929187" y="550335"/>
            <a:ext cx="1483043"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788"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788"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788"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788"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788"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788"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788"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788"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788"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3.png"/></Relationships>
</file>

<file path=ppt/slides/_rels/slide10.xml.rels><?xml version="1.0" encoding="UTF-8" standalone="yes"?><Relationships xmlns="http://schemas.openxmlformats.org/package/2006/relationships"><Relationship Id="rId20" Type="http://schemas.openxmlformats.org/officeDocument/2006/relationships/hyperlink" Target="https://calendar.google.com/calendar/r?pli=1#main_7" TargetMode="External"/><Relationship Id="rId11" Type="http://schemas.openxmlformats.org/officeDocument/2006/relationships/image" Target="../media/image22.png"/><Relationship Id="rId22" Type="http://schemas.openxmlformats.org/officeDocument/2006/relationships/hyperlink" Target="https://quizlet.com/login" TargetMode="External"/><Relationship Id="rId10" Type="http://schemas.openxmlformats.org/officeDocument/2006/relationships/hyperlink" Target="https://calendar.google.com/calendar/r?pli=1#main_7" TargetMode="External"/><Relationship Id="rId21" Type="http://schemas.openxmlformats.org/officeDocument/2006/relationships/hyperlink" Target="https://keep.google.com/u/0/#reminders" TargetMode="External"/><Relationship Id="rId13" Type="http://schemas.openxmlformats.org/officeDocument/2006/relationships/image" Target="../media/image15.png"/><Relationship Id="rId24" Type="http://schemas.openxmlformats.org/officeDocument/2006/relationships/image" Target="../media/image18.png"/><Relationship Id="rId12" Type="http://schemas.openxmlformats.org/officeDocument/2006/relationships/hyperlink" Target="https://keep.google.com/u/0/#reminders" TargetMode="External"/><Relationship Id="rId23" Type="http://schemas.openxmlformats.org/officeDocument/2006/relationships/hyperlink" Target="https://drive.google.com/drive/my-drive?safe=vss"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4.png"/><Relationship Id="rId9" Type="http://schemas.openxmlformats.org/officeDocument/2006/relationships/image" Target="../media/image30.png"/><Relationship Id="rId15" Type="http://schemas.openxmlformats.org/officeDocument/2006/relationships/image" Target="../media/image32.png"/><Relationship Id="rId14" Type="http://schemas.openxmlformats.org/officeDocument/2006/relationships/hyperlink" Target="https://drive.google.com/drive/my-drive?safe=vss" TargetMode="External"/><Relationship Id="rId17" Type="http://schemas.openxmlformats.org/officeDocument/2006/relationships/image" Target="../media/image29.png"/><Relationship Id="rId16" Type="http://schemas.openxmlformats.org/officeDocument/2006/relationships/hyperlink" Target="https://quizlet.com/login" TargetMode="External"/><Relationship Id="rId5" Type="http://schemas.openxmlformats.org/officeDocument/2006/relationships/hyperlink" Target="https://classroom.google.com/h" TargetMode="External"/><Relationship Id="rId19" Type="http://schemas.openxmlformats.org/officeDocument/2006/relationships/hyperlink" Target="https://classroom.google.com/h" TargetMode="External"/><Relationship Id="rId6" Type="http://schemas.openxmlformats.org/officeDocument/2006/relationships/image" Target="../media/image14.png"/><Relationship Id="rId18" Type="http://schemas.openxmlformats.org/officeDocument/2006/relationships/hyperlink" Target="https://mail.google.com/mail/u/0/#inbox" TargetMode="External"/><Relationship Id="rId7" Type="http://schemas.openxmlformats.org/officeDocument/2006/relationships/image" Target="../media/image19.png"/><Relationship Id="rId8" Type="http://schemas.openxmlformats.org/officeDocument/2006/relationships/hyperlink" Target="https://mail.google.com/mail/u/0/#inbo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image" Target="../media/image33.png"/><Relationship Id="rId13" Type="http://schemas.openxmlformats.org/officeDocument/2006/relationships/image" Target="../media/image40.png"/><Relationship Id="rId12"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31.png"/><Relationship Id="rId9" Type="http://schemas.openxmlformats.org/officeDocument/2006/relationships/image" Target="../media/image35.png"/><Relationship Id="rId15" Type="http://schemas.openxmlformats.org/officeDocument/2006/relationships/image" Target="../media/image34.png"/><Relationship Id="rId14" Type="http://schemas.openxmlformats.org/officeDocument/2006/relationships/image" Target="../media/image36.png"/><Relationship Id="rId16" Type="http://schemas.openxmlformats.org/officeDocument/2006/relationships/image" Target="../media/image38.png"/><Relationship Id="rId5" Type="http://schemas.openxmlformats.org/officeDocument/2006/relationships/image" Target="../media/image5.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8.png"/><Relationship Id="rId4" Type="http://schemas.openxmlformats.org/officeDocument/2006/relationships/image" Target="../media/image5.png"/><Relationship Id="rId9" Type="http://schemas.openxmlformats.org/officeDocument/2006/relationships/image" Target="../media/image42.png"/><Relationship Id="rId5" Type="http://schemas.openxmlformats.org/officeDocument/2006/relationships/image" Target="../media/image41.png"/><Relationship Id="rId6" Type="http://schemas.openxmlformats.org/officeDocument/2006/relationships/image" Target="../media/image47.png"/><Relationship Id="rId7" Type="http://schemas.openxmlformats.org/officeDocument/2006/relationships/image" Target="../media/image44.png"/><Relationship Id="rId8"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9.jpg"/><Relationship Id="rId5" Type="http://schemas.openxmlformats.org/officeDocument/2006/relationships/image" Target="../media/image45.png"/><Relationship Id="rId6" Type="http://schemas.openxmlformats.org/officeDocument/2006/relationships/image" Target="../media/image51.png"/><Relationship Id="rId7" Type="http://schemas.openxmlformats.org/officeDocument/2006/relationships/image" Target="../media/image5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0.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5.png"/><Relationship Id="rId5"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4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0" Type="http://schemas.openxmlformats.org/officeDocument/2006/relationships/image" Target="../media/image21.png"/><Relationship Id="rId11" Type="http://schemas.openxmlformats.org/officeDocument/2006/relationships/hyperlink" Target="https://www.youtube.com/watch?v=U9TNmomU7l0" TargetMode="External"/><Relationship Id="rId10" Type="http://schemas.openxmlformats.org/officeDocument/2006/relationships/hyperlink" Target="https://www.youtube.com/watch?v=-Y1HJMuqAPY&amp;t=26s" TargetMode="External"/><Relationship Id="rId21" Type="http://schemas.openxmlformats.org/officeDocument/2006/relationships/image" Target="../media/image18.png"/><Relationship Id="rId13" Type="http://schemas.openxmlformats.org/officeDocument/2006/relationships/hyperlink" Target="https://www.mindmeister.com/" TargetMode="External"/><Relationship Id="rId12" Type="http://schemas.openxmlformats.org/officeDocument/2006/relationships/hyperlink" Target="https://www.youtube.com/watch?v=4AiXfFTkMNQ&amp;t=39s"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www.youtube.com/watch?v=-Y1HJMuqAPY&amp;t=26s" TargetMode="External"/><Relationship Id="rId9" Type="http://schemas.openxmlformats.org/officeDocument/2006/relationships/image" Target="../media/image17.jpg"/><Relationship Id="rId15" Type="http://schemas.openxmlformats.org/officeDocument/2006/relationships/image" Target="../media/image12.png"/><Relationship Id="rId14" Type="http://schemas.openxmlformats.org/officeDocument/2006/relationships/hyperlink" Target="https://quizlet.com/en-gb" TargetMode="External"/><Relationship Id="rId17" Type="http://schemas.openxmlformats.org/officeDocument/2006/relationships/image" Target="../media/image11.png"/><Relationship Id="rId16" Type="http://schemas.openxmlformats.org/officeDocument/2006/relationships/image" Target="../media/image10.png"/><Relationship Id="rId5" Type="http://schemas.openxmlformats.org/officeDocument/2006/relationships/hyperlink" Target="https://www.mindmeister.com/" TargetMode="External"/><Relationship Id="rId19" Type="http://schemas.openxmlformats.org/officeDocument/2006/relationships/image" Target="../media/image8.png"/><Relationship Id="rId6" Type="http://schemas.openxmlformats.org/officeDocument/2006/relationships/hyperlink" Target="https://quizlet.com/en-gb" TargetMode="External"/><Relationship Id="rId18" Type="http://schemas.openxmlformats.org/officeDocument/2006/relationships/image" Target="../media/image6.png"/><Relationship Id="rId7" Type="http://schemas.openxmlformats.org/officeDocument/2006/relationships/hyperlink" Target="https://www.youtube.com/watch?v=U9TNmomU7l0" TargetMode="External"/><Relationship Id="rId8" Type="http://schemas.openxmlformats.org/officeDocument/2006/relationships/hyperlink" Target="https://www.youtube.com/watch?v=4AiXfFTkMNQ&amp;t=39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
          <p:cNvSpPr txBox="1"/>
          <p:nvPr/>
        </p:nvSpPr>
        <p:spPr>
          <a:xfrm>
            <a:off x="892300" y="5734050"/>
            <a:ext cx="5851500" cy="3170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4000" u="none" cap="none" strike="noStrike">
                <a:solidFill>
                  <a:schemeClr val="dk1"/>
                </a:solidFill>
                <a:latin typeface="Century Gothic"/>
                <a:ea typeface="Century Gothic"/>
                <a:cs typeface="Century Gothic"/>
                <a:sym typeface="Century Gothic"/>
              </a:rPr>
              <a:t>Ashlawn School</a:t>
            </a:r>
            <a:endParaRPr/>
          </a:p>
          <a:p>
            <a:pPr indent="0" lvl="0" marL="0" marR="0" rtl="0" algn="r">
              <a:spcBef>
                <a:spcPts val="0"/>
              </a:spcBef>
              <a:spcAft>
                <a:spcPts val="0"/>
              </a:spcAft>
              <a:buNone/>
            </a:pPr>
            <a:r>
              <a:rPr b="1" i="0" lang="en-GB" sz="4000" u="none" cap="none" strike="noStrike">
                <a:solidFill>
                  <a:schemeClr val="dk1"/>
                </a:solidFill>
                <a:latin typeface="Century Gothic"/>
                <a:ea typeface="Century Gothic"/>
                <a:cs typeface="Century Gothic"/>
                <a:sym typeface="Century Gothic"/>
              </a:rPr>
              <a:t>Sixth Form</a:t>
            </a:r>
            <a:endParaRPr/>
          </a:p>
          <a:p>
            <a:pPr indent="0" lvl="0" marL="0" marR="0" rtl="0" algn="r">
              <a:spcBef>
                <a:spcPts val="0"/>
              </a:spcBef>
              <a:spcAft>
                <a:spcPts val="0"/>
              </a:spcAft>
              <a:buNone/>
            </a:pPr>
            <a:r>
              <a:t/>
            </a:r>
            <a:endParaRPr b="1" i="0" sz="4000" u="none" cap="none" strike="noStrike">
              <a:solidFill>
                <a:schemeClr val="dk1"/>
              </a:solidFill>
              <a:latin typeface="Century Gothic"/>
              <a:ea typeface="Century Gothic"/>
              <a:cs typeface="Century Gothic"/>
              <a:sym typeface="Century Gothic"/>
            </a:endParaRPr>
          </a:p>
          <a:p>
            <a:pPr indent="0" lvl="0" marL="0" marR="0" rtl="0" algn="r">
              <a:spcBef>
                <a:spcPts val="0"/>
              </a:spcBef>
              <a:spcAft>
                <a:spcPts val="0"/>
              </a:spcAft>
              <a:buNone/>
            </a:pPr>
            <a:r>
              <a:rPr b="1" lang="en-GB" sz="4000">
                <a:solidFill>
                  <a:schemeClr val="dk1"/>
                </a:solidFill>
                <a:latin typeface="Century Gothic"/>
                <a:ea typeface="Century Gothic"/>
                <a:cs typeface="Century Gothic"/>
                <a:sym typeface="Century Gothic"/>
              </a:rPr>
              <a:t>Welcome</a:t>
            </a:r>
            <a:r>
              <a:rPr b="1" i="0" lang="en-GB" sz="4000" u="none" cap="none" strike="noStrike">
                <a:solidFill>
                  <a:schemeClr val="dk1"/>
                </a:solidFill>
                <a:latin typeface="Century Gothic"/>
                <a:ea typeface="Century Gothic"/>
                <a:cs typeface="Century Gothic"/>
                <a:sym typeface="Century Gothic"/>
              </a:rPr>
              <a:t> Pack</a:t>
            </a:r>
            <a:endParaRPr b="1" i="0" sz="4000" u="none" cap="none" strike="noStrike">
              <a:solidFill>
                <a:schemeClr val="dk1"/>
              </a:solidFill>
              <a:latin typeface="Century Gothic"/>
              <a:ea typeface="Century Gothic"/>
              <a:cs typeface="Century Gothic"/>
              <a:sym typeface="Century Gothic"/>
            </a:endParaRPr>
          </a:p>
          <a:p>
            <a:pPr indent="0" lvl="0" marL="0" marR="0" rtl="0" algn="r">
              <a:spcBef>
                <a:spcPts val="0"/>
              </a:spcBef>
              <a:spcAft>
                <a:spcPts val="0"/>
              </a:spcAft>
              <a:buNone/>
            </a:pPr>
            <a:r>
              <a:t/>
            </a:r>
            <a:endParaRPr b="1" sz="4000">
              <a:solidFill>
                <a:schemeClr val="dk1"/>
              </a:solidFill>
              <a:latin typeface="Century Gothic"/>
              <a:ea typeface="Century Gothic"/>
              <a:cs typeface="Century Gothic"/>
              <a:sym typeface="Century Gothic"/>
            </a:endParaRPr>
          </a:p>
        </p:txBody>
      </p:sp>
      <p:pic>
        <p:nvPicPr>
          <p:cNvPr id="149" name="Google Shape;149;p1"/>
          <p:cNvPicPr preferRelativeResize="0"/>
          <p:nvPr/>
        </p:nvPicPr>
        <p:blipFill rotWithShape="1">
          <a:blip r:embed="rId3">
            <a:alphaModFix/>
          </a:blip>
          <a:srcRect b="0" l="0" r="0" t="0"/>
          <a:stretch/>
        </p:blipFill>
        <p:spPr>
          <a:xfrm>
            <a:off x="1976437" y="1617404"/>
            <a:ext cx="2905125" cy="41093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grpSp>
        <p:nvGrpSpPr>
          <p:cNvPr id="550" name="Google Shape;550;p11"/>
          <p:cNvGrpSpPr/>
          <p:nvPr/>
        </p:nvGrpSpPr>
        <p:grpSpPr>
          <a:xfrm>
            <a:off x="0" y="9068249"/>
            <a:ext cx="6858000" cy="936837"/>
            <a:chOff x="0" y="9068249"/>
            <a:chExt cx="6858000" cy="936837"/>
          </a:xfrm>
        </p:grpSpPr>
        <p:sp>
          <p:nvSpPr>
            <p:cNvPr id="551" name="Google Shape;551;p11"/>
            <p:cNvSpPr txBox="1"/>
            <p:nvPr/>
          </p:nvSpPr>
          <p:spPr>
            <a:xfrm>
              <a:off x="0" y="9336612"/>
              <a:ext cx="6858000" cy="400110"/>
            </a:xfrm>
            <a:prstGeom prst="rect">
              <a:avLst/>
            </a:prstGeom>
            <a:solidFill>
              <a:srgbClr val="59173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Century Gothic"/>
                  <a:ea typeface="Century Gothic"/>
                  <a:cs typeface="Century Gothic"/>
                  <a:sym typeface="Century Gothic"/>
                </a:rPr>
                <a:t>Ashlawn Sixth Form – Support and Opportunity</a:t>
              </a:r>
              <a:endParaRPr/>
            </a:p>
          </p:txBody>
        </p:sp>
        <p:pic>
          <p:nvPicPr>
            <p:cNvPr descr="Ashlawn School - Wikipedia" id="552" name="Google Shape;552;p11"/>
            <p:cNvPicPr preferRelativeResize="0"/>
            <p:nvPr/>
          </p:nvPicPr>
          <p:blipFill rotWithShape="1">
            <a:blip r:embed="rId3">
              <a:alphaModFix/>
            </a:blip>
            <a:srcRect b="0" l="0" r="0" t="0"/>
            <a:stretch/>
          </p:blipFill>
          <p:spPr>
            <a:xfrm>
              <a:off x="5943600" y="9068249"/>
              <a:ext cx="914400" cy="936837"/>
            </a:xfrm>
            <a:prstGeom prst="rect">
              <a:avLst/>
            </a:prstGeom>
            <a:noFill/>
            <a:ln>
              <a:noFill/>
            </a:ln>
          </p:spPr>
        </p:pic>
      </p:grpSp>
      <p:sp>
        <p:nvSpPr>
          <p:cNvPr id="553" name="Google Shape;553;p11"/>
          <p:cNvSpPr txBox="1"/>
          <p:nvPr/>
        </p:nvSpPr>
        <p:spPr>
          <a:xfrm>
            <a:off x="1943918" y="568393"/>
            <a:ext cx="4705350" cy="73866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2400">
                <a:solidFill>
                  <a:schemeClr val="dk1"/>
                </a:solidFill>
                <a:latin typeface="Century Gothic"/>
                <a:ea typeface="Century Gothic"/>
                <a:cs typeface="Century Gothic"/>
                <a:sym typeface="Century Gothic"/>
              </a:rPr>
              <a:t>G Suite</a:t>
            </a:r>
            <a:endParaRPr/>
          </a:p>
          <a:p>
            <a:pPr indent="0" lvl="0" marL="0" marR="0" rtl="0" algn="r">
              <a:spcBef>
                <a:spcPts val="0"/>
              </a:spcBef>
              <a:spcAft>
                <a:spcPts val="0"/>
              </a:spcAft>
              <a:buNone/>
            </a:pPr>
            <a:r>
              <a:rPr lang="en-GB" sz="1800">
                <a:solidFill>
                  <a:schemeClr val="dk1"/>
                </a:solidFill>
                <a:latin typeface="Century Gothic"/>
                <a:ea typeface="Century Gothic"/>
                <a:cs typeface="Century Gothic"/>
                <a:sym typeface="Century Gothic"/>
              </a:rPr>
              <a:t>(Google Apps for Education)</a:t>
            </a:r>
            <a:endParaRPr/>
          </a:p>
        </p:txBody>
      </p:sp>
      <p:grpSp>
        <p:nvGrpSpPr>
          <p:cNvPr id="554" name="Google Shape;554;p11"/>
          <p:cNvGrpSpPr/>
          <p:nvPr/>
        </p:nvGrpSpPr>
        <p:grpSpPr>
          <a:xfrm>
            <a:off x="1814766" y="4305791"/>
            <a:ext cx="2814086" cy="2824032"/>
            <a:chOff x="972142" y="2748280"/>
            <a:chExt cx="4613922" cy="4630230"/>
          </a:xfrm>
        </p:grpSpPr>
        <p:sp>
          <p:nvSpPr>
            <p:cNvPr id="555" name="Google Shape;555;p11"/>
            <p:cNvSpPr/>
            <p:nvPr/>
          </p:nvSpPr>
          <p:spPr>
            <a:xfrm>
              <a:off x="1384104" y="3003354"/>
              <a:ext cx="4089791" cy="4089791"/>
            </a:xfrm>
            <a:prstGeom prst="donut">
              <a:avLst>
                <a:gd fmla="val 11924" name="adj"/>
              </a:avLst>
            </a:prstGeom>
            <a:gradFill>
              <a:gsLst>
                <a:gs pos="0">
                  <a:srgbClr val="FFC500"/>
                </a:gs>
                <a:gs pos="52999">
                  <a:srgbClr val="FFC500"/>
                </a:gs>
                <a:gs pos="64000">
                  <a:srgbClr val="591736"/>
                </a:gs>
                <a:gs pos="67000">
                  <a:srgbClr val="37447A"/>
                </a:gs>
                <a:gs pos="100000">
                  <a:srgbClr val="37447A"/>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descr="Google logo - Wikipedia" id="556" name="Google Shape;556;p11"/>
            <p:cNvPicPr preferRelativeResize="0"/>
            <p:nvPr/>
          </p:nvPicPr>
          <p:blipFill rotWithShape="1">
            <a:blip r:embed="rId4">
              <a:alphaModFix/>
            </a:blip>
            <a:srcRect b="0" l="0" r="0" t="0"/>
            <a:stretch/>
          </p:blipFill>
          <p:spPr>
            <a:xfrm>
              <a:off x="2556605" y="4118260"/>
              <a:ext cx="1832878" cy="1867901"/>
            </a:xfrm>
            <a:prstGeom prst="rect">
              <a:avLst/>
            </a:prstGeom>
            <a:noFill/>
            <a:ln>
              <a:noFill/>
            </a:ln>
          </p:spPr>
        </p:pic>
        <p:pic>
          <p:nvPicPr>
            <p:cNvPr descr="Google Classroom Logo Download Vector" id="557" name="Google Shape;557;p11">
              <a:hlinkClick r:id="rId5"/>
            </p:cNvPr>
            <p:cNvPicPr preferRelativeResize="0"/>
            <p:nvPr/>
          </p:nvPicPr>
          <p:blipFill rotWithShape="1">
            <a:blip r:embed="rId6">
              <a:alphaModFix/>
            </a:blip>
            <a:srcRect b="30443" l="18182" r="18324" t="0"/>
            <a:stretch/>
          </p:blipFill>
          <p:spPr>
            <a:xfrm rot="785750">
              <a:off x="2986933" y="2846409"/>
              <a:ext cx="959262" cy="811004"/>
            </a:xfrm>
            <a:prstGeom prst="rect">
              <a:avLst/>
            </a:prstGeom>
            <a:noFill/>
            <a:ln>
              <a:noFill/>
            </a:ln>
          </p:spPr>
        </p:pic>
        <p:pic>
          <p:nvPicPr>
            <p:cNvPr descr="Docs | Google Blog" id="558" name="Google Shape;558;p11"/>
            <p:cNvPicPr preferRelativeResize="0"/>
            <p:nvPr/>
          </p:nvPicPr>
          <p:blipFill rotWithShape="1">
            <a:blip r:embed="rId7">
              <a:alphaModFix/>
            </a:blip>
            <a:srcRect b="0" l="0" r="0" t="0"/>
            <a:stretch/>
          </p:blipFill>
          <p:spPr>
            <a:xfrm rot="384793">
              <a:off x="4249745" y="3357877"/>
              <a:ext cx="1151117" cy="1151117"/>
            </a:xfrm>
            <a:prstGeom prst="rect">
              <a:avLst/>
            </a:prstGeom>
            <a:noFill/>
            <a:ln>
              <a:noFill/>
            </a:ln>
          </p:spPr>
        </p:pic>
        <p:pic>
          <p:nvPicPr>
            <p:cNvPr descr="Gmail - Free logo icons" id="559" name="Google Shape;559;p11">
              <a:hlinkClick r:id="rId8"/>
            </p:cNvPr>
            <p:cNvPicPr preferRelativeResize="0"/>
            <p:nvPr/>
          </p:nvPicPr>
          <p:blipFill rotWithShape="1">
            <a:blip r:embed="rId9">
              <a:alphaModFix/>
            </a:blip>
            <a:srcRect b="0" l="0" r="0" t="0"/>
            <a:stretch/>
          </p:blipFill>
          <p:spPr>
            <a:xfrm rot="-411031">
              <a:off x="1578449" y="3260074"/>
              <a:ext cx="990379" cy="990379"/>
            </a:xfrm>
            <a:prstGeom prst="rect">
              <a:avLst/>
            </a:prstGeom>
            <a:noFill/>
            <a:ln>
              <a:noFill/>
            </a:ln>
          </p:spPr>
        </p:pic>
        <p:pic>
          <p:nvPicPr>
            <p:cNvPr descr="Google Calendar" id="560" name="Google Shape;560;p11">
              <a:hlinkClick r:id="rId10"/>
            </p:cNvPr>
            <p:cNvPicPr preferRelativeResize="0"/>
            <p:nvPr/>
          </p:nvPicPr>
          <p:blipFill rotWithShape="1">
            <a:blip r:embed="rId11">
              <a:alphaModFix/>
            </a:blip>
            <a:srcRect b="0" l="0" r="0" t="0"/>
            <a:stretch/>
          </p:blipFill>
          <p:spPr>
            <a:xfrm rot="-896729">
              <a:off x="3380411" y="6184587"/>
              <a:ext cx="1073639" cy="1073637"/>
            </a:xfrm>
            <a:prstGeom prst="rect">
              <a:avLst/>
            </a:prstGeom>
            <a:noFill/>
            <a:ln>
              <a:noFill/>
            </a:ln>
          </p:spPr>
        </p:pic>
        <p:pic>
          <p:nvPicPr>
            <p:cNvPr descr="Google Keep: Free Note Taking App for Personal Use" id="561" name="Google Shape;561;p11">
              <a:hlinkClick r:id="rId12"/>
            </p:cNvPr>
            <p:cNvPicPr preferRelativeResize="0"/>
            <p:nvPr/>
          </p:nvPicPr>
          <p:blipFill rotWithShape="1">
            <a:blip r:embed="rId13">
              <a:alphaModFix/>
            </a:blip>
            <a:srcRect b="0" l="0" r="0" t="0"/>
            <a:stretch/>
          </p:blipFill>
          <p:spPr>
            <a:xfrm rot="-1178770">
              <a:off x="1121376" y="4812097"/>
              <a:ext cx="1073639" cy="1073637"/>
            </a:xfrm>
            <a:prstGeom prst="rect">
              <a:avLst/>
            </a:prstGeom>
            <a:noFill/>
            <a:ln>
              <a:noFill/>
            </a:ln>
          </p:spPr>
        </p:pic>
        <p:pic>
          <p:nvPicPr>
            <p:cNvPr id="562" name="Google Shape;562;p11">
              <a:hlinkClick r:id="rId14"/>
            </p:cNvPr>
            <p:cNvPicPr preferRelativeResize="0"/>
            <p:nvPr/>
          </p:nvPicPr>
          <p:blipFill rotWithShape="1">
            <a:blip r:embed="rId15">
              <a:alphaModFix/>
            </a:blip>
            <a:srcRect b="0" l="0" r="0" t="0"/>
            <a:stretch/>
          </p:blipFill>
          <p:spPr>
            <a:xfrm rot="-849710">
              <a:off x="4489581" y="5246510"/>
              <a:ext cx="990379" cy="990379"/>
            </a:xfrm>
            <a:prstGeom prst="rect">
              <a:avLst/>
            </a:prstGeom>
            <a:noFill/>
            <a:ln>
              <a:noFill/>
            </a:ln>
          </p:spPr>
        </p:pic>
        <p:pic>
          <p:nvPicPr>
            <p:cNvPr descr="Quizlet Reviews 2020: Details, Pricing, &amp; Features | G2" id="563" name="Google Shape;563;p11">
              <a:hlinkClick r:id="rId16"/>
            </p:cNvPr>
            <p:cNvPicPr preferRelativeResize="0"/>
            <p:nvPr/>
          </p:nvPicPr>
          <p:blipFill rotWithShape="1">
            <a:blip r:embed="rId17">
              <a:alphaModFix/>
            </a:blip>
            <a:srcRect b="0" l="0" r="0" t="0"/>
            <a:stretch/>
          </p:blipFill>
          <p:spPr>
            <a:xfrm rot="385380">
              <a:off x="1521458" y="6147486"/>
              <a:ext cx="1586938" cy="833142"/>
            </a:xfrm>
            <a:prstGeom prst="rect">
              <a:avLst/>
            </a:prstGeom>
            <a:noFill/>
            <a:ln>
              <a:noFill/>
            </a:ln>
          </p:spPr>
        </p:pic>
      </p:grpSp>
      <p:sp>
        <p:nvSpPr>
          <p:cNvPr id="564" name="Google Shape;564;p11"/>
          <p:cNvSpPr txBox="1"/>
          <p:nvPr/>
        </p:nvSpPr>
        <p:spPr>
          <a:xfrm>
            <a:off x="141635" y="2615330"/>
            <a:ext cx="2581143" cy="1785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u="sng">
                <a:solidFill>
                  <a:schemeClr val="dk1"/>
                </a:solidFill>
                <a:latin typeface="Century Gothic"/>
                <a:ea typeface="Century Gothic"/>
                <a:cs typeface="Century Gothic"/>
                <a:sym typeface="Century Gothic"/>
                <a:hlinkClick r:id="rId18">
                  <a:extLst>
                    <a:ext uri="{A12FA001-AC4F-418D-AE19-62706E023703}">
                      <ahyp:hlinkClr val="tx"/>
                    </a:ext>
                  </a:extLst>
                </a:hlinkClick>
              </a:rPr>
              <a:t>Gmail</a:t>
            </a:r>
            <a:r>
              <a:rPr lang="en-GB" sz="1100">
                <a:solidFill>
                  <a:schemeClr val="dk1"/>
                </a:solidFill>
                <a:latin typeface="Century Gothic"/>
                <a:ea typeface="Century Gothic"/>
                <a:cs typeface="Century Gothic"/>
                <a:sym typeface="Century Gothic"/>
              </a:rPr>
              <a:t> – Once you are set up with an Ashlawn email account. Many of your teachers will contact you via email if they need to talk to you about something so it is important that you check your emails every day. Notifications of homework or other resources posted by your teachers on google classroom will also come through email.</a:t>
            </a:r>
            <a:endParaRPr/>
          </a:p>
        </p:txBody>
      </p:sp>
      <p:sp>
        <p:nvSpPr>
          <p:cNvPr id="565" name="Google Shape;565;p11"/>
          <p:cNvSpPr txBox="1"/>
          <p:nvPr/>
        </p:nvSpPr>
        <p:spPr>
          <a:xfrm>
            <a:off x="2736635" y="2564410"/>
            <a:ext cx="3915057" cy="1615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u="sng">
                <a:solidFill>
                  <a:schemeClr val="dk1"/>
                </a:solidFill>
                <a:latin typeface="Century Gothic"/>
                <a:ea typeface="Century Gothic"/>
                <a:cs typeface="Century Gothic"/>
                <a:sym typeface="Century Gothic"/>
                <a:hlinkClick r:id="rId19">
                  <a:extLst>
                    <a:ext uri="{A12FA001-AC4F-418D-AE19-62706E023703}">
                      <ahyp:hlinkClr val="tx"/>
                    </a:ext>
                  </a:extLst>
                </a:hlinkClick>
              </a:rPr>
              <a:t>Google Classroom </a:t>
            </a:r>
            <a:r>
              <a:rPr lang="en-GB" sz="1100">
                <a:solidFill>
                  <a:schemeClr val="dk1"/>
                </a:solidFill>
                <a:latin typeface="Century Gothic"/>
                <a:ea typeface="Century Gothic"/>
                <a:cs typeface="Century Gothic"/>
                <a:sym typeface="Century Gothic"/>
              </a:rPr>
              <a:t>– Your teachers will post assignments, homework, and other resources for you here, so it is another essential tool to be familiar with. It also provides another place for you to have contact with your peers and/or teachers. The classroom app also contains a ‘to do’ list that will show all the assignment deadlines that you have coming up. This will help you to organise how you spend your time during study periods and at home.</a:t>
            </a:r>
            <a:endParaRPr/>
          </a:p>
        </p:txBody>
      </p:sp>
      <p:sp>
        <p:nvSpPr>
          <p:cNvPr id="566" name="Google Shape;566;p11"/>
          <p:cNvSpPr txBox="1"/>
          <p:nvPr/>
        </p:nvSpPr>
        <p:spPr>
          <a:xfrm>
            <a:off x="2018416" y="7179753"/>
            <a:ext cx="2494412" cy="19543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u="sng">
                <a:solidFill>
                  <a:schemeClr val="dk1"/>
                </a:solidFill>
                <a:latin typeface="Century Gothic"/>
                <a:ea typeface="Century Gothic"/>
                <a:cs typeface="Century Gothic"/>
                <a:sym typeface="Century Gothic"/>
                <a:hlinkClick r:id="rId20">
                  <a:extLst>
                    <a:ext uri="{A12FA001-AC4F-418D-AE19-62706E023703}">
                      <ahyp:hlinkClr val="tx"/>
                    </a:ext>
                  </a:extLst>
                </a:hlinkClick>
              </a:rPr>
              <a:t>Google Calendar </a:t>
            </a:r>
            <a:r>
              <a:rPr lang="en-GB" sz="1100">
                <a:solidFill>
                  <a:schemeClr val="dk1"/>
                </a:solidFill>
                <a:latin typeface="Century Gothic"/>
                <a:ea typeface="Century Gothic"/>
                <a:cs typeface="Century Gothic"/>
                <a:sym typeface="Century Gothic"/>
              </a:rPr>
              <a:t>– The Google Classroom apps link nicely with Google Calendar. All your classes will show up in Calendar automatically. You can also see which assignments are due on particular days. Additionally, you can schedule your own one-off or recurring events into the Calendar to help block out your time.</a:t>
            </a:r>
            <a:endParaRPr/>
          </a:p>
        </p:txBody>
      </p:sp>
      <p:sp>
        <p:nvSpPr>
          <p:cNvPr id="567" name="Google Shape;567;p11"/>
          <p:cNvSpPr txBox="1"/>
          <p:nvPr/>
        </p:nvSpPr>
        <p:spPr>
          <a:xfrm>
            <a:off x="130776" y="4816774"/>
            <a:ext cx="1843875" cy="29700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u="sng">
                <a:solidFill>
                  <a:schemeClr val="dk1"/>
                </a:solidFill>
                <a:latin typeface="Century Gothic"/>
                <a:ea typeface="Century Gothic"/>
                <a:cs typeface="Century Gothic"/>
                <a:sym typeface="Century Gothic"/>
                <a:hlinkClick r:id="rId21">
                  <a:extLst>
                    <a:ext uri="{A12FA001-AC4F-418D-AE19-62706E023703}">
                      <ahyp:hlinkClr val="tx"/>
                    </a:ext>
                  </a:extLst>
                </a:hlinkClick>
              </a:rPr>
              <a:t>Google Keep </a:t>
            </a:r>
            <a:r>
              <a:rPr lang="en-GB" sz="1100">
                <a:solidFill>
                  <a:schemeClr val="dk1"/>
                </a:solidFill>
                <a:latin typeface="Century Gothic"/>
                <a:ea typeface="Century Gothic"/>
                <a:cs typeface="Century Gothic"/>
                <a:sym typeface="Century Gothic"/>
              </a:rPr>
              <a:t>– Google Keep is a very handy app to help you prioritise the tasks you have to do each week. You can create your own ‘to do’ lists and tick things off as they are done or write other notes/reminders for yourself. Ticking off an item will send it to the bottom of the list so you can quickly see how much you have already done and how much you still have to do.</a:t>
            </a:r>
            <a:endParaRPr/>
          </a:p>
        </p:txBody>
      </p:sp>
      <p:sp>
        <p:nvSpPr>
          <p:cNvPr id="568" name="Google Shape;568;p11"/>
          <p:cNvSpPr txBox="1"/>
          <p:nvPr/>
        </p:nvSpPr>
        <p:spPr>
          <a:xfrm>
            <a:off x="4604204" y="4202743"/>
            <a:ext cx="2135052" cy="33085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chemeClr val="dk1"/>
                </a:solidFill>
                <a:latin typeface="Century Gothic"/>
                <a:ea typeface="Century Gothic"/>
                <a:cs typeface="Century Gothic"/>
                <a:sym typeface="Century Gothic"/>
              </a:rPr>
              <a:t>Google Docs, Slides and Sheets </a:t>
            </a:r>
            <a:r>
              <a:rPr lang="en-GB" sz="1100">
                <a:solidFill>
                  <a:schemeClr val="dk1"/>
                </a:solidFill>
                <a:latin typeface="Century Gothic"/>
                <a:ea typeface="Century Gothic"/>
                <a:cs typeface="Century Gothic"/>
                <a:sym typeface="Century Gothic"/>
              </a:rPr>
              <a:t>– These are the Google equivalent to Microsoft Word, PowerPoint and Excel.</a:t>
            </a:r>
            <a:endParaRPr/>
          </a:p>
          <a:p>
            <a:pPr indent="0" lvl="0" marL="0" marR="0" rtl="0" algn="l">
              <a:spcBef>
                <a:spcPts val="0"/>
              </a:spcBef>
              <a:spcAft>
                <a:spcPts val="0"/>
              </a:spcAft>
              <a:buNone/>
            </a:pPr>
            <a:r>
              <a:rPr lang="en-GB" sz="1100">
                <a:solidFill>
                  <a:schemeClr val="dk1"/>
                </a:solidFill>
                <a:latin typeface="Century Gothic"/>
                <a:ea typeface="Century Gothic"/>
                <a:cs typeface="Century Gothic"/>
                <a:sym typeface="Century Gothic"/>
              </a:rPr>
              <a:t>A great feature of these apps is that everything you do is automatically saved every few seconds so you will never lose any of your work. As with all the other Google apps, you can have more than one person working on a document at the same time. This is fantastic for working with peers on a group project or getting feedback from your teachers.</a:t>
            </a:r>
            <a:endParaRPr/>
          </a:p>
        </p:txBody>
      </p:sp>
      <p:sp>
        <p:nvSpPr>
          <p:cNvPr id="569" name="Google Shape;569;p11"/>
          <p:cNvSpPr txBox="1"/>
          <p:nvPr/>
        </p:nvSpPr>
        <p:spPr>
          <a:xfrm>
            <a:off x="130776" y="7938370"/>
            <a:ext cx="1843875" cy="938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u="sng">
                <a:solidFill>
                  <a:schemeClr val="dk1"/>
                </a:solidFill>
                <a:latin typeface="Century Gothic"/>
                <a:ea typeface="Century Gothic"/>
                <a:cs typeface="Century Gothic"/>
                <a:sym typeface="Century Gothic"/>
                <a:hlinkClick r:id="rId22">
                  <a:extLst>
                    <a:ext uri="{A12FA001-AC4F-418D-AE19-62706E023703}">
                      <ahyp:hlinkClr val="tx"/>
                    </a:ext>
                  </a:extLst>
                </a:hlinkClick>
              </a:rPr>
              <a:t>Quizlet</a:t>
            </a:r>
            <a:r>
              <a:rPr lang="en-GB" sz="1100">
                <a:solidFill>
                  <a:schemeClr val="dk1"/>
                </a:solidFill>
                <a:latin typeface="Century Gothic"/>
                <a:ea typeface="Century Gothic"/>
                <a:cs typeface="Century Gothic"/>
                <a:sym typeface="Century Gothic"/>
              </a:rPr>
              <a:t> – This is not a Google app, however some of your teachers may use Quizlet to set short revision tasks</a:t>
            </a:r>
            <a:endParaRPr/>
          </a:p>
        </p:txBody>
      </p:sp>
      <p:sp>
        <p:nvSpPr>
          <p:cNvPr id="570" name="Google Shape;570;p11"/>
          <p:cNvSpPr txBox="1"/>
          <p:nvPr/>
        </p:nvSpPr>
        <p:spPr>
          <a:xfrm>
            <a:off x="4592171" y="7507908"/>
            <a:ext cx="2135053" cy="1615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u="sng">
                <a:solidFill>
                  <a:schemeClr val="dk1"/>
                </a:solidFill>
                <a:latin typeface="Century Gothic"/>
                <a:ea typeface="Century Gothic"/>
                <a:cs typeface="Century Gothic"/>
                <a:sym typeface="Century Gothic"/>
                <a:hlinkClick r:id="rId23">
                  <a:extLst>
                    <a:ext uri="{A12FA001-AC4F-418D-AE19-62706E023703}">
                      <ahyp:hlinkClr val="tx"/>
                    </a:ext>
                  </a:extLst>
                </a:hlinkClick>
              </a:rPr>
              <a:t>Google Drive </a:t>
            </a:r>
            <a:r>
              <a:rPr lang="en-GB" sz="1100">
                <a:solidFill>
                  <a:schemeClr val="dk1"/>
                </a:solidFill>
                <a:latin typeface="Century Gothic"/>
                <a:ea typeface="Century Gothic"/>
                <a:cs typeface="Century Gothic"/>
                <a:sym typeface="Century Gothic"/>
              </a:rPr>
              <a:t>– All of your Google documents get saved to Google Drive. You can create folders to help you organise your resources in here as well as view documents that your teachers or colleagues have shared with you.</a:t>
            </a:r>
            <a:endParaRPr/>
          </a:p>
        </p:txBody>
      </p:sp>
      <p:sp>
        <p:nvSpPr>
          <p:cNvPr id="571" name="Google Shape;571;p11"/>
          <p:cNvSpPr txBox="1"/>
          <p:nvPr/>
        </p:nvSpPr>
        <p:spPr>
          <a:xfrm>
            <a:off x="1" y="1608031"/>
            <a:ext cx="6858000" cy="769441"/>
          </a:xfrm>
          <a:prstGeom prst="rect">
            <a:avLst/>
          </a:prstGeom>
          <a:solidFill>
            <a:srgbClr val="ECECEC">
              <a:alpha val="60000"/>
            </a:srgbClr>
          </a:solidFill>
          <a:ln>
            <a:noFill/>
          </a:ln>
        </p:spPr>
        <p:txBody>
          <a:bodyPr anchorCtr="0" anchor="t" bIns="45700" lIns="180000" spcFirstLastPara="1" rIns="180000" wrap="square" tIns="45700">
            <a:spAutoFit/>
          </a:bodyPr>
          <a:lstStyle/>
          <a:p>
            <a:pPr indent="0" lvl="0" marL="0" marR="0" rtl="0" algn="l">
              <a:spcBef>
                <a:spcPts val="0"/>
              </a:spcBef>
              <a:spcAft>
                <a:spcPts val="0"/>
              </a:spcAft>
              <a:buNone/>
            </a:pPr>
            <a:r>
              <a:rPr lang="en-GB" sz="1100">
                <a:solidFill>
                  <a:schemeClr val="dk1"/>
                </a:solidFill>
                <a:latin typeface="Century Gothic"/>
                <a:ea typeface="Century Gothic"/>
                <a:cs typeface="Century Gothic"/>
                <a:sym typeface="Century Gothic"/>
              </a:rPr>
              <a:t>As a school we use G Suite, which is a range of apps for education by Google. Some big advantages of this are that your work will save automatically, and you can access this work from anywhere if you log in with your google account that you have through school. These apps can be accessed from your PC. You can also download the apps onto your phone. </a:t>
            </a:r>
            <a:endParaRPr/>
          </a:p>
        </p:txBody>
      </p:sp>
      <p:grpSp>
        <p:nvGrpSpPr>
          <p:cNvPr id="572" name="Google Shape;572;p11"/>
          <p:cNvGrpSpPr/>
          <p:nvPr/>
        </p:nvGrpSpPr>
        <p:grpSpPr>
          <a:xfrm>
            <a:off x="4164855" y="6663410"/>
            <a:ext cx="328078" cy="328078"/>
            <a:chOff x="-4022303" y="2212080"/>
            <a:chExt cx="1905000" cy="1905000"/>
          </a:xfrm>
        </p:grpSpPr>
        <p:sp>
          <p:nvSpPr>
            <p:cNvPr id="573" name="Google Shape;573;p11"/>
            <p:cNvSpPr/>
            <p:nvPr/>
          </p:nvSpPr>
          <p:spPr>
            <a:xfrm>
              <a:off x="-3572609" y="2365262"/>
              <a:ext cx="852269" cy="852269"/>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74" name="Google Shape;574;p11"/>
            <p:cNvSpPr/>
            <p:nvPr/>
          </p:nvSpPr>
          <p:spPr>
            <a:xfrm>
              <a:off x="-3431457" y="2509651"/>
              <a:ext cx="568829" cy="56882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Double Click Icons - Download Free Vector Icons | Noun Project" id="575" name="Google Shape;575;p11"/>
            <p:cNvPicPr preferRelativeResize="0"/>
            <p:nvPr/>
          </p:nvPicPr>
          <p:blipFill rotWithShape="1">
            <a:blip r:embed="rId24">
              <a:alphaModFix/>
            </a:blip>
            <a:srcRect b="0" l="0" r="0" t="0"/>
            <a:stretch/>
          </p:blipFill>
          <p:spPr>
            <a:xfrm>
              <a:off x="-4022303" y="2212080"/>
              <a:ext cx="1905000" cy="190500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grpSp>
        <p:nvGrpSpPr>
          <p:cNvPr id="580" name="Google Shape;580;p12"/>
          <p:cNvGrpSpPr/>
          <p:nvPr/>
        </p:nvGrpSpPr>
        <p:grpSpPr>
          <a:xfrm>
            <a:off x="0" y="9068249"/>
            <a:ext cx="6858000" cy="936837"/>
            <a:chOff x="0" y="9068249"/>
            <a:chExt cx="6858000" cy="936837"/>
          </a:xfrm>
        </p:grpSpPr>
        <p:sp>
          <p:nvSpPr>
            <p:cNvPr id="581" name="Google Shape;581;p12"/>
            <p:cNvSpPr txBox="1"/>
            <p:nvPr/>
          </p:nvSpPr>
          <p:spPr>
            <a:xfrm>
              <a:off x="0" y="9336612"/>
              <a:ext cx="6858000" cy="400110"/>
            </a:xfrm>
            <a:prstGeom prst="rect">
              <a:avLst/>
            </a:prstGeom>
            <a:solidFill>
              <a:srgbClr val="59173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Century Gothic"/>
                  <a:ea typeface="Century Gothic"/>
                  <a:cs typeface="Century Gothic"/>
                  <a:sym typeface="Century Gothic"/>
                </a:rPr>
                <a:t>Ashlawn Sixth Form – Support and Opportunity</a:t>
              </a:r>
              <a:endParaRPr/>
            </a:p>
          </p:txBody>
        </p:sp>
        <p:pic>
          <p:nvPicPr>
            <p:cNvPr descr="Ashlawn School - Wikipedia" id="582" name="Google Shape;582;p12"/>
            <p:cNvPicPr preferRelativeResize="0"/>
            <p:nvPr/>
          </p:nvPicPr>
          <p:blipFill rotWithShape="1">
            <a:blip r:embed="rId3">
              <a:alphaModFix/>
            </a:blip>
            <a:srcRect b="0" l="0" r="0" t="0"/>
            <a:stretch/>
          </p:blipFill>
          <p:spPr>
            <a:xfrm>
              <a:off x="5943600" y="9068249"/>
              <a:ext cx="914400" cy="936837"/>
            </a:xfrm>
            <a:prstGeom prst="rect">
              <a:avLst/>
            </a:prstGeom>
            <a:noFill/>
            <a:ln>
              <a:noFill/>
            </a:ln>
          </p:spPr>
        </p:pic>
      </p:grpSp>
      <p:sp>
        <p:nvSpPr>
          <p:cNvPr id="583" name="Google Shape;583;p12"/>
          <p:cNvSpPr txBox="1"/>
          <p:nvPr/>
        </p:nvSpPr>
        <p:spPr>
          <a:xfrm>
            <a:off x="-3" y="1608031"/>
            <a:ext cx="6858003" cy="938719"/>
          </a:xfrm>
          <a:prstGeom prst="rect">
            <a:avLst/>
          </a:prstGeom>
          <a:solidFill>
            <a:srgbClr val="ECECEC">
              <a:alpha val="60000"/>
            </a:srgbClr>
          </a:solidFill>
          <a:ln>
            <a:noFill/>
          </a:ln>
        </p:spPr>
        <p:txBody>
          <a:bodyPr anchorCtr="0" anchor="t" bIns="45700" lIns="432000" spcFirstLastPara="1" rIns="432000" wrap="square" tIns="45700">
            <a:spAutoFit/>
          </a:bodyPr>
          <a:lstStyle/>
          <a:p>
            <a:pPr indent="0" lvl="0" marL="0" marR="0" rtl="0" algn="l">
              <a:spcBef>
                <a:spcPts val="0"/>
              </a:spcBef>
              <a:spcAft>
                <a:spcPts val="0"/>
              </a:spcAft>
              <a:buNone/>
            </a:pPr>
            <a:r>
              <a:rPr lang="en-GB" sz="1100">
                <a:solidFill>
                  <a:schemeClr val="dk1"/>
                </a:solidFill>
                <a:latin typeface="Century Gothic"/>
                <a:ea typeface="Century Gothic"/>
                <a:cs typeface="Century Gothic"/>
                <a:sym typeface="Century Gothic"/>
              </a:rPr>
              <a:t>We believe that it is important that students develop personally as well as academically and we encourage our sixth formers to look at broadening and deepening their experiences. This could be in leadership, enriching their subject understanding, learning a new skill, being part of a team or just doing something because they enjoy it.</a:t>
            </a:r>
            <a:endParaRPr/>
          </a:p>
          <a:p>
            <a:pPr indent="0" lvl="0" marL="0" marR="0" rtl="0" algn="l">
              <a:spcBef>
                <a:spcPts val="0"/>
              </a:spcBef>
              <a:spcAft>
                <a:spcPts val="0"/>
              </a:spcAft>
              <a:buNone/>
            </a:pPr>
            <a:r>
              <a:rPr lang="en-GB" sz="1100">
                <a:solidFill>
                  <a:schemeClr val="dk1"/>
                </a:solidFill>
                <a:latin typeface="Century Gothic"/>
                <a:ea typeface="Century Gothic"/>
                <a:cs typeface="Century Gothic"/>
                <a:sym typeface="Century Gothic"/>
              </a:rPr>
              <a:t>Here are some of the recent activities that students have taken part in.</a:t>
            </a:r>
            <a:endParaRPr/>
          </a:p>
        </p:txBody>
      </p:sp>
      <p:sp>
        <p:nvSpPr>
          <p:cNvPr id="584" name="Google Shape;584;p12"/>
          <p:cNvSpPr txBox="1"/>
          <p:nvPr/>
        </p:nvSpPr>
        <p:spPr>
          <a:xfrm>
            <a:off x="1480457" y="837751"/>
            <a:ext cx="5252785" cy="553998"/>
          </a:xfrm>
          <a:prstGeom prst="rect">
            <a:avLst/>
          </a:prstGeom>
          <a:noFill/>
          <a:ln>
            <a:noFill/>
          </a:ln>
          <a:effectLst>
            <a:outerShdw blurRad="76200" kx="-1200000" rotWithShape="0" algn="bl" sy="23000">
              <a:srgbClr val="000000">
                <a:alpha val="20000"/>
              </a:srgbClr>
            </a:outerShdw>
          </a:effectLst>
        </p:spPr>
        <p:txBody>
          <a:bodyPr anchorCtr="0" anchor="t" bIns="45700" lIns="91425" spcFirstLastPara="1" rIns="91425" wrap="square" tIns="45700">
            <a:spAutoFit/>
          </a:bodyPr>
          <a:lstStyle/>
          <a:p>
            <a:pPr indent="0" lvl="0" marL="0" marR="0" rtl="0" algn="r">
              <a:spcBef>
                <a:spcPts val="0"/>
              </a:spcBef>
              <a:spcAft>
                <a:spcPts val="0"/>
              </a:spcAft>
              <a:buNone/>
            </a:pPr>
            <a:r>
              <a:rPr lang="en-GB" sz="3000">
                <a:solidFill>
                  <a:schemeClr val="dk1"/>
                </a:solidFill>
                <a:latin typeface="Century Gothic"/>
                <a:ea typeface="Century Gothic"/>
                <a:cs typeface="Century Gothic"/>
                <a:sym typeface="Century Gothic"/>
              </a:rPr>
              <a:t>Super and Extra-Curricular</a:t>
            </a:r>
            <a:endParaRPr/>
          </a:p>
        </p:txBody>
      </p:sp>
      <p:sp>
        <p:nvSpPr>
          <p:cNvPr id="585" name="Google Shape;585;p12"/>
          <p:cNvSpPr txBox="1"/>
          <p:nvPr/>
        </p:nvSpPr>
        <p:spPr>
          <a:xfrm>
            <a:off x="391875" y="2656125"/>
            <a:ext cx="5840700" cy="6675300"/>
          </a:xfrm>
          <a:prstGeom prst="rect">
            <a:avLst/>
          </a:prstGeom>
          <a:noFill/>
          <a:ln>
            <a:noFill/>
          </a:ln>
        </p:spPr>
        <p:txBody>
          <a:bodyPr anchorCtr="0" anchor="t" bIns="45700" lIns="91425" spcFirstLastPara="1" rIns="91425" wrap="square" tIns="45700">
            <a:normAutofit lnSpcReduction="10000"/>
          </a:bodyPr>
          <a:lstStyle/>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Cooking on a budget</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Sixth Form PE lessons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Sixth Form football team</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Yoga</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New driver awareness course</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Interview skills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First aid course</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Holiday Spanish</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Mental health first aid course</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Year 10 student mentoring</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Academic mentoring programme</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Volunteering</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Work experience week</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Sutton Trust summer programme</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Pathways to law programme</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Prefect opportunities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Student leadership team</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Careers Fayre</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Apprenticeships conference</a:t>
            </a:r>
            <a:endParaRPr sz="16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600"/>
              <a:buFont typeface="Century Gothic"/>
              <a:buChar char="•"/>
            </a:pPr>
            <a:r>
              <a:rPr lang="en-GB" sz="1600">
                <a:solidFill>
                  <a:schemeClr val="dk1"/>
                </a:solidFill>
                <a:latin typeface="Century Gothic"/>
                <a:ea typeface="Century Gothic"/>
                <a:cs typeface="Century Gothic"/>
                <a:sym typeface="Century Gothic"/>
              </a:rPr>
              <a:t>Mock Interviews with employers</a:t>
            </a:r>
            <a:endParaRPr sz="16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600"/>
              <a:buFont typeface="Century Gothic"/>
              <a:buChar char="•"/>
            </a:pPr>
            <a:r>
              <a:rPr lang="en-GB" sz="1600">
                <a:solidFill>
                  <a:schemeClr val="dk1"/>
                </a:solidFill>
                <a:latin typeface="Century Gothic"/>
                <a:ea typeface="Century Gothic"/>
                <a:cs typeface="Century Gothic"/>
                <a:sym typeface="Century Gothic"/>
              </a:rPr>
              <a:t>UCAS conference</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University open days</a:t>
            </a:r>
            <a:endParaRPr sz="16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600"/>
              <a:buFont typeface="Century Gothic"/>
              <a:buChar char="•"/>
            </a:pPr>
            <a:r>
              <a:rPr lang="en-GB" sz="1600">
                <a:solidFill>
                  <a:schemeClr val="dk1"/>
                </a:solidFill>
                <a:latin typeface="Century Gothic"/>
                <a:ea typeface="Century Gothic"/>
                <a:cs typeface="Century Gothic"/>
                <a:sym typeface="Century Gothic"/>
              </a:rPr>
              <a:t>Year 13 Prom</a:t>
            </a:r>
            <a:endParaRPr sz="16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Ski trip to The Alps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Sports tour to USA</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World Challenge</a:t>
            </a:r>
            <a:endParaRPr sz="16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600"/>
              <a:buFont typeface="Century Gothic"/>
              <a:buChar char="•"/>
            </a:pPr>
            <a:r>
              <a:rPr lang="en-GB" sz="1600">
                <a:solidFill>
                  <a:schemeClr val="dk1"/>
                </a:solidFill>
                <a:latin typeface="Century Gothic"/>
                <a:ea typeface="Century Gothic"/>
                <a:cs typeface="Century Gothic"/>
                <a:sym typeface="Century Gothic"/>
              </a:rPr>
              <a:t>Taking part in essay writing competitions</a:t>
            </a:r>
            <a:endParaRPr sz="16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600"/>
              <a:buFont typeface="Century Gothic"/>
              <a:buChar char="•"/>
            </a:pPr>
            <a:r>
              <a:rPr lang="en-GB" sz="1600">
                <a:solidFill>
                  <a:schemeClr val="dk1"/>
                </a:solidFill>
                <a:latin typeface="Century Gothic"/>
                <a:ea typeface="Century Gothic"/>
                <a:cs typeface="Century Gothic"/>
                <a:sym typeface="Century Gothic"/>
              </a:rPr>
              <a:t>Maths and Science Challenge events</a:t>
            </a:r>
            <a:endParaRPr sz="16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entury Gothic"/>
                <a:ea typeface="Century Gothic"/>
                <a:cs typeface="Century Gothic"/>
                <a:sym typeface="Century Gothic"/>
              </a:rPr>
              <a:t>Houses of Parliament trip</a:t>
            </a:r>
            <a:endParaRPr sz="16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pic>
        <p:nvPicPr>
          <p:cNvPr descr="Hexagon Transparent &amp; PNG Clipart Free Download - YAWD" id="590" name="Google Shape;590;p13"/>
          <p:cNvPicPr preferRelativeResize="0"/>
          <p:nvPr/>
        </p:nvPicPr>
        <p:blipFill rotWithShape="1">
          <a:blip r:embed="rId3">
            <a:alphaModFix/>
          </a:blip>
          <a:srcRect b="0" l="20652" r="30113" t="0"/>
          <a:stretch/>
        </p:blipFill>
        <p:spPr>
          <a:xfrm>
            <a:off x="0" y="1351216"/>
            <a:ext cx="6858000" cy="8054254"/>
          </a:xfrm>
          <a:prstGeom prst="rect">
            <a:avLst/>
          </a:prstGeom>
          <a:noFill/>
          <a:ln>
            <a:noFill/>
          </a:ln>
        </p:spPr>
      </p:pic>
      <p:grpSp>
        <p:nvGrpSpPr>
          <p:cNvPr id="591" name="Google Shape;591;p13"/>
          <p:cNvGrpSpPr/>
          <p:nvPr/>
        </p:nvGrpSpPr>
        <p:grpSpPr>
          <a:xfrm>
            <a:off x="4404008" y="7387825"/>
            <a:ext cx="2291096" cy="2014031"/>
            <a:chOff x="2325556" y="4618671"/>
            <a:chExt cx="2291096" cy="2014031"/>
          </a:xfrm>
        </p:grpSpPr>
        <p:sp>
          <p:nvSpPr>
            <p:cNvPr id="592" name="Google Shape;592;p13"/>
            <p:cNvSpPr/>
            <p:nvPr/>
          </p:nvSpPr>
          <p:spPr>
            <a:xfrm rot="-240913">
              <a:off x="2388262" y="4692202"/>
              <a:ext cx="2165684" cy="1866969"/>
            </a:xfrm>
            <a:prstGeom prst="hexagon">
              <a:avLst>
                <a:gd fmla="val 25000" name="adj"/>
                <a:gd fmla="val 115470" name="vf"/>
              </a:avLst>
            </a:prstGeom>
            <a:solidFill>
              <a:schemeClr val="accent1"/>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93" name="Google Shape;593;p13"/>
            <p:cNvSpPr/>
            <p:nvPr/>
          </p:nvSpPr>
          <p:spPr>
            <a:xfrm rot="-274709">
              <a:off x="2742064" y="5183319"/>
              <a:ext cx="1613501" cy="113107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50">
                  <a:solidFill>
                    <a:srgbClr val="000000"/>
                  </a:solidFill>
                  <a:latin typeface="Century Gothic"/>
                  <a:ea typeface="Century Gothic"/>
                  <a:cs typeface="Century Gothic"/>
                  <a:sym typeface="Century Gothic"/>
                </a:rPr>
                <a:t>Seek out Super-Curricular opportunities. These look really good when you apply to university and they help develop your subject knowledge too!</a:t>
              </a:r>
              <a:endParaRPr sz="1050">
                <a:solidFill>
                  <a:schemeClr val="dk1"/>
                </a:solidFill>
                <a:latin typeface="Century Gothic"/>
                <a:ea typeface="Century Gothic"/>
                <a:cs typeface="Century Gothic"/>
                <a:sym typeface="Century Gothic"/>
              </a:endParaRPr>
            </a:p>
          </p:txBody>
        </p:sp>
      </p:grpSp>
      <p:grpSp>
        <p:nvGrpSpPr>
          <p:cNvPr id="594" name="Google Shape;594;p13"/>
          <p:cNvGrpSpPr/>
          <p:nvPr/>
        </p:nvGrpSpPr>
        <p:grpSpPr>
          <a:xfrm>
            <a:off x="3737" y="7494567"/>
            <a:ext cx="2423667" cy="2173685"/>
            <a:chOff x="3737" y="7494567"/>
            <a:chExt cx="2423667" cy="2173685"/>
          </a:xfrm>
        </p:grpSpPr>
        <p:grpSp>
          <p:nvGrpSpPr>
            <p:cNvPr id="595" name="Google Shape;595;p13"/>
            <p:cNvGrpSpPr/>
            <p:nvPr/>
          </p:nvGrpSpPr>
          <p:grpSpPr>
            <a:xfrm>
              <a:off x="3737" y="7494567"/>
              <a:ext cx="2423667" cy="2173685"/>
              <a:chOff x="3737" y="7900959"/>
              <a:chExt cx="2423667" cy="2173685"/>
            </a:xfrm>
          </p:grpSpPr>
          <p:sp>
            <p:nvSpPr>
              <p:cNvPr id="596" name="Google Shape;596;p13"/>
              <p:cNvSpPr/>
              <p:nvPr/>
            </p:nvSpPr>
            <p:spPr>
              <a:xfrm rot="-523137">
                <a:off x="132728" y="8054317"/>
                <a:ext cx="2165684" cy="1866969"/>
              </a:xfrm>
              <a:prstGeom prst="hexagon">
                <a:avLst>
                  <a:gd fmla="val 25000" name="adj"/>
                  <a:gd fmla="val 115470" name="vf"/>
                </a:avLst>
              </a:prstGeom>
              <a:solidFill>
                <a:srgbClr val="FFC00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97" name="Google Shape;597;p13"/>
              <p:cNvSpPr/>
              <p:nvPr/>
            </p:nvSpPr>
            <p:spPr>
              <a:xfrm rot="-566725">
                <a:off x="491701" y="8637490"/>
                <a:ext cx="1549225" cy="96949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50">
                    <a:solidFill>
                      <a:srgbClr val="000000"/>
                    </a:solidFill>
                    <a:latin typeface="Century Gothic"/>
                    <a:ea typeface="Century Gothic"/>
                    <a:cs typeface="Century Gothic"/>
                    <a:sym typeface="Century Gothic"/>
                  </a:rPr>
                  <a:t>Start to think about your options for Post-18 choices early.</a:t>
                </a:r>
                <a:endParaRPr/>
              </a:p>
              <a:p>
                <a:pPr indent="0" lvl="0" marL="0" marR="0" rtl="0" algn="l">
                  <a:spcBef>
                    <a:spcPts val="0"/>
                  </a:spcBef>
                  <a:spcAft>
                    <a:spcPts val="0"/>
                  </a:spcAft>
                  <a:buNone/>
                </a:pPr>
                <a:r>
                  <a:rPr lang="en-GB" sz="1050">
                    <a:solidFill>
                      <a:srgbClr val="000000"/>
                    </a:solidFill>
                    <a:latin typeface="Century Gothic"/>
                    <a:ea typeface="Century Gothic"/>
                    <a:cs typeface="Century Gothic"/>
                    <a:sym typeface="Century Gothic"/>
                  </a:rPr>
                  <a:t>Use our website to help you research and make plan.</a:t>
                </a:r>
                <a:endParaRPr sz="1050">
                  <a:solidFill>
                    <a:schemeClr val="dk1"/>
                  </a:solidFill>
                  <a:latin typeface="Century Gothic"/>
                  <a:ea typeface="Century Gothic"/>
                  <a:cs typeface="Century Gothic"/>
                  <a:sym typeface="Century Gothic"/>
                </a:endParaRPr>
              </a:p>
            </p:txBody>
          </p:sp>
        </p:grpSp>
        <p:pic>
          <p:nvPicPr>
            <p:cNvPr descr="Arrow path, business choice, business options, career choice ..." id="598" name="Google Shape;598;p13"/>
            <p:cNvPicPr preferRelativeResize="0"/>
            <p:nvPr/>
          </p:nvPicPr>
          <p:blipFill rotWithShape="1">
            <a:blip r:embed="rId4">
              <a:alphaModFix/>
            </a:blip>
            <a:srcRect b="0" l="0" r="0" t="0"/>
            <a:stretch/>
          </p:blipFill>
          <p:spPr>
            <a:xfrm rot="-613542">
              <a:off x="880908" y="7672369"/>
              <a:ext cx="542612" cy="542612"/>
            </a:xfrm>
            <a:prstGeom prst="rect">
              <a:avLst/>
            </a:prstGeom>
            <a:noFill/>
            <a:ln>
              <a:noFill/>
            </a:ln>
          </p:spPr>
        </p:pic>
      </p:grpSp>
      <p:grpSp>
        <p:nvGrpSpPr>
          <p:cNvPr id="599" name="Google Shape;599;p13"/>
          <p:cNvGrpSpPr/>
          <p:nvPr/>
        </p:nvGrpSpPr>
        <p:grpSpPr>
          <a:xfrm>
            <a:off x="0" y="9068249"/>
            <a:ext cx="6858000" cy="936837"/>
            <a:chOff x="0" y="9068249"/>
            <a:chExt cx="6858000" cy="936837"/>
          </a:xfrm>
        </p:grpSpPr>
        <p:sp>
          <p:nvSpPr>
            <p:cNvPr id="600" name="Google Shape;600;p13"/>
            <p:cNvSpPr txBox="1"/>
            <p:nvPr/>
          </p:nvSpPr>
          <p:spPr>
            <a:xfrm>
              <a:off x="0" y="9336612"/>
              <a:ext cx="6858000" cy="400110"/>
            </a:xfrm>
            <a:prstGeom prst="rect">
              <a:avLst/>
            </a:prstGeom>
            <a:solidFill>
              <a:srgbClr val="59173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Century Gothic"/>
                  <a:ea typeface="Century Gothic"/>
                  <a:cs typeface="Century Gothic"/>
                  <a:sym typeface="Century Gothic"/>
                </a:rPr>
                <a:t>Ashlawn Sixth Form – Support and Opportunity</a:t>
              </a:r>
              <a:endParaRPr/>
            </a:p>
          </p:txBody>
        </p:sp>
        <p:pic>
          <p:nvPicPr>
            <p:cNvPr descr="Ashlawn School - Wikipedia" id="601" name="Google Shape;601;p13"/>
            <p:cNvPicPr preferRelativeResize="0"/>
            <p:nvPr/>
          </p:nvPicPr>
          <p:blipFill rotWithShape="1">
            <a:blip r:embed="rId5">
              <a:alphaModFix/>
            </a:blip>
            <a:srcRect b="0" l="0" r="0" t="0"/>
            <a:stretch/>
          </p:blipFill>
          <p:spPr>
            <a:xfrm>
              <a:off x="5943600" y="9068249"/>
              <a:ext cx="914400" cy="936837"/>
            </a:xfrm>
            <a:prstGeom prst="rect">
              <a:avLst/>
            </a:prstGeom>
            <a:noFill/>
            <a:ln>
              <a:noFill/>
            </a:ln>
          </p:spPr>
        </p:pic>
      </p:grpSp>
      <p:grpSp>
        <p:nvGrpSpPr>
          <p:cNvPr id="602" name="Google Shape;602;p13"/>
          <p:cNvGrpSpPr/>
          <p:nvPr/>
        </p:nvGrpSpPr>
        <p:grpSpPr>
          <a:xfrm>
            <a:off x="-846723" y="1860594"/>
            <a:ext cx="447675" cy="447675"/>
            <a:chOff x="238124" y="1802073"/>
            <a:chExt cx="1905000" cy="1905000"/>
          </a:xfrm>
        </p:grpSpPr>
        <p:sp>
          <p:nvSpPr>
            <p:cNvPr id="603" name="Google Shape;603;p13"/>
            <p:cNvSpPr/>
            <p:nvPr/>
          </p:nvSpPr>
          <p:spPr>
            <a:xfrm>
              <a:off x="442912" y="1851481"/>
              <a:ext cx="1495425" cy="149542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Tick Icons - Download Free Vector Icons | Noun Project" id="604" name="Google Shape;604;p13"/>
            <p:cNvPicPr preferRelativeResize="0"/>
            <p:nvPr/>
          </p:nvPicPr>
          <p:blipFill rotWithShape="1">
            <a:blip r:embed="rId6">
              <a:alphaModFix/>
            </a:blip>
            <a:srcRect b="0" l="0" r="0" t="0"/>
            <a:stretch/>
          </p:blipFill>
          <p:spPr>
            <a:xfrm>
              <a:off x="238124" y="1802073"/>
              <a:ext cx="1905000" cy="1905000"/>
            </a:xfrm>
            <a:prstGeom prst="rect">
              <a:avLst/>
            </a:prstGeom>
            <a:noFill/>
            <a:ln>
              <a:noFill/>
            </a:ln>
          </p:spPr>
        </p:pic>
        <p:sp>
          <p:nvSpPr>
            <p:cNvPr id="605" name="Google Shape;605;p13"/>
            <p:cNvSpPr txBox="1"/>
            <p:nvPr/>
          </p:nvSpPr>
          <p:spPr>
            <a:xfrm>
              <a:off x="333374" y="1841956"/>
              <a:ext cx="1700213" cy="1580198"/>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ctr">
                <a:spcBef>
                  <a:spcPts val="0"/>
                </a:spcBef>
                <a:spcAft>
                  <a:spcPts val="0"/>
                </a:spcAft>
                <a:buNone/>
              </a:pPr>
              <a:r>
                <a:rPr b="1" lang="en-GB" sz="10200">
                  <a:solidFill>
                    <a:srgbClr val="FFC500"/>
                  </a:solidFill>
                  <a:latin typeface="Century Gothic"/>
                  <a:ea typeface="Century Gothic"/>
                  <a:cs typeface="Century Gothic"/>
                  <a:sym typeface="Century Gothic"/>
                </a:rPr>
                <a:t>1</a:t>
              </a:r>
              <a:endParaRPr/>
            </a:p>
          </p:txBody>
        </p:sp>
      </p:grpSp>
      <p:grpSp>
        <p:nvGrpSpPr>
          <p:cNvPr id="606" name="Google Shape;606;p13"/>
          <p:cNvGrpSpPr/>
          <p:nvPr/>
        </p:nvGrpSpPr>
        <p:grpSpPr>
          <a:xfrm>
            <a:off x="481263" y="1358131"/>
            <a:ext cx="2165684" cy="1866969"/>
            <a:chOff x="481263" y="1764523"/>
            <a:chExt cx="2165684" cy="1866969"/>
          </a:xfrm>
        </p:grpSpPr>
        <p:sp>
          <p:nvSpPr>
            <p:cNvPr id="607" name="Google Shape;607;p13"/>
            <p:cNvSpPr/>
            <p:nvPr/>
          </p:nvSpPr>
          <p:spPr>
            <a:xfrm>
              <a:off x="481263" y="1764523"/>
              <a:ext cx="2165684" cy="1866969"/>
            </a:xfrm>
            <a:prstGeom prst="hexagon">
              <a:avLst>
                <a:gd fmla="val 25000" name="adj"/>
                <a:gd fmla="val 115470" name="vf"/>
              </a:avLst>
            </a:prstGeom>
            <a:solidFill>
              <a:schemeClr val="accent1"/>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Facebook Twitter Instagram Logos Transparent &amp; PNG Clipart Free ..." id="608" name="Google Shape;608;p13"/>
            <p:cNvPicPr preferRelativeResize="0"/>
            <p:nvPr/>
          </p:nvPicPr>
          <p:blipFill rotWithShape="1">
            <a:blip r:embed="rId7">
              <a:alphaModFix/>
            </a:blip>
            <a:srcRect b="0" l="0" r="0" t="0"/>
            <a:stretch/>
          </p:blipFill>
          <p:spPr>
            <a:xfrm>
              <a:off x="1061723" y="1898154"/>
              <a:ext cx="1033777" cy="378205"/>
            </a:xfrm>
            <a:prstGeom prst="rect">
              <a:avLst/>
            </a:prstGeom>
            <a:noFill/>
            <a:ln>
              <a:noFill/>
            </a:ln>
          </p:spPr>
        </p:pic>
        <p:sp>
          <p:nvSpPr>
            <p:cNvPr id="609" name="Google Shape;609;p13"/>
            <p:cNvSpPr/>
            <p:nvPr/>
          </p:nvSpPr>
          <p:spPr>
            <a:xfrm>
              <a:off x="824410" y="2329527"/>
              <a:ext cx="1594184" cy="938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rgbClr val="000000"/>
                  </a:solidFill>
                  <a:latin typeface="Century Gothic"/>
                  <a:ea typeface="Century Gothic"/>
                  <a:cs typeface="Century Gothic"/>
                  <a:sym typeface="Century Gothic"/>
                </a:rPr>
                <a:t>Follow the Sixth Form Instagram and Twitter or the School Facebook page for regular updates. </a:t>
              </a:r>
              <a:endParaRPr sz="1100">
                <a:solidFill>
                  <a:schemeClr val="dk1"/>
                </a:solidFill>
                <a:latin typeface="Century Gothic"/>
                <a:ea typeface="Century Gothic"/>
                <a:cs typeface="Century Gothic"/>
                <a:sym typeface="Century Gothic"/>
              </a:endParaRPr>
            </a:p>
          </p:txBody>
        </p:sp>
      </p:grpSp>
      <p:sp>
        <p:nvSpPr>
          <p:cNvPr id="610" name="Google Shape;610;p13"/>
          <p:cNvSpPr txBox="1"/>
          <p:nvPr/>
        </p:nvSpPr>
        <p:spPr>
          <a:xfrm>
            <a:off x="2152171" y="537243"/>
            <a:ext cx="4305300" cy="553998"/>
          </a:xfrm>
          <a:prstGeom prst="rect">
            <a:avLst/>
          </a:prstGeom>
          <a:noFill/>
          <a:ln>
            <a:noFill/>
          </a:ln>
          <a:effectLst>
            <a:outerShdw blurRad="76200" kx="-1200000" rotWithShape="0" algn="bl" sy="23000">
              <a:srgbClr val="000000">
                <a:alpha val="20000"/>
              </a:srgbClr>
            </a:outerShdw>
          </a:effectLst>
        </p:spPr>
        <p:txBody>
          <a:bodyPr anchorCtr="0" anchor="t" bIns="45700" lIns="91425" spcFirstLastPara="1" rIns="91425" wrap="square" tIns="45700">
            <a:spAutoFit/>
          </a:bodyPr>
          <a:lstStyle/>
          <a:p>
            <a:pPr indent="0" lvl="0" marL="0" marR="0" rtl="0" algn="r">
              <a:spcBef>
                <a:spcPts val="0"/>
              </a:spcBef>
              <a:spcAft>
                <a:spcPts val="0"/>
              </a:spcAft>
              <a:buNone/>
            </a:pPr>
            <a:r>
              <a:rPr lang="en-GB" sz="3000">
                <a:solidFill>
                  <a:schemeClr val="dk1"/>
                </a:solidFill>
                <a:latin typeface="Century Gothic"/>
                <a:ea typeface="Century Gothic"/>
                <a:cs typeface="Century Gothic"/>
                <a:sym typeface="Century Gothic"/>
              </a:rPr>
              <a:t>Top Tips</a:t>
            </a:r>
            <a:endParaRPr/>
          </a:p>
        </p:txBody>
      </p:sp>
      <p:grpSp>
        <p:nvGrpSpPr>
          <p:cNvPr id="611" name="Google Shape;611;p13"/>
          <p:cNvGrpSpPr/>
          <p:nvPr/>
        </p:nvGrpSpPr>
        <p:grpSpPr>
          <a:xfrm>
            <a:off x="481251" y="3221139"/>
            <a:ext cx="2165700" cy="1987945"/>
            <a:chOff x="481263" y="3627506"/>
            <a:chExt cx="2165700" cy="1987945"/>
          </a:xfrm>
        </p:grpSpPr>
        <p:sp>
          <p:nvSpPr>
            <p:cNvPr id="612" name="Google Shape;612;p13"/>
            <p:cNvSpPr/>
            <p:nvPr/>
          </p:nvSpPr>
          <p:spPr>
            <a:xfrm>
              <a:off x="481263" y="3748551"/>
              <a:ext cx="2165700" cy="1866900"/>
            </a:xfrm>
            <a:prstGeom prst="hexagon">
              <a:avLst>
                <a:gd fmla="val 25000" name="adj"/>
                <a:gd fmla="val 115470" name="vf"/>
              </a:avLst>
            </a:prstGeom>
            <a:solidFill>
              <a:srgbClr val="6B85A3"/>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13" name="Google Shape;613;p13"/>
            <p:cNvSpPr/>
            <p:nvPr/>
          </p:nvSpPr>
          <p:spPr>
            <a:xfrm>
              <a:off x="929638" y="4438631"/>
              <a:ext cx="1437315" cy="96949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50">
                  <a:solidFill>
                    <a:srgbClr val="000000"/>
                  </a:solidFill>
                  <a:latin typeface="Century Gothic"/>
                  <a:ea typeface="Century Gothic"/>
                  <a:cs typeface="Century Gothic"/>
                  <a:sym typeface="Century Gothic"/>
                </a:rPr>
                <a:t>A</a:t>
              </a:r>
              <a:r>
                <a:rPr lang="en-GB" sz="1050">
                  <a:latin typeface="Century Gothic"/>
                  <a:ea typeface="Century Gothic"/>
                  <a:cs typeface="Century Gothic"/>
                  <a:sym typeface="Century Gothic"/>
                </a:rPr>
                <a:t>sk for help early if you are stuck, whether it be subject related or personal, there is plenty of support for you. </a:t>
              </a:r>
              <a:endParaRPr sz="1050">
                <a:latin typeface="Century Gothic"/>
                <a:ea typeface="Century Gothic"/>
                <a:cs typeface="Century Gothic"/>
                <a:sym typeface="Century Gothic"/>
              </a:endParaRPr>
            </a:p>
          </p:txBody>
        </p:sp>
        <p:pic>
          <p:nvPicPr>
            <p:cNvPr descr="Ask Question Icon #114751 - Free Icons Library" id="614" name="Google Shape;614;p13"/>
            <p:cNvPicPr preferRelativeResize="0"/>
            <p:nvPr/>
          </p:nvPicPr>
          <p:blipFill rotWithShape="1">
            <a:blip r:embed="rId8">
              <a:alphaModFix/>
            </a:blip>
            <a:srcRect b="0" l="0" r="0" t="0"/>
            <a:stretch/>
          </p:blipFill>
          <p:spPr>
            <a:xfrm>
              <a:off x="949499" y="3627506"/>
              <a:ext cx="1171943" cy="878957"/>
            </a:xfrm>
            <a:prstGeom prst="rect">
              <a:avLst/>
            </a:prstGeom>
            <a:noFill/>
            <a:ln>
              <a:noFill/>
            </a:ln>
          </p:spPr>
        </p:pic>
      </p:grpSp>
      <p:grpSp>
        <p:nvGrpSpPr>
          <p:cNvPr id="615" name="Google Shape;615;p13"/>
          <p:cNvGrpSpPr/>
          <p:nvPr/>
        </p:nvGrpSpPr>
        <p:grpSpPr>
          <a:xfrm>
            <a:off x="4006021" y="1358131"/>
            <a:ext cx="2165684" cy="1866969"/>
            <a:chOff x="4006021" y="1764523"/>
            <a:chExt cx="2165684" cy="1866969"/>
          </a:xfrm>
        </p:grpSpPr>
        <p:sp>
          <p:nvSpPr>
            <p:cNvPr id="616" name="Google Shape;616;p13"/>
            <p:cNvSpPr/>
            <p:nvPr/>
          </p:nvSpPr>
          <p:spPr>
            <a:xfrm>
              <a:off x="4006021" y="1764523"/>
              <a:ext cx="2165684" cy="1866969"/>
            </a:xfrm>
            <a:prstGeom prst="hexagon">
              <a:avLst>
                <a:gd fmla="val 25000" name="adj"/>
                <a:gd fmla="val 115470" name="vf"/>
              </a:avLst>
            </a:prstGeom>
            <a:solidFill>
              <a:schemeClr val="accent1"/>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17" name="Google Shape;617;p13"/>
            <p:cNvSpPr/>
            <p:nvPr/>
          </p:nvSpPr>
          <p:spPr>
            <a:xfrm>
              <a:off x="4373849" y="2511709"/>
              <a:ext cx="1512863"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rgbClr val="000000"/>
                  </a:solidFill>
                  <a:latin typeface="Century Gothic"/>
                  <a:ea typeface="Century Gothic"/>
                  <a:cs typeface="Century Gothic"/>
                  <a:sym typeface="Century Gothic"/>
                </a:rPr>
                <a:t>Take advantage of the resources in the Study Hub and the Library.</a:t>
              </a:r>
              <a:endParaRPr sz="1100">
                <a:solidFill>
                  <a:schemeClr val="dk1"/>
                </a:solidFill>
                <a:latin typeface="Century Gothic"/>
                <a:ea typeface="Century Gothic"/>
                <a:cs typeface="Century Gothic"/>
                <a:sym typeface="Century Gothic"/>
              </a:endParaRPr>
            </a:p>
          </p:txBody>
        </p:sp>
        <p:pic>
          <p:nvPicPr>
            <p:cNvPr descr="Icon book | Free SVG" id="618" name="Google Shape;618;p13"/>
            <p:cNvPicPr preferRelativeResize="0"/>
            <p:nvPr/>
          </p:nvPicPr>
          <p:blipFill rotWithShape="1">
            <a:blip r:embed="rId9">
              <a:alphaModFix/>
            </a:blip>
            <a:srcRect b="0" l="0" r="0" t="0"/>
            <a:stretch/>
          </p:blipFill>
          <p:spPr>
            <a:xfrm>
              <a:off x="4791777" y="1814003"/>
              <a:ext cx="677006" cy="677006"/>
            </a:xfrm>
            <a:prstGeom prst="rect">
              <a:avLst/>
            </a:prstGeom>
            <a:noFill/>
            <a:ln>
              <a:noFill/>
            </a:ln>
          </p:spPr>
        </p:pic>
      </p:grpSp>
      <p:grpSp>
        <p:nvGrpSpPr>
          <p:cNvPr id="619" name="Google Shape;619;p13"/>
          <p:cNvGrpSpPr/>
          <p:nvPr/>
        </p:nvGrpSpPr>
        <p:grpSpPr>
          <a:xfrm>
            <a:off x="192196" y="5326176"/>
            <a:ext cx="2322403" cy="2051294"/>
            <a:chOff x="192196" y="5732568"/>
            <a:chExt cx="2322403" cy="2051294"/>
          </a:xfrm>
        </p:grpSpPr>
        <p:sp>
          <p:nvSpPr>
            <p:cNvPr id="620" name="Google Shape;620;p13"/>
            <p:cNvSpPr/>
            <p:nvPr/>
          </p:nvSpPr>
          <p:spPr>
            <a:xfrm rot="304618">
              <a:off x="270555" y="5824731"/>
              <a:ext cx="2165684" cy="1866969"/>
            </a:xfrm>
            <a:prstGeom prst="hexagon">
              <a:avLst>
                <a:gd fmla="val 25000" name="adj"/>
                <a:gd fmla="val 115470" name="vf"/>
              </a:avLst>
            </a:prstGeom>
            <a:solidFill>
              <a:srgbClr val="E06666"/>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21" name="Google Shape;621;p13"/>
            <p:cNvSpPr/>
            <p:nvPr/>
          </p:nvSpPr>
          <p:spPr>
            <a:xfrm rot="304618">
              <a:off x="661124" y="6416635"/>
              <a:ext cx="1549225" cy="113107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50">
                  <a:latin typeface="Century Gothic"/>
                  <a:ea typeface="Century Gothic"/>
                  <a:cs typeface="Century Gothic"/>
                  <a:sym typeface="Century Gothic"/>
                </a:rPr>
                <a:t>Get into the habit of using your time in school for study. This will keep you on top of your workload and lighten the need for you to work at home. </a:t>
              </a:r>
              <a:endParaRPr sz="1050">
                <a:latin typeface="Century Gothic"/>
                <a:ea typeface="Century Gothic"/>
                <a:cs typeface="Century Gothic"/>
                <a:sym typeface="Century Gothic"/>
              </a:endParaRPr>
            </a:p>
          </p:txBody>
        </p:sp>
        <p:pic>
          <p:nvPicPr>
            <p:cNvPr descr="School Png | Best boarding schools, School, School fun" id="622" name="Google Shape;622;p13"/>
            <p:cNvPicPr preferRelativeResize="0"/>
            <p:nvPr/>
          </p:nvPicPr>
          <p:blipFill rotWithShape="1">
            <a:blip r:embed="rId10">
              <a:alphaModFix/>
            </a:blip>
            <a:srcRect b="0" l="0" r="0" t="0"/>
            <a:stretch/>
          </p:blipFill>
          <p:spPr>
            <a:xfrm rot="340731">
              <a:off x="1150497" y="5862310"/>
              <a:ext cx="505824" cy="505824"/>
            </a:xfrm>
            <a:prstGeom prst="rect">
              <a:avLst/>
            </a:prstGeom>
            <a:noFill/>
            <a:ln>
              <a:noFill/>
            </a:ln>
          </p:spPr>
        </p:pic>
      </p:grpSp>
      <p:grpSp>
        <p:nvGrpSpPr>
          <p:cNvPr id="623" name="Google Shape;623;p13"/>
          <p:cNvGrpSpPr/>
          <p:nvPr/>
        </p:nvGrpSpPr>
        <p:grpSpPr>
          <a:xfrm>
            <a:off x="2261726" y="6791368"/>
            <a:ext cx="2261516" cy="1979040"/>
            <a:chOff x="2261726" y="6936508"/>
            <a:chExt cx="2261516" cy="1979040"/>
          </a:xfrm>
        </p:grpSpPr>
        <p:sp>
          <p:nvSpPr>
            <p:cNvPr id="624" name="Google Shape;624;p13"/>
            <p:cNvSpPr/>
            <p:nvPr/>
          </p:nvSpPr>
          <p:spPr>
            <a:xfrm rot="182142">
              <a:off x="2309642" y="6992543"/>
              <a:ext cx="2165684" cy="1866969"/>
            </a:xfrm>
            <a:prstGeom prst="hexagon">
              <a:avLst>
                <a:gd fmla="val 25000" name="adj"/>
                <a:gd fmla="val 115470" name="vf"/>
              </a:avLst>
            </a:prstGeom>
            <a:solidFill>
              <a:srgbClr val="6B85A3"/>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25" name="Google Shape;625;p13"/>
            <p:cNvSpPr/>
            <p:nvPr/>
          </p:nvSpPr>
          <p:spPr>
            <a:xfrm rot="263967">
              <a:off x="2706559" y="7561310"/>
              <a:ext cx="1458851" cy="113107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50">
                  <a:solidFill>
                    <a:srgbClr val="000000"/>
                  </a:solidFill>
                  <a:latin typeface="Century Gothic"/>
                  <a:ea typeface="Century Gothic"/>
                  <a:cs typeface="Century Gothic"/>
                  <a:sym typeface="Century Gothic"/>
                </a:rPr>
                <a:t>Get yourself into good habits early!</a:t>
              </a:r>
              <a:endParaRPr/>
            </a:p>
            <a:p>
              <a:pPr indent="0" lvl="0" marL="0" marR="0" rtl="0" algn="l">
                <a:spcBef>
                  <a:spcPts val="0"/>
                </a:spcBef>
                <a:spcAft>
                  <a:spcPts val="0"/>
                </a:spcAft>
                <a:buNone/>
              </a:pPr>
              <a:r>
                <a:rPr lang="en-GB" sz="1050">
                  <a:solidFill>
                    <a:srgbClr val="000000"/>
                  </a:solidFill>
                  <a:latin typeface="Century Gothic"/>
                  <a:ea typeface="Century Gothic"/>
                  <a:cs typeface="Century Gothic"/>
                  <a:sym typeface="Century Gothic"/>
                </a:rPr>
                <a:t>Be organised, look back over previous notes regularly to recall and strengthen your understanding.</a:t>
              </a:r>
              <a:endParaRPr sz="1050">
                <a:solidFill>
                  <a:schemeClr val="dk1"/>
                </a:solidFill>
                <a:latin typeface="Century Gothic"/>
                <a:ea typeface="Century Gothic"/>
                <a:cs typeface="Century Gothic"/>
                <a:sym typeface="Century Gothic"/>
              </a:endParaRPr>
            </a:p>
          </p:txBody>
        </p:sp>
        <p:pic>
          <p:nvPicPr>
            <p:cNvPr id="626" name="Google Shape;626;p13"/>
            <p:cNvPicPr preferRelativeResize="0"/>
            <p:nvPr/>
          </p:nvPicPr>
          <p:blipFill rotWithShape="1">
            <a:blip r:embed="rId11">
              <a:alphaModFix/>
            </a:blip>
            <a:srcRect b="0" l="0" r="0" t="0"/>
            <a:stretch/>
          </p:blipFill>
          <p:spPr>
            <a:xfrm rot="227734">
              <a:off x="3247847" y="7085958"/>
              <a:ext cx="376358" cy="375726"/>
            </a:xfrm>
            <a:prstGeom prst="rect">
              <a:avLst/>
            </a:prstGeom>
            <a:noFill/>
            <a:ln>
              <a:noFill/>
            </a:ln>
          </p:spPr>
        </p:pic>
      </p:grpSp>
      <p:grpSp>
        <p:nvGrpSpPr>
          <p:cNvPr id="627" name="Google Shape;627;p13"/>
          <p:cNvGrpSpPr/>
          <p:nvPr/>
        </p:nvGrpSpPr>
        <p:grpSpPr>
          <a:xfrm>
            <a:off x="4098726" y="5326177"/>
            <a:ext cx="2358745" cy="2094872"/>
            <a:chOff x="4098726" y="5732569"/>
            <a:chExt cx="2358745" cy="2094872"/>
          </a:xfrm>
        </p:grpSpPr>
        <p:sp>
          <p:nvSpPr>
            <p:cNvPr id="628" name="Google Shape;628;p13"/>
            <p:cNvSpPr/>
            <p:nvPr/>
          </p:nvSpPr>
          <p:spPr>
            <a:xfrm rot="380697">
              <a:off x="4195256" y="5846520"/>
              <a:ext cx="2165684" cy="1866969"/>
            </a:xfrm>
            <a:prstGeom prst="hexagon">
              <a:avLst>
                <a:gd fmla="val 25000" name="adj"/>
                <a:gd fmla="val 115470" name="vf"/>
              </a:avLst>
            </a:prstGeom>
            <a:solidFill>
              <a:srgbClr val="6B85A3"/>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29" name="Google Shape;629;p13"/>
            <p:cNvSpPr/>
            <p:nvPr/>
          </p:nvSpPr>
          <p:spPr>
            <a:xfrm rot="377853">
              <a:off x="4559213" y="6375087"/>
              <a:ext cx="1594411" cy="113107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50">
                  <a:solidFill>
                    <a:srgbClr val="000000"/>
                  </a:solidFill>
                  <a:latin typeface="Century Gothic"/>
                  <a:ea typeface="Century Gothic"/>
                  <a:cs typeface="Century Gothic"/>
                  <a:sym typeface="Century Gothic"/>
                </a:rPr>
                <a:t>Sixth form study requires you to develop as an independent learner. Read beyond the specification of your course to strengthen your understanding.</a:t>
              </a:r>
              <a:endParaRPr sz="1050">
                <a:solidFill>
                  <a:schemeClr val="dk1"/>
                </a:solidFill>
                <a:latin typeface="Century Gothic"/>
                <a:ea typeface="Century Gothic"/>
                <a:cs typeface="Century Gothic"/>
                <a:sym typeface="Century Gothic"/>
              </a:endParaRPr>
            </a:p>
          </p:txBody>
        </p:sp>
        <p:pic>
          <p:nvPicPr>
            <p:cNvPr descr="Independent Icons - Download Free Vector Icons | Noun Project" id="630" name="Google Shape;630;p13"/>
            <p:cNvPicPr preferRelativeResize="0"/>
            <p:nvPr/>
          </p:nvPicPr>
          <p:blipFill rotWithShape="1">
            <a:blip r:embed="rId12">
              <a:alphaModFix/>
            </a:blip>
            <a:srcRect b="0" l="0" r="0" t="0"/>
            <a:stretch/>
          </p:blipFill>
          <p:spPr>
            <a:xfrm rot="357342">
              <a:off x="5045752" y="5854944"/>
              <a:ext cx="544386" cy="544386"/>
            </a:xfrm>
            <a:prstGeom prst="rect">
              <a:avLst/>
            </a:prstGeom>
            <a:noFill/>
            <a:ln>
              <a:noFill/>
            </a:ln>
          </p:spPr>
        </p:pic>
      </p:grpSp>
      <p:pic>
        <p:nvPicPr>
          <p:cNvPr descr="MMW Extra Curriculars | Minnetonka Public Schools" id="631" name="Google Shape;631;p13"/>
          <p:cNvPicPr preferRelativeResize="0"/>
          <p:nvPr/>
        </p:nvPicPr>
        <p:blipFill rotWithShape="1">
          <a:blip r:embed="rId13">
            <a:alphaModFix/>
          </a:blip>
          <a:srcRect b="0" l="0" r="0" t="0"/>
          <a:stretch/>
        </p:blipFill>
        <p:spPr>
          <a:xfrm rot="-312458">
            <a:off x="5315223" y="7509700"/>
            <a:ext cx="418446" cy="418446"/>
          </a:xfrm>
          <a:prstGeom prst="rect">
            <a:avLst/>
          </a:prstGeom>
          <a:noFill/>
          <a:ln>
            <a:noFill/>
          </a:ln>
        </p:spPr>
      </p:pic>
      <p:grpSp>
        <p:nvGrpSpPr>
          <p:cNvPr id="632" name="Google Shape;632;p13"/>
          <p:cNvGrpSpPr/>
          <p:nvPr/>
        </p:nvGrpSpPr>
        <p:grpSpPr>
          <a:xfrm>
            <a:off x="2253669" y="2317517"/>
            <a:ext cx="2165684" cy="1866969"/>
            <a:chOff x="2253669" y="2317517"/>
            <a:chExt cx="2165684" cy="1866969"/>
          </a:xfrm>
        </p:grpSpPr>
        <p:grpSp>
          <p:nvGrpSpPr>
            <p:cNvPr id="633" name="Google Shape;633;p13"/>
            <p:cNvGrpSpPr/>
            <p:nvPr/>
          </p:nvGrpSpPr>
          <p:grpSpPr>
            <a:xfrm>
              <a:off x="2253669" y="2317517"/>
              <a:ext cx="2165684" cy="1866969"/>
              <a:chOff x="2253669" y="2723909"/>
              <a:chExt cx="2165684" cy="1866969"/>
            </a:xfrm>
          </p:grpSpPr>
          <p:sp>
            <p:nvSpPr>
              <p:cNvPr id="634" name="Google Shape;634;p13"/>
              <p:cNvSpPr/>
              <p:nvPr/>
            </p:nvSpPr>
            <p:spPr>
              <a:xfrm>
                <a:off x="2253669" y="2723909"/>
                <a:ext cx="2165684" cy="1866969"/>
              </a:xfrm>
              <a:prstGeom prst="hexagon">
                <a:avLst>
                  <a:gd fmla="val 25000" name="adj"/>
                  <a:gd fmla="val 115470" name="vf"/>
                </a:avLst>
              </a:prstGeom>
              <a:solidFill>
                <a:srgbClr val="FFC50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35" name="Google Shape;635;p13"/>
              <p:cNvSpPr/>
              <p:nvPr/>
            </p:nvSpPr>
            <p:spPr>
              <a:xfrm>
                <a:off x="2652801" y="3293752"/>
                <a:ext cx="1631106" cy="113107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50">
                    <a:solidFill>
                      <a:srgbClr val="000000"/>
                    </a:solidFill>
                    <a:latin typeface="Century Gothic"/>
                    <a:ea typeface="Century Gothic"/>
                    <a:cs typeface="Century Gothic"/>
                    <a:sym typeface="Century Gothic"/>
                  </a:rPr>
                  <a:t>Strike a work-life balance.</a:t>
                </a:r>
                <a:endParaRPr/>
              </a:p>
              <a:p>
                <a:pPr indent="0" lvl="0" marL="0" marR="0" rtl="0" algn="l">
                  <a:spcBef>
                    <a:spcPts val="0"/>
                  </a:spcBef>
                  <a:spcAft>
                    <a:spcPts val="0"/>
                  </a:spcAft>
                  <a:buNone/>
                </a:pPr>
                <a:r>
                  <a:rPr lang="en-GB" sz="1050">
                    <a:solidFill>
                      <a:srgbClr val="000000"/>
                    </a:solidFill>
                    <a:latin typeface="Century Gothic"/>
                    <a:ea typeface="Century Gothic"/>
                    <a:cs typeface="Century Gothic"/>
                    <a:sym typeface="Century Gothic"/>
                  </a:rPr>
                  <a:t>It is important to make sure that you make time for yourself and the things that make you happy!</a:t>
                </a:r>
                <a:endParaRPr sz="1050">
                  <a:solidFill>
                    <a:schemeClr val="dk1"/>
                  </a:solidFill>
                  <a:latin typeface="Century Gothic"/>
                  <a:ea typeface="Century Gothic"/>
                  <a:cs typeface="Century Gothic"/>
                  <a:sym typeface="Century Gothic"/>
                </a:endParaRPr>
              </a:p>
            </p:txBody>
          </p:sp>
        </p:grpSp>
        <p:pic>
          <p:nvPicPr>
            <p:cNvPr descr="Balance, fit, health, life, moderation, scale, work icon" id="636" name="Google Shape;636;p13"/>
            <p:cNvPicPr preferRelativeResize="0"/>
            <p:nvPr/>
          </p:nvPicPr>
          <p:blipFill rotWithShape="1">
            <a:blip r:embed="rId14">
              <a:alphaModFix/>
            </a:blip>
            <a:srcRect b="0" l="0" r="0" t="0"/>
            <a:stretch/>
          </p:blipFill>
          <p:spPr>
            <a:xfrm>
              <a:off x="3068222" y="2325725"/>
              <a:ext cx="523633" cy="523633"/>
            </a:xfrm>
            <a:prstGeom prst="rect">
              <a:avLst/>
            </a:prstGeom>
            <a:noFill/>
            <a:ln>
              <a:noFill/>
            </a:ln>
          </p:spPr>
        </p:pic>
      </p:grpSp>
      <p:grpSp>
        <p:nvGrpSpPr>
          <p:cNvPr id="637" name="Google Shape;637;p13"/>
          <p:cNvGrpSpPr/>
          <p:nvPr/>
        </p:nvGrpSpPr>
        <p:grpSpPr>
          <a:xfrm>
            <a:off x="2325556" y="4212279"/>
            <a:ext cx="2291096" cy="2014031"/>
            <a:chOff x="2325556" y="4212279"/>
            <a:chExt cx="2291096" cy="2014031"/>
          </a:xfrm>
        </p:grpSpPr>
        <p:grpSp>
          <p:nvGrpSpPr>
            <p:cNvPr id="638" name="Google Shape;638;p13"/>
            <p:cNvGrpSpPr/>
            <p:nvPr/>
          </p:nvGrpSpPr>
          <p:grpSpPr>
            <a:xfrm>
              <a:off x="2325556" y="4212279"/>
              <a:ext cx="2291096" cy="2014031"/>
              <a:chOff x="2325556" y="4618671"/>
              <a:chExt cx="2291096" cy="2014031"/>
            </a:xfrm>
          </p:grpSpPr>
          <p:sp>
            <p:nvSpPr>
              <p:cNvPr id="639" name="Google Shape;639;p13"/>
              <p:cNvSpPr/>
              <p:nvPr/>
            </p:nvSpPr>
            <p:spPr>
              <a:xfrm rot="-240913">
                <a:off x="2388262" y="4692202"/>
                <a:ext cx="2165684" cy="1866969"/>
              </a:xfrm>
              <a:prstGeom prst="hexagon">
                <a:avLst>
                  <a:gd fmla="val 25000" name="adj"/>
                  <a:gd fmla="val 115470" name="vf"/>
                </a:avLst>
              </a:prstGeom>
              <a:solidFill>
                <a:schemeClr val="accent1"/>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40" name="Google Shape;640;p13"/>
              <p:cNvSpPr/>
              <p:nvPr/>
            </p:nvSpPr>
            <p:spPr>
              <a:xfrm rot="-274709">
                <a:off x="2742064" y="5183317"/>
                <a:ext cx="1613501" cy="113107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50">
                    <a:solidFill>
                      <a:srgbClr val="000000"/>
                    </a:solidFill>
                    <a:latin typeface="Century Gothic"/>
                    <a:ea typeface="Century Gothic"/>
                    <a:cs typeface="Century Gothic"/>
                    <a:sym typeface="Century Gothic"/>
                  </a:rPr>
                  <a:t>A part-time job can be a great opportunity to learn new skills and give you a bit of extra money but be careful not to work too many hours or your studies will suffer!</a:t>
                </a:r>
                <a:endParaRPr sz="1050">
                  <a:solidFill>
                    <a:schemeClr val="dk1"/>
                  </a:solidFill>
                  <a:latin typeface="Century Gothic"/>
                  <a:ea typeface="Century Gothic"/>
                  <a:cs typeface="Century Gothic"/>
                  <a:sym typeface="Century Gothic"/>
                </a:endParaRPr>
              </a:p>
            </p:txBody>
          </p:sp>
        </p:grpSp>
        <p:pic>
          <p:nvPicPr>
            <p:cNvPr descr="Search job free vector icons designed by itim2101 | Vector free ..." id="641" name="Google Shape;641;p13"/>
            <p:cNvPicPr preferRelativeResize="0"/>
            <p:nvPr/>
          </p:nvPicPr>
          <p:blipFill rotWithShape="1">
            <a:blip r:embed="rId15">
              <a:alphaModFix/>
            </a:blip>
            <a:srcRect b="0" l="0" r="0" t="0"/>
            <a:stretch/>
          </p:blipFill>
          <p:spPr>
            <a:xfrm rot="-271466">
              <a:off x="3153034" y="4315713"/>
              <a:ext cx="452336" cy="452336"/>
            </a:xfrm>
            <a:prstGeom prst="rect">
              <a:avLst/>
            </a:prstGeom>
            <a:noFill/>
            <a:ln>
              <a:noFill/>
            </a:ln>
          </p:spPr>
        </p:pic>
      </p:grpSp>
      <p:grpSp>
        <p:nvGrpSpPr>
          <p:cNvPr id="642" name="Google Shape;642;p13"/>
          <p:cNvGrpSpPr/>
          <p:nvPr/>
        </p:nvGrpSpPr>
        <p:grpSpPr>
          <a:xfrm>
            <a:off x="4263949" y="3234566"/>
            <a:ext cx="2356533" cy="2092209"/>
            <a:chOff x="4263949" y="3234566"/>
            <a:chExt cx="2356533" cy="2092209"/>
          </a:xfrm>
        </p:grpSpPr>
        <p:grpSp>
          <p:nvGrpSpPr>
            <p:cNvPr id="643" name="Google Shape;643;p13"/>
            <p:cNvGrpSpPr/>
            <p:nvPr/>
          </p:nvGrpSpPr>
          <p:grpSpPr>
            <a:xfrm>
              <a:off x="4263949" y="3234566"/>
              <a:ext cx="2356533" cy="2092209"/>
              <a:chOff x="4263949" y="3640958"/>
              <a:chExt cx="2356533" cy="2092209"/>
            </a:xfrm>
          </p:grpSpPr>
          <p:sp>
            <p:nvSpPr>
              <p:cNvPr id="644" name="Google Shape;644;p13"/>
              <p:cNvSpPr/>
              <p:nvPr/>
            </p:nvSpPr>
            <p:spPr>
              <a:xfrm rot="375998">
                <a:off x="4359374" y="3753578"/>
                <a:ext cx="2165684" cy="1866969"/>
              </a:xfrm>
              <a:prstGeom prst="hexagon">
                <a:avLst>
                  <a:gd fmla="val 25000" name="adj"/>
                  <a:gd fmla="val 115470" name="vf"/>
                </a:avLst>
              </a:prstGeom>
              <a:solidFill>
                <a:srgbClr val="FFC50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45" name="Google Shape;645;p13"/>
              <p:cNvSpPr/>
              <p:nvPr/>
            </p:nvSpPr>
            <p:spPr>
              <a:xfrm rot="410891">
                <a:off x="4650378" y="4456599"/>
                <a:ext cx="1717515" cy="84638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100">
                    <a:solidFill>
                      <a:srgbClr val="000000"/>
                    </a:solidFill>
                    <a:latin typeface="Century Gothic"/>
                    <a:ea typeface="Century Gothic"/>
                    <a:cs typeface="Century Gothic"/>
                    <a:sym typeface="Century Gothic"/>
                  </a:rPr>
                  <a:t>Bring an electronic device with you each day. Teachers will share work and resources with you online. </a:t>
                </a:r>
                <a:endParaRPr sz="1100">
                  <a:solidFill>
                    <a:schemeClr val="dk1"/>
                  </a:solidFill>
                  <a:latin typeface="Century Gothic"/>
                  <a:ea typeface="Century Gothic"/>
                  <a:cs typeface="Century Gothic"/>
                  <a:sym typeface="Century Gothic"/>
                </a:endParaRPr>
              </a:p>
            </p:txBody>
          </p:sp>
        </p:grpSp>
        <p:pic>
          <p:nvPicPr>
            <p:cNvPr descr="Computer, device, electronic, gadget, mobile, phone, tablet icon" id="646" name="Google Shape;646;p13"/>
            <p:cNvPicPr preferRelativeResize="0"/>
            <p:nvPr/>
          </p:nvPicPr>
          <p:blipFill rotWithShape="1">
            <a:blip r:embed="rId16">
              <a:alphaModFix/>
            </a:blip>
            <a:srcRect b="0" l="0" r="0" t="0"/>
            <a:stretch/>
          </p:blipFill>
          <p:spPr>
            <a:xfrm rot="372564">
              <a:off x="5184354" y="3359893"/>
              <a:ext cx="641882" cy="641882"/>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grpSp>
        <p:nvGrpSpPr>
          <p:cNvPr id="651" name="Google Shape;651;p14"/>
          <p:cNvGrpSpPr/>
          <p:nvPr/>
        </p:nvGrpSpPr>
        <p:grpSpPr>
          <a:xfrm>
            <a:off x="0" y="1395728"/>
            <a:ext cx="6858000" cy="2190555"/>
            <a:chOff x="0" y="1395728"/>
            <a:chExt cx="6858000" cy="2190555"/>
          </a:xfrm>
        </p:grpSpPr>
        <p:sp>
          <p:nvSpPr>
            <p:cNvPr id="652" name="Google Shape;652;p14"/>
            <p:cNvSpPr/>
            <p:nvPr/>
          </p:nvSpPr>
          <p:spPr>
            <a:xfrm>
              <a:off x="0" y="1632059"/>
              <a:ext cx="6858000" cy="1951713"/>
            </a:xfrm>
            <a:prstGeom prst="rect">
              <a:avLst/>
            </a:prstGeom>
            <a:solidFill>
              <a:srgbClr val="F793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entury Gothic"/>
                <a:ea typeface="Century Gothic"/>
                <a:cs typeface="Century Gothic"/>
                <a:sym typeface="Century Gothic"/>
              </a:endParaRPr>
            </a:p>
          </p:txBody>
        </p:sp>
        <p:sp>
          <p:nvSpPr>
            <p:cNvPr id="653" name="Google Shape;653;p14"/>
            <p:cNvSpPr/>
            <p:nvPr/>
          </p:nvSpPr>
          <p:spPr>
            <a:xfrm>
              <a:off x="384717" y="1647291"/>
              <a:ext cx="6318365"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Students are strongly encouraged to bring an electronic device to school, in addition to their mobile. Phones are only allowed in designated 6th form areas.</a:t>
              </a:r>
              <a:br>
                <a:rPr lang="en-GB" sz="1200">
                  <a:solidFill>
                    <a:schemeClr val="dk1"/>
                  </a:solidFill>
                  <a:latin typeface="Century Gothic"/>
                  <a:ea typeface="Century Gothic"/>
                  <a:cs typeface="Century Gothic"/>
                  <a:sym typeface="Century Gothic"/>
                </a:rPr>
              </a:br>
              <a:r>
                <a:rPr lang="en-GB" sz="1200">
                  <a:solidFill>
                    <a:schemeClr val="dk1"/>
                  </a:solidFill>
                  <a:latin typeface="Century Gothic"/>
                  <a:ea typeface="Century Gothic"/>
                  <a:cs typeface="Century Gothic"/>
                  <a:sym typeface="Century Gothic"/>
                </a:rPr>
                <a:t>The purpose of personal devices at school is to support learning; organisation, note-taking, independent study etc.</a:t>
              </a:r>
              <a:br>
                <a:rPr lang="en-GB" sz="1200">
                  <a:solidFill>
                    <a:schemeClr val="dk1"/>
                  </a:solidFill>
                  <a:latin typeface="Century Gothic"/>
                  <a:ea typeface="Century Gothic"/>
                  <a:cs typeface="Century Gothic"/>
                  <a:sym typeface="Century Gothic"/>
                </a:rPr>
              </a:br>
              <a:r>
                <a:rPr lang="en-GB" sz="1200">
                  <a:solidFill>
                    <a:schemeClr val="dk1"/>
                  </a:solidFill>
                  <a:latin typeface="Century Gothic"/>
                  <a:ea typeface="Century Gothic"/>
                  <a:cs typeface="Century Gothic"/>
                  <a:sym typeface="Century Gothic"/>
                </a:rPr>
                <a:t>Student access to the Ashlawn wireless network will be regarded as a privilege and not an entitlement. All use will be monitored by the ICT Support team</a:t>
              </a:r>
              <a:br>
                <a:rPr lang="en-GB" sz="1200">
                  <a:solidFill>
                    <a:schemeClr val="dk1"/>
                  </a:solidFill>
                  <a:latin typeface="Century Gothic"/>
                  <a:ea typeface="Century Gothic"/>
                  <a:cs typeface="Century Gothic"/>
                  <a:sym typeface="Century Gothic"/>
                </a:rPr>
              </a:br>
              <a:r>
                <a:rPr lang="en-GB" sz="1200">
                  <a:solidFill>
                    <a:schemeClr val="dk1"/>
                  </a:solidFill>
                  <a:latin typeface="Century Gothic"/>
                  <a:ea typeface="Century Gothic"/>
                  <a:cs typeface="Century Gothic"/>
                  <a:sym typeface="Century Gothic"/>
                </a:rPr>
                <a:t>Electronic devices can be used in lessons to support learning with the member of staff’s permission. There will be sanctions in place for the misuse/ disruption to learning if the device is used inappropriately.</a:t>
              </a:r>
              <a:endParaRPr b="0" i="0" sz="1200" u="none" strike="noStrike">
                <a:solidFill>
                  <a:schemeClr val="dk1"/>
                </a:solidFill>
                <a:latin typeface="Century Gothic"/>
                <a:ea typeface="Century Gothic"/>
                <a:cs typeface="Century Gothic"/>
                <a:sym typeface="Century Gothic"/>
              </a:endParaRPr>
            </a:p>
          </p:txBody>
        </p:sp>
        <p:grpSp>
          <p:nvGrpSpPr>
            <p:cNvPr id="654" name="Google Shape;654;p14"/>
            <p:cNvGrpSpPr/>
            <p:nvPr/>
          </p:nvGrpSpPr>
          <p:grpSpPr>
            <a:xfrm>
              <a:off x="94274" y="1395728"/>
              <a:ext cx="412373" cy="427646"/>
              <a:chOff x="-1366725" y="2319136"/>
              <a:chExt cx="577456" cy="577456"/>
            </a:xfrm>
          </p:grpSpPr>
          <p:sp>
            <p:nvSpPr>
              <p:cNvPr id="655" name="Google Shape;655;p14"/>
              <p:cNvSpPr/>
              <p:nvPr/>
            </p:nvSpPr>
            <p:spPr>
              <a:xfrm rot="8126246">
                <a:off x="-1282164" y="2403697"/>
                <a:ext cx="408335" cy="408335"/>
              </a:xfrm>
              <a:prstGeom prst="teardrop">
                <a:avLst>
                  <a:gd fmla="val 200000" name="adj"/>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entury Gothic"/>
                  <a:ea typeface="Century Gothic"/>
                  <a:cs typeface="Century Gothic"/>
                  <a:sym typeface="Century Gothic"/>
                </a:endParaRPr>
              </a:p>
            </p:txBody>
          </p:sp>
          <p:pic>
            <p:nvPicPr>
              <p:cNvPr descr="Electronic Icon at GetDrawings | Free download" id="656" name="Google Shape;656;p14"/>
              <p:cNvPicPr preferRelativeResize="0"/>
              <p:nvPr/>
            </p:nvPicPr>
            <p:blipFill rotWithShape="1">
              <a:blip r:embed="rId3">
                <a:alphaModFix/>
              </a:blip>
              <a:srcRect b="0" l="0" r="0" t="0"/>
              <a:stretch/>
            </p:blipFill>
            <p:spPr>
              <a:xfrm>
                <a:off x="-1217204" y="2468657"/>
                <a:ext cx="278414" cy="278414"/>
              </a:xfrm>
              <a:prstGeom prst="rect">
                <a:avLst/>
              </a:prstGeom>
              <a:noFill/>
              <a:ln>
                <a:noFill/>
              </a:ln>
            </p:spPr>
          </p:pic>
        </p:grpSp>
      </p:grpSp>
      <p:grpSp>
        <p:nvGrpSpPr>
          <p:cNvPr id="657" name="Google Shape;657;p14"/>
          <p:cNvGrpSpPr/>
          <p:nvPr/>
        </p:nvGrpSpPr>
        <p:grpSpPr>
          <a:xfrm>
            <a:off x="0" y="9068249"/>
            <a:ext cx="6858000" cy="936837"/>
            <a:chOff x="0" y="9068249"/>
            <a:chExt cx="6858000" cy="936837"/>
          </a:xfrm>
        </p:grpSpPr>
        <p:sp>
          <p:nvSpPr>
            <p:cNvPr id="658" name="Google Shape;658;p14"/>
            <p:cNvSpPr txBox="1"/>
            <p:nvPr/>
          </p:nvSpPr>
          <p:spPr>
            <a:xfrm>
              <a:off x="0" y="9336612"/>
              <a:ext cx="6858000" cy="400110"/>
            </a:xfrm>
            <a:prstGeom prst="rect">
              <a:avLst/>
            </a:prstGeom>
            <a:solidFill>
              <a:srgbClr val="59173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Century Gothic"/>
                  <a:ea typeface="Century Gothic"/>
                  <a:cs typeface="Century Gothic"/>
                  <a:sym typeface="Century Gothic"/>
                </a:rPr>
                <a:t>Ashlawn Sixth Form – Support and Opportunity</a:t>
              </a:r>
              <a:endParaRPr/>
            </a:p>
          </p:txBody>
        </p:sp>
        <p:pic>
          <p:nvPicPr>
            <p:cNvPr descr="Ashlawn School - Wikipedia" id="659" name="Google Shape;659;p14"/>
            <p:cNvPicPr preferRelativeResize="0"/>
            <p:nvPr/>
          </p:nvPicPr>
          <p:blipFill rotWithShape="1">
            <a:blip r:embed="rId4">
              <a:alphaModFix/>
            </a:blip>
            <a:srcRect b="0" l="0" r="0" t="0"/>
            <a:stretch/>
          </p:blipFill>
          <p:spPr>
            <a:xfrm>
              <a:off x="5943600" y="9068249"/>
              <a:ext cx="914400" cy="936837"/>
            </a:xfrm>
            <a:prstGeom prst="rect">
              <a:avLst/>
            </a:prstGeom>
            <a:noFill/>
            <a:ln>
              <a:noFill/>
            </a:ln>
          </p:spPr>
        </p:pic>
      </p:grpSp>
      <p:grpSp>
        <p:nvGrpSpPr>
          <p:cNvPr id="660" name="Google Shape;660;p14"/>
          <p:cNvGrpSpPr/>
          <p:nvPr/>
        </p:nvGrpSpPr>
        <p:grpSpPr>
          <a:xfrm>
            <a:off x="-2381" y="6464375"/>
            <a:ext cx="6862761" cy="1074625"/>
            <a:chOff x="-2381" y="6401757"/>
            <a:chExt cx="6862761" cy="1074625"/>
          </a:xfrm>
        </p:grpSpPr>
        <p:sp>
          <p:nvSpPr>
            <p:cNvPr id="661" name="Google Shape;661;p14"/>
            <p:cNvSpPr/>
            <p:nvPr/>
          </p:nvSpPr>
          <p:spPr>
            <a:xfrm>
              <a:off x="-2381" y="6616533"/>
              <a:ext cx="6862761" cy="843244"/>
            </a:xfrm>
            <a:prstGeom prst="rect">
              <a:avLst/>
            </a:prstGeom>
            <a:solidFill>
              <a:srgbClr val="4CC1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entury Gothic"/>
                <a:ea typeface="Century Gothic"/>
                <a:cs typeface="Century Gothic"/>
                <a:sym typeface="Century Gothic"/>
              </a:endParaRPr>
            </a:p>
          </p:txBody>
        </p:sp>
        <p:sp>
          <p:nvSpPr>
            <p:cNvPr id="662" name="Google Shape;662;p14"/>
            <p:cNvSpPr/>
            <p:nvPr/>
          </p:nvSpPr>
          <p:spPr>
            <a:xfrm>
              <a:off x="375616" y="6645385"/>
              <a:ext cx="623162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No smoking/vaping is permitted on site or in the near vicinity. Students are also not permitted to bring any smoking-related paraphernalia into school</a:t>
              </a:r>
              <a:br>
                <a:rPr lang="en-GB" sz="1200">
                  <a:solidFill>
                    <a:schemeClr val="dk1"/>
                  </a:solidFill>
                  <a:latin typeface="Century Gothic"/>
                  <a:ea typeface="Century Gothic"/>
                  <a:cs typeface="Century Gothic"/>
                  <a:sym typeface="Century Gothic"/>
                </a:rPr>
              </a:br>
              <a:r>
                <a:rPr lang="en-GB" sz="1200">
                  <a:solidFill>
                    <a:schemeClr val="dk1"/>
                  </a:solidFill>
                  <a:latin typeface="Century Gothic"/>
                  <a:ea typeface="Century Gothic"/>
                  <a:cs typeface="Century Gothic"/>
                  <a:sym typeface="Century Gothic"/>
                </a:rPr>
                <a:t>We have a strike system for anyone caught breaking the smoking rules. Ultimately, this can result in exclusion.</a:t>
              </a:r>
              <a:endParaRPr/>
            </a:p>
          </p:txBody>
        </p:sp>
        <p:grpSp>
          <p:nvGrpSpPr>
            <p:cNvPr id="663" name="Google Shape;663;p14"/>
            <p:cNvGrpSpPr/>
            <p:nvPr/>
          </p:nvGrpSpPr>
          <p:grpSpPr>
            <a:xfrm>
              <a:off x="82671" y="6401757"/>
              <a:ext cx="412373" cy="427646"/>
              <a:chOff x="-2004926" y="4443676"/>
              <a:chExt cx="577456" cy="577456"/>
            </a:xfrm>
          </p:grpSpPr>
          <p:sp>
            <p:nvSpPr>
              <p:cNvPr id="664" name="Google Shape;664;p14"/>
              <p:cNvSpPr/>
              <p:nvPr/>
            </p:nvSpPr>
            <p:spPr>
              <a:xfrm rot="8126246">
                <a:off x="-1920365" y="4528237"/>
                <a:ext cx="408335" cy="408335"/>
              </a:xfrm>
              <a:prstGeom prst="teardrop">
                <a:avLst>
                  <a:gd fmla="val 200000" name="adj"/>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entury Gothic"/>
                  <a:ea typeface="Century Gothic"/>
                  <a:cs typeface="Century Gothic"/>
                  <a:sym typeface="Century Gothic"/>
                </a:endParaRPr>
              </a:p>
            </p:txBody>
          </p:sp>
          <p:pic>
            <p:nvPicPr>
              <p:cNvPr descr="No smoking sign | Free Icon" id="665" name="Google Shape;665;p14"/>
              <p:cNvPicPr preferRelativeResize="0"/>
              <p:nvPr/>
            </p:nvPicPr>
            <p:blipFill rotWithShape="1">
              <a:blip r:embed="rId5">
                <a:alphaModFix/>
              </a:blip>
              <a:srcRect b="0" l="0" r="0" t="0"/>
              <a:stretch/>
            </p:blipFill>
            <p:spPr>
              <a:xfrm>
                <a:off x="-1848876" y="4599726"/>
                <a:ext cx="265355" cy="265355"/>
              </a:xfrm>
              <a:prstGeom prst="rect">
                <a:avLst/>
              </a:prstGeom>
              <a:noFill/>
              <a:ln>
                <a:noFill/>
              </a:ln>
            </p:spPr>
          </p:pic>
        </p:grpSp>
      </p:grpSp>
      <p:grpSp>
        <p:nvGrpSpPr>
          <p:cNvPr id="666" name="Google Shape;666;p14"/>
          <p:cNvGrpSpPr/>
          <p:nvPr/>
        </p:nvGrpSpPr>
        <p:grpSpPr>
          <a:xfrm>
            <a:off x="-3796" y="3531232"/>
            <a:ext cx="6861795" cy="1610173"/>
            <a:chOff x="-3796" y="3490365"/>
            <a:chExt cx="6861795" cy="1610173"/>
          </a:xfrm>
        </p:grpSpPr>
        <p:sp>
          <p:nvSpPr>
            <p:cNvPr id="667" name="Google Shape;667;p14"/>
            <p:cNvSpPr/>
            <p:nvPr/>
          </p:nvSpPr>
          <p:spPr>
            <a:xfrm>
              <a:off x="-3796" y="3703430"/>
              <a:ext cx="6861795" cy="1397108"/>
            </a:xfrm>
            <a:prstGeom prst="rect">
              <a:avLst/>
            </a:prstGeom>
            <a:solidFill>
              <a:srgbClr val="6B85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entury Gothic"/>
                <a:ea typeface="Century Gothic"/>
                <a:cs typeface="Century Gothic"/>
                <a:sym typeface="Century Gothic"/>
              </a:endParaRPr>
            </a:p>
          </p:txBody>
        </p:sp>
        <p:sp>
          <p:nvSpPr>
            <p:cNvPr id="668" name="Google Shape;668;p14"/>
            <p:cNvSpPr/>
            <p:nvPr/>
          </p:nvSpPr>
          <p:spPr>
            <a:xfrm>
              <a:off x="350467" y="3737771"/>
              <a:ext cx="6327600" cy="1115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Independent study periods will be allocated to your timetable.</a:t>
              </a:r>
              <a:br>
                <a:rPr lang="en-GB" sz="1200">
                  <a:solidFill>
                    <a:schemeClr val="dk1"/>
                  </a:solidFill>
                  <a:latin typeface="Century Gothic"/>
                  <a:ea typeface="Century Gothic"/>
                  <a:cs typeface="Century Gothic"/>
                  <a:sym typeface="Century Gothic"/>
                </a:rPr>
              </a:br>
              <a:r>
                <a:rPr lang="en-GB" sz="1200">
                  <a:solidFill>
                    <a:schemeClr val="dk1"/>
                  </a:solidFill>
                  <a:latin typeface="Century Gothic"/>
                  <a:ea typeface="Century Gothic"/>
                  <a:cs typeface="Century Gothic"/>
                  <a:sym typeface="Century Gothic"/>
                </a:rPr>
                <a:t>These periods need to be used for study, i.e. homework, revision or pre-reading. You will have the option to work in the Library, in the Sixth Form Study Centre, on PCs in the mezzanines in Sixth Form or in the study zones in the canteen.</a:t>
              </a:r>
              <a:br>
                <a:rPr lang="en-GB" sz="1400">
                  <a:solidFill>
                    <a:schemeClr val="dk1"/>
                  </a:solidFill>
                  <a:latin typeface="Century Gothic"/>
                  <a:ea typeface="Century Gothic"/>
                  <a:cs typeface="Century Gothic"/>
                  <a:sym typeface="Century Gothic"/>
                </a:rPr>
              </a:br>
              <a:endParaRPr sz="200">
                <a:solidFill>
                  <a:schemeClr val="dk1"/>
                </a:solidFill>
                <a:latin typeface="Trebuchet MS"/>
                <a:ea typeface="Trebuchet MS"/>
                <a:cs typeface="Trebuchet MS"/>
                <a:sym typeface="Trebuchet MS"/>
              </a:endParaRPr>
            </a:p>
            <a:p>
              <a:pPr indent="0" lvl="0" marL="0" marR="0" rtl="0" algn="ctr">
                <a:spcBef>
                  <a:spcPts val="300"/>
                </a:spcBef>
                <a:spcAft>
                  <a:spcPts val="0"/>
                </a:spcAft>
                <a:buNone/>
              </a:pPr>
              <a:br>
                <a:rPr lang="en-GB" sz="200">
                  <a:solidFill>
                    <a:schemeClr val="dk1"/>
                  </a:solidFill>
                  <a:latin typeface="Century Gothic"/>
                  <a:ea typeface="Century Gothic"/>
                  <a:cs typeface="Century Gothic"/>
                  <a:sym typeface="Century Gothic"/>
                </a:rPr>
              </a:br>
              <a:r>
                <a:rPr b="1" lang="en-GB" sz="1200">
                  <a:solidFill>
                    <a:schemeClr val="dk1"/>
                  </a:solidFill>
                  <a:latin typeface="Century Gothic"/>
                  <a:ea typeface="Century Gothic"/>
                  <a:cs typeface="Century Gothic"/>
                  <a:sym typeface="Century Gothic"/>
                </a:rPr>
                <a:t>Study frees should always be used for study</a:t>
              </a:r>
              <a:endParaRPr sz="1400">
                <a:solidFill>
                  <a:schemeClr val="dk1"/>
                </a:solidFill>
                <a:latin typeface="Century Gothic"/>
                <a:ea typeface="Century Gothic"/>
                <a:cs typeface="Century Gothic"/>
                <a:sym typeface="Century Gothic"/>
              </a:endParaRPr>
            </a:p>
          </p:txBody>
        </p:sp>
        <p:grpSp>
          <p:nvGrpSpPr>
            <p:cNvPr id="669" name="Google Shape;669;p14"/>
            <p:cNvGrpSpPr/>
            <p:nvPr/>
          </p:nvGrpSpPr>
          <p:grpSpPr>
            <a:xfrm>
              <a:off x="65444" y="3490365"/>
              <a:ext cx="419473" cy="429319"/>
              <a:chOff x="-1057775" y="3227973"/>
              <a:chExt cx="577456" cy="577456"/>
            </a:xfrm>
          </p:grpSpPr>
          <p:sp>
            <p:nvSpPr>
              <p:cNvPr id="670" name="Google Shape;670;p14"/>
              <p:cNvSpPr/>
              <p:nvPr/>
            </p:nvSpPr>
            <p:spPr>
              <a:xfrm rot="8126246">
                <a:off x="-973214" y="3312534"/>
                <a:ext cx="408335" cy="408335"/>
              </a:xfrm>
              <a:prstGeom prst="teardrop">
                <a:avLst>
                  <a:gd fmla="val 200000" name="adj"/>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entury Gothic"/>
                  <a:ea typeface="Century Gothic"/>
                  <a:cs typeface="Century Gothic"/>
                  <a:sym typeface="Century Gothic"/>
                </a:endParaRPr>
              </a:p>
            </p:txBody>
          </p:sp>
          <p:pic>
            <p:nvPicPr>
              <p:cNvPr descr="Study - Free people icons" id="671" name="Google Shape;671;p14"/>
              <p:cNvPicPr preferRelativeResize="0"/>
              <p:nvPr/>
            </p:nvPicPr>
            <p:blipFill rotWithShape="1">
              <a:blip r:embed="rId6">
                <a:alphaModFix/>
              </a:blip>
              <a:srcRect b="0" l="0" r="0" t="0"/>
              <a:stretch/>
            </p:blipFill>
            <p:spPr>
              <a:xfrm>
                <a:off x="-872671" y="3413080"/>
                <a:ext cx="207247" cy="207247"/>
              </a:xfrm>
              <a:prstGeom prst="rect">
                <a:avLst/>
              </a:prstGeom>
              <a:noFill/>
              <a:ln>
                <a:noFill/>
              </a:ln>
            </p:spPr>
          </p:pic>
        </p:grpSp>
      </p:grpSp>
      <p:grpSp>
        <p:nvGrpSpPr>
          <p:cNvPr id="672" name="Google Shape;672;p14"/>
          <p:cNvGrpSpPr/>
          <p:nvPr/>
        </p:nvGrpSpPr>
        <p:grpSpPr>
          <a:xfrm>
            <a:off x="-1415" y="5086600"/>
            <a:ext cx="6861795" cy="1432581"/>
            <a:chOff x="-1415" y="4989136"/>
            <a:chExt cx="6861795" cy="1432581"/>
          </a:xfrm>
        </p:grpSpPr>
        <p:sp>
          <p:nvSpPr>
            <p:cNvPr id="673" name="Google Shape;673;p14"/>
            <p:cNvSpPr/>
            <p:nvPr/>
          </p:nvSpPr>
          <p:spPr>
            <a:xfrm>
              <a:off x="-1415" y="5202321"/>
              <a:ext cx="6861795" cy="1218841"/>
            </a:xfrm>
            <a:prstGeom prst="rect">
              <a:avLst/>
            </a:prstGeom>
            <a:solidFill>
              <a:srgbClr val="E0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entury Gothic"/>
                <a:ea typeface="Century Gothic"/>
                <a:cs typeface="Century Gothic"/>
                <a:sym typeface="Century Gothic"/>
              </a:endParaRPr>
            </a:p>
          </p:txBody>
        </p:sp>
        <p:sp>
          <p:nvSpPr>
            <p:cNvPr id="674" name="Google Shape;674;p14"/>
            <p:cNvSpPr/>
            <p:nvPr/>
          </p:nvSpPr>
          <p:spPr>
            <a:xfrm>
              <a:off x="398962" y="5221388"/>
              <a:ext cx="632568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Attendance is key!</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Ashlawn’s minimum attendance figure is 95%; to fall below this you would be missing half a day a fortnight.</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In most cases, if your attendance falls below our expectation, school procedures will be put in place, e.g. contacting home, attendance report, compulsory independent study in place of independent study periods etc.</a:t>
              </a:r>
              <a:endParaRPr/>
            </a:p>
          </p:txBody>
        </p:sp>
        <p:grpSp>
          <p:nvGrpSpPr>
            <p:cNvPr id="675" name="Google Shape;675;p14"/>
            <p:cNvGrpSpPr/>
            <p:nvPr/>
          </p:nvGrpSpPr>
          <p:grpSpPr>
            <a:xfrm>
              <a:off x="70993" y="4989136"/>
              <a:ext cx="412648" cy="427641"/>
              <a:chOff x="-2112728" y="2786846"/>
              <a:chExt cx="577456" cy="577456"/>
            </a:xfrm>
          </p:grpSpPr>
          <p:sp>
            <p:nvSpPr>
              <p:cNvPr id="676" name="Google Shape;676;p14"/>
              <p:cNvSpPr/>
              <p:nvPr/>
            </p:nvSpPr>
            <p:spPr>
              <a:xfrm rot="8126246">
                <a:off x="-2028167" y="2871407"/>
                <a:ext cx="408335" cy="408335"/>
              </a:xfrm>
              <a:prstGeom prst="teardrop">
                <a:avLst>
                  <a:gd fmla="val 200000" name="adj"/>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entury Gothic"/>
                  <a:ea typeface="Century Gothic"/>
                  <a:cs typeface="Century Gothic"/>
                  <a:sym typeface="Century Gothic"/>
                </a:endParaRPr>
              </a:p>
            </p:txBody>
          </p:sp>
          <p:pic>
            <p:nvPicPr>
              <p:cNvPr descr="Hand Icons - Download Free Vector Icons | Noun Project" id="677" name="Google Shape;677;p14"/>
              <p:cNvPicPr preferRelativeResize="0"/>
              <p:nvPr/>
            </p:nvPicPr>
            <p:blipFill rotWithShape="1">
              <a:blip r:embed="rId7">
                <a:alphaModFix/>
              </a:blip>
              <a:srcRect b="0" l="0" r="0" t="0"/>
              <a:stretch/>
            </p:blipFill>
            <p:spPr>
              <a:xfrm>
                <a:off x="-1986418" y="2913156"/>
                <a:ext cx="324835" cy="324835"/>
              </a:xfrm>
              <a:prstGeom prst="rect">
                <a:avLst/>
              </a:prstGeom>
              <a:noFill/>
              <a:ln>
                <a:noFill/>
              </a:ln>
            </p:spPr>
          </p:pic>
        </p:grpSp>
      </p:grpSp>
      <p:sp>
        <p:nvSpPr>
          <p:cNvPr id="678" name="Google Shape;678;p14"/>
          <p:cNvSpPr txBox="1"/>
          <p:nvPr/>
        </p:nvSpPr>
        <p:spPr>
          <a:xfrm>
            <a:off x="2058511" y="595144"/>
            <a:ext cx="4644571"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3000">
                <a:solidFill>
                  <a:schemeClr val="dk1"/>
                </a:solidFill>
                <a:latin typeface="Century Gothic"/>
                <a:ea typeface="Century Gothic"/>
                <a:cs typeface="Century Gothic"/>
                <a:sym typeface="Century Gothic"/>
              </a:rPr>
              <a:t>Rules and Expectations</a:t>
            </a:r>
            <a:endParaRPr/>
          </a:p>
        </p:txBody>
      </p:sp>
      <p:grpSp>
        <p:nvGrpSpPr>
          <p:cNvPr id="679" name="Google Shape;679;p14"/>
          <p:cNvGrpSpPr/>
          <p:nvPr/>
        </p:nvGrpSpPr>
        <p:grpSpPr>
          <a:xfrm>
            <a:off x="-2380" y="8327648"/>
            <a:ext cx="6860380" cy="701226"/>
            <a:chOff x="-2380" y="8327648"/>
            <a:chExt cx="6860380" cy="701226"/>
          </a:xfrm>
        </p:grpSpPr>
        <p:grpSp>
          <p:nvGrpSpPr>
            <p:cNvPr id="680" name="Google Shape;680;p14"/>
            <p:cNvGrpSpPr/>
            <p:nvPr/>
          </p:nvGrpSpPr>
          <p:grpSpPr>
            <a:xfrm>
              <a:off x="-2380" y="8327648"/>
              <a:ext cx="6860380" cy="701226"/>
              <a:chOff x="-2380" y="8327648"/>
              <a:chExt cx="6860380" cy="701226"/>
            </a:xfrm>
          </p:grpSpPr>
          <p:sp>
            <p:nvSpPr>
              <p:cNvPr id="681" name="Google Shape;681;p14"/>
              <p:cNvSpPr/>
              <p:nvPr/>
            </p:nvSpPr>
            <p:spPr>
              <a:xfrm>
                <a:off x="-2380" y="8563059"/>
                <a:ext cx="6860380" cy="453020"/>
              </a:xfrm>
              <a:prstGeom prst="rect">
                <a:avLst/>
              </a:prstGeom>
              <a:solidFill>
                <a:srgbClr val="6B85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entury Gothic"/>
                  <a:ea typeface="Century Gothic"/>
                  <a:cs typeface="Century Gothic"/>
                  <a:sym typeface="Century Gothic"/>
                </a:endParaRPr>
              </a:p>
            </p:txBody>
          </p:sp>
          <p:sp>
            <p:nvSpPr>
              <p:cNvPr id="682" name="Google Shape;682;p14"/>
              <p:cNvSpPr/>
              <p:nvPr/>
            </p:nvSpPr>
            <p:spPr>
              <a:xfrm>
                <a:off x="420982" y="8567209"/>
                <a:ext cx="629029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We recommend that students with part time jobs work a maximum of 10 hours per week.</a:t>
                </a:r>
                <a:endParaRPr/>
              </a:p>
            </p:txBody>
          </p:sp>
          <p:sp>
            <p:nvSpPr>
              <p:cNvPr id="683" name="Google Shape;683;p14"/>
              <p:cNvSpPr/>
              <p:nvPr/>
            </p:nvSpPr>
            <p:spPr>
              <a:xfrm rot="8126246">
                <a:off x="129382" y="8386482"/>
                <a:ext cx="291600" cy="302400"/>
              </a:xfrm>
              <a:prstGeom prst="teardrop">
                <a:avLst>
                  <a:gd fmla="val 20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entury Gothic"/>
                  <a:ea typeface="Century Gothic"/>
                  <a:cs typeface="Century Gothic"/>
                  <a:sym typeface="Century Gothic"/>
                </a:endParaRPr>
              </a:p>
            </p:txBody>
          </p:sp>
        </p:grpSp>
        <p:pic>
          <p:nvPicPr>
            <p:cNvPr descr="Money Bag Icons - Download Free Vector Icons | Noun Project" id="684" name="Google Shape;684;p14"/>
            <p:cNvPicPr preferRelativeResize="0"/>
            <p:nvPr/>
          </p:nvPicPr>
          <p:blipFill rotWithShape="1">
            <a:blip r:embed="rId8">
              <a:alphaModFix/>
            </a:blip>
            <a:srcRect b="0" l="0" r="0" t="0"/>
            <a:stretch/>
          </p:blipFill>
          <p:spPr>
            <a:xfrm>
              <a:off x="161254" y="8425068"/>
              <a:ext cx="225227" cy="225227"/>
            </a:xfrm>
            <a:prstGeom prst="rect">
              <a:avLst/>
            </a:prstGeom>
            <a:noFill/>
            <a:ln>
              <a:noFill/>
            </a:ln>
          </p:spPr>
        </p:pic>
      </p:grpSp>
      <p:grpSp>
        <p:nvGrpSpPr>
          <p:cNvPr id="685" name="Google Shape;685;p14"/>
          <p:cNvGrpSpPr/>
          <p:nvPr/>
        </p:nvGrpSpPr>
        <p:grpSpPr>
          <a:xfrm>
            <a:off x="-3796" y="7487983"/>
            <a:ext cx="6862762" cy="890683"/>
            <a:chOff x="-3796" y="7487983"/>
            <a:chExt cx="6862762" cy="890683"/>
          </a:xfrm>
        </p:grpSpPr>
        <p:grpSp>
          <p:nvGrpSpPr>
            <p:cNvPr id="686" name="Google Shape;686;p14"/>
            <p:cNvGrpSpPr/>
            <p:nvPr/>
          </p:nvGrpSpPr>
          <p:grpSpPr>
            <a:xfrm>
              <a:off x="-3796" y="7487983"/>
              <a:ext cx="6862762" cy="890683"/>
              <a:chOff x="-3796" y="7490332"/>
              <a:chExt cx="6862762" cy="890683"/>
            </a:xfrm>
          </p:grpSpPr>
          <p:sp>
            <p:nvSpPr>
              <p:cNvPr id="687" name="Google Shape;687;p14"/>
              <p:cNvSpPr/>
              <p:nvPr/>
            </p:nvSpPr>
            <p:spPr>
              <a:xfrm>
                <a:off x="-3796" y="7728141"/>
                <a:ext cx="6862762" cy="652874"/>
              </a:xfrm>
              <a:prstGeom prst="rect">
                <a:avLst/>
              </a:prstGeom>
              <a:solidFill>
                <a:srgbClr val="F793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entury Gothic"/>
                  <a:ea typeface="Century Gothic"/>
                  <a:cs typeface="Century Gothic"/>
                  <a:sym typeface="Century Gothic"/>
                </a:endParaRPr>
              </a:p>
            </p:txBody>
          </p:sp>
          <p:sp>
            <p:nvSpPr>
              <p:cNvPr id="688" name="Google Shape;688;p14"/>
              <p:cNvSpPr/>
              <p:nvPr/>
            </p:nvSpPr>
            <p:spPr>
              <a:xfrm>
                <a:off x="412787" y="7730534"/>
                <a:ext cx="629029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You must remain on site during the school day, i.e. between 8:45 am and 3.20 pm. Try to arrange appointments outside of these times, if possible. Students are only permitted to be absent to attend a driving exam, not driving lessons.</a:t>
                </a:r>
                <a:endParaRPr/>
              </a:p>
            </p:txBody>
          </p:sp>
          <p:sp>
            <p:nvSpPr>
              <p:cNvPr id="689" name="Google Shape;689;p14"/>
              <p:cNvSpPr/>
              <p:nvPr/>
            </p:nvSpPr>
            <p:spPr>
              <a:xfrm rot="8126246">
                <a:off x="143056" y="7549166"/>
                <a:ext cx="291600" cy="302400"/>
              </a:xfrm>
              <a:prstGeom prst="teardrop">
                <a:avLst>
                  <a:gd fmla="val 20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entury Gothic"/>
                  <a:ea typeface="Century Gothic"/>
                  <a:cs typeface="Century Gothic"/>
                  <a:sym typeface="Century Gothic"/>
                </a:endParaRPr>
              </a:p>
            </p:txBody>
          </p:sp>
        </p:grpSp>
        <p:pic>
          <p:nvPicPr>
            <p:cNvPr descr="School Icon Icons - Download Free Vector Icons | Noun Project" id="690" name="Google Shape;690;p14"/>
            <p:cNvPicPr preferRelativeResize="0"/>
            <p:nvPr/>
          </p:nvPicPr>
          <p:blipFill rotWithShape="1">
            <a:blip r:embed="rId9">
              <a:alphaModFix/>
            </a:blip>
            <a:srcRect b="0" l="0" r="0" t="0"/>
            <a:stretch/>
          </p:blipFill>
          <p:spPr>
            <a:xfrm>
              <a:off x="173609" y="7561475"/>
              <a:ext cx="229283" cy="229283"/>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grpSp>
        <p:nvGrpSpPr>
          <p:cNvPr id="695" name="Google Shape;695;p15"/>
          <p:cNvGrpSpPr/>
          <p:nvPr/>
        </p:nvGrpSpPr>
        <p:grpSpPr>
          <a:xfrm>
            <a:off x="392683" y="4759619"/>
            <a:ext cx="6109764" cy="4482326"/>
            <a:chOff x="-7712843" y="806706"/>
            <a:chExt cx="6222389" cy="3321718"/>
          </a:xfrm>
        </p:grpSpPr>
        <p:sp>
          <p:nvSpPr>
            <p:cNvPr id="696" name="Google Shape;696;p15"/>
            <p:cNvSpPr/>
            <p:nvPr/>
          </p:nvSpPr>
          <p:spPr>
            <a:xfrm flipH="1">
              <a:off x="-7712843" y="806706"/>
              <a:ext cx="6222389" cy="3321718"/>
            </a:xfrm>
            <a:prstGeom prst="round2SameRect">
              <a:avLst>
                <a:gd fmla="val 16667" name="adj1"/>
                <a:gd fmla="val 0" name="adj2"/>
              </a:avLst>
            </a:prstGeom>
            <a:solidFill>
              <a:srgbClr val="E4ECEB"/>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97" name="Google Shape;697;p15"/>
            <p:cNvSpPr txBox="1"/>
            <p:nvPr/>
          </p:nvSpPr>
          <p:spPr>
            <a:xfrm>
              <a:off x="-7251934" y="862883"/>
              <a:ext cx="5343000" cy="3068400"/>
            </a:xfrm>
            <a:prstGeom prst="rect">
              <a:avLst/>
            </a:prstGeom>
            <a:noFill/>
            <a:ln>
              <a:noFill/>
            </a:ln>
            <a:effectLst>
              <a:outerShdw blurRad="50800" rotWithShape="0" algn="tl" dir="2700000" dist="38100">
                <a:srgbClr val="000000">
                  <a:alpha val="40000"/>
                </a:srgbClr>
              </a:outerShdw>
            </a:effectLst>
          </p:spPr>
          <p:txBody>
            <a:bodyPr anchorCtr="0" anchor="t" bIns="45700" lIns="0" spcFirstLastPara="1" rIns="0" wrap="square" tIns="45700">
              <a:spAutoFit/>
            </a:bodyPr>
            <a:lstStyle/>
            <a:p>
              <a:pPr indent="0" lvl="0" marL="0" marR="0" rtl="0" algn="l">
                <a:spcBef>
                  <a:spcPts val="0"/>
                </a:spcBef>
                <a:spcAft>
                  <a:spcPts val="0"/>
                </a:spcAft>
                <a:buNone/>
              </a:pPr>
              <a:r>
                <a:rPr lang="en-GB" sz="1400">
                  <a:solidFill>
                    <a:schemeClr val="dk1"/>
                  </a:solidFill>
                  <a:latin typeface="Century Gothic"/>
                  <a:ea typeface="Century Gothic"/>
                  <a:cs typeface="Century Gothic"/>
                  <a:sym typeface="Century Gothic"/>
                </a:rPr>
                <a:t>Our gender-neutral dress code is ‘traditional office’ wear. All students are required to wear a suit with smart leather or leather-look shoes.</a:t>
              </a:r>
              <a:endParaRPr/>
            </a:p>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u="sng">
                  <a:solidFill>
                    <a:schemeClr val="dk1"/>
                  </a:solidFill>
                  <a:latin typeface="Century Gothic"/>
                  <a:ea typeface="Century Gothic"/>
                  <a:cs typeface="Century Gothic"/>
                  <a:sym typeface="Century Gothic"/>
                </a:rPr>
                <a:t>YES PLEASE</a:t>
              </a:r>
              <a:endParaRPr sz="7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Smart trousers, dress or skirt with optional suit jacket</a:t>
              </a:r>
              <a:endParaRPr/>
            </a:p>
            <a:p>
              <a:pPr indent="-285750" lvl="0" marL="2857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Any tailored dress / skirt should be no more than 3” above knee</a:t>
              </a:r>
              <a:endParaRPr/>
            </a:p>
            <a:p>
              <a:pPr indent="-285750" lvl="0" marL="2857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Trousers should be tailored – no denim</a:t>
              </a:r>
              <a:endParaRPr/>
            </a:p>
            <a:p>
              <a:pPr indent="-285750" lvl="0" marL="2857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Smart shirt / blouse or smart office-style round neck top of a sensible cut</a:t>
              </a:r>
              <a:endParaRPr/>
            </a:p>
            <a:p>
              <a:pPr indent="-285750" lvl="0" marL="2857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A button up shirt must be accompanied by a tie or bow-tie</a:t>
              </a:r>
              <a:endParaRPr/>
            </a:p>
            <a:p>
              <a:pPr indent="-285750" lvl="0" marL="2857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Optional jumper or cardigan should be fine knit</a:t>
              </a:r>
              <a:endParaRPr/>
            </a:p>
            <a:p>
              <a:pPr indent="-285750" lvl="0" marL="2857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Office shoes, court shoes, dolly shoes, short office-style boots, smart sandals</a:t>
              </a:r>
              <a:endParaRPr/>
            </a:p>
            <a:p>
              <a:pPr indent="-285750" lvl="0" marL="2857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Light, subtle make up</a:t>
              </a:r>
              <a:endParaRPr/>
            </a:p>
            <a:p>
              <a:pPr indent="-285750" lvl="0" marL="2857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Hair colour and style must be appropriate for school</a:t>
              </a:r>
              <a:endParaRPr/>
            </a:p>
            <a:p>
              <a:pPr indent="-285750" lvl="0" marL="2857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Clear nose stud only</a:t>
              </a:r>
              <a:endParaRPr/>
            </a:p>
            <a:p>
              <a:pPr indent="0" lvl="0" marL="0" marR="0" rtl="0" algn="l">
                <a:spcBef>
                  <a:spcPts val="0"/>
                </a:spcBef>
                <a:spcAft>
                  <a:spcPts val="0"/>
                </a:spcAft>
                <a:buNone/>
              </a:pPr>
              <a:br>
                <a:rPr lang="en-GB" sz="700">
                  <a:solidFill>
                    <a:schemeClr val="dk1"/>
                  </a:solidFill>
                  <a:latin typeface="Century Gothic"/>
                  <a:ea typeface="Century Gothic"/>
                  <a:cs typeface="Century Gothic"/>
                  <a:sym typeface="Century Gothic"/>
                </a:rPr>
              </a:br>
              <a:r>
                <a:rPr lang="en-GB" sz="1000" u="sng">
                  <a:solidFill>
                    <a:schemeClr val="dk1"/>
                  </a:solidFill>
                  <a:latin typeface="Century Gothic"/>
                  <a:ea typeface="Century Gothic"/>
                  <a:cs typeface="Century Gothic"/>
                  <a:sym typeface="Century Gothic"/>
                </a:rPr>
                <a:t>NO THANK YOU</a:t>
              </a:r>
              <a:endParaRPr sz="7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No extreme hairstyles, unnatural hair colour</a:t>
              </a:r>
              <a:endParaRPr/>
            </a:p>
            <a:p>
              <a:pPr indent="-285750" lvl="0" marL="2857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No facial piercings, ear stretchers, tongue piercings, visible tattoos</a:t>
              </a:r>
              <a:endParaRPr/>
            </a:p>
            <a:p>
              <a:pPr indent="-285750" lvl="0" marL="2857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No patterned tights</a:t>
              </a:r>
              <a:endParaRPr/>
            </a:p>
            <a:p>
              <a:pPr indent="-285750" lvl="0" marL="2857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No denim</a:t>
              </a:r>
              <a:endParaRPr/>
            </a:p>
            <a:p>
              <a:pPr indent="-285750" lvl="0" marL="2857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No trainers/converse</a:t>
              </a:r>
              <a:endParaRPr sz="10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000"/>
                <a:buFont typeface="Century Gothic"/>
                <a:buChar char="•"/>
              </a:pPr>
              <a:r>
                <a:rPr lang="en-GB" sz="1000">
                  <a:solidFill>
                    <a:schemeClr val="dk1"/>
                  </a:solidFill>
                  <a:latin typeface="Century Gothic"/>
                  <a:ea typeface="Century Gothic"/>
                  <a:cs typeface="Century Gothic"/>
                  <a:sym typeface="Century Gothic"/>
                </a:rPr>
                <a:t>No strappy tops</a:t>
              </a:r>
              <a:endParaRPr sz="10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000"/>
                <a:buFont typeface="Century Gothic"/>
                <a:buChar char="•"/>
              </a:pPr>
              <a:r>
                <a:rPr lang="en-GB" sz="1000">
                  <a:solidFill>
                    <a:schemeClr val="dk1"/>
                  </a:solidFill>
                  <a:latin typeface="Century Gothic"/>
                  <a:ea typeface="Century Gothic"/>
                  <a:cs typeface="Century Gothic"/>
                  <a:sym typeface="Century Gothic"/>
                </a:rPr>
                <a:t>No chunky knit cardigans</a:t>
              </a:r>
              <a:endParaRPr sz="10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1000"/>
                <a:buFont typeface="Century Gothic"/>
                <a:buChar char="•"/>
              </a:pPr>
              <a:r>
                <a:rPr lang="en-GB" sz="1000">
                  <a:solidFill>
                    <a:schemeClr val="dk1"/>
                  </a:solidFill>
                  <a:latin typeface="Century Gothic"/>
                  <a:ea typeface="Century Gothic"/>
                  <a:cs typeface="Century Gothic"/>
                  <a:sym typeface="Century Gothic"/>
                </a:rPr>
                <a:t>No hoodies or sweatshirts</a:t>
              </a:r>
              <a:endParaRPr sz="1000">
                <a:solidFill>
                  <a:schemeClr val="dk1"/>
                </a:solidFill>
                <a:latin typeface="Century Gothic"/>
                <a:ea typeface="Century Gothic"/>
                <a:cs typeface="Century Gothic"/>
                <a:sym typeface="Century Gothic"/>
              </a:endParaRPr>
            </a:p>
          </p:txBody>
        </p:sp>
      </p:grpSp>
      <p:grpSp>
        <p:nvGrpSpPr>
          <p:cNvPr id="698" name="Google Shape;698;p15"/>
          <p:cNvGrpSpPr/>
          <p:nvPr/>
        </p:nvGrpSpPr>
        <p:grpSpPr>
          <a:xfrm>
            <a:off x="0" y="9068249"/>
            <a:ext cx="6858000" cy="936837"/>
            <a:chOff x="0" y="9068249"/>
            <a:chExt cx="6858000" cy="936837"/>
          </a:xfrm>
        </p:grpSpPr>
        <p:sp>
          <p:nvSpPr>
            <p:cNvPr id="699" name="Google Shape;699;p15"/>
            <p:cNvSpPr txBox="1"/>
            <p:nvPr/>
          </p:nvSpPr>
          <p:spPr>
            <a:xfrm>
              <a:off x="0" y="9336612"/>
              <a:ext cx="6858000" cy="400110"/>
            </a:xfrm>
            <a:prstGeom prst="rect">
              <a:avLst/>
            </a:prstGeom>
            <a:solidFill>
              <a:srgbClr val="59173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Century Gothic"/>
                  <a:ea typeface="Century Gothic"/>
                  <a:cs typeface="Century Gothic"/>
                  <a:sym typeface="Century Gothic"/>
                </a:rPr>
                <a:t>Ashlawn Sixth Form – Support and Opportunity</a:t>
              </a:r>
              <a:endParaRPr/>
            </a:p>
          </p:txBody>
        </p:sp>
        <p:pic>
          <p:nvPicPr>
            <p:cNvPr descr="Ashlawn School - Wikipedia" id="700" name="Google Shape;700;p15"/>
            <p:cNvPicPr preferRelativeResize="0"/>
            <p:nvPr/>
          </p:nvPicPr>
          <p:blipFill rotWithShape="1">
            <a:blip r:embed="rId3">
              <a:alphaModFix/>
            </a:blip>
            <a:srcRect b="0" l="0" r="0" t="0"/>
            <a:stretch/>
          </p:blipFill>
          <p:spPr>
            <a:xfrm>
              <a:off x="5943600" y="9068249"/>
              <a:ext cx="914400" cy="936837"/>
            </a:xfrm>
            <a:prstGeom prst="rect">
              <a:avLst/>
            </a:prstGeom>
            <a:noFill/>
            <a:ln>
              <a:noFill/>
            </a:ln>
          </p:spPr>
        </p:pic>
      </p:grpSp>
      <p:pic>
        <p:nvPicPr>
          <p:cNvPr descr="Welcome to our Sixth Form" id="701" name="Google Shape;701;p15"/>
          <p:cNvPicPr preferRelativeResize="0"/>
          <p:nvPr/>
        </p:nvPicPr>
        <p:blipFill rotWithShape="1">
          <a:blip r:embed="rId4">
            <a:alphaModFix/>
          </a:blip>
          <a:srcRect b="0" l="0" r="0" t="0"/>
          <a:stretch/>
        </p:blipFill>
        <p:spPr>
          <a:xfrm>
            <a:off x="-3436696" y="3013906"/>
            <a:ext cx="2764252" cy="2089260"/>
          </a:xfrm>
          <a:prstGeom prst="snip2DiagRect">
            <a:avLst>
              <a:gd fmla="val 0" name="adj1"/>
              <a:gd fmla="val 16667" name="adj2"/>
            </a:avLst>
          </a:prstGeom>
          <a:solidFill>
            <a:srgbClr val="ECECEC"/>
          </a:solidFill>
          <a:ln cap="sq" cmpd="sng" w="88900">
            <a:solidFill>
              <a:srgbClr val="FFC500"/>
            </a:solidFill>
            <a:prstDash val="solid"/>
            <a:miter lim="800000"/>
            <a:headEnd len="sm" w="sm" type="none"/>
            <a:tailEnd len="sm" w="sm" type="none"/>
          </a:ln>
          <a:effectLst>
            <a:outerShdw blurRad="88900" rotWithShape="0" algn="tl">
              <a:srgbClr val="000000">
                <a:alpha val="44705"/>
              </a:srgbClr>
            </a:outerShdw>
          </a:effectLst>
        </p:spPr>
      </p:pic>
      <p:sp>
        <p:nvSpPr>
          <p:cNvPr id="702" name="Google Shape;702;p15"/>
          <p:cNvSpPr txBox="1"/>
          <p:nvPr/>
        </p:nvSpPr>
        <p:spPr>
          <a:xfrm>
            <a:off x="2197100" y="543352"/>
            <a:ext cx="430530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3000">
                <a:solidFill>
                  <a:schemeClr val="dk1"/>
                </a:solidFill>
                <a:latin typeface="Century Gothic"/>
                <a:ea typeface="Century Gothic"/>
                <a:cs typeface="Century Gothic"/>
                <a:sym typeface="Century Gothic"/>
              </a:rPr>
              <a:t>Student Dress Code</a:t>
            </a:r>
            <a:endParaRPr/>
          </a:p>
        </p:txBody>
      </p:sp>
      <p:sp>
        <p:nvSpPr>
          <p:cNvPr id="703" name="Google Shape;703;p15"/>
          <p:cNvSpPr/>
          <p:nvPr/>
        </p:nvSpPr>
        <p:spPr>
          <a:xfrm flipH="1">
            <a:off x="-7976532" y="6009449"/>
            <a:ext cx="3200400" cy="3321718"/>
          </a:xfrm>
          <a:prstGeom prst="round2SameRect">
            <a:avLst>
              <a:gd fmla="val 16667" name="adj1"/>
              <a:gd fmla="val 0" name="adj2"/>
            </a:avLst>
          </a:prstGeom>
          <a:solidFill>
            <a:srgbClr val="E4ECEB"/>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04" name="Google Shape;704;p15"/>
          <p:cNvSpPr/>
          <p:nvPr/>
        </p:nvSpPr>
        <p:spPr>
          <a:xfrm>
            <a:off x="-4572596" y="6041533"/>
            <a:ext cx="3200400" cy="3289634"/>
          </a:xfrm>
          <a:prstGeom prst="round2SameRect">
            <a:avLst>
              <a:gd fmla="val 16667" name="adj1"/>
              <a:gd fmla="val 0" name="adj2"/>
            </a:avLst>
          </a:prstGeom>
          <a:solidFill>
            <a:srgbClr val="F8E5D9"/>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05" name="Google Shape;705;p15"/>
          <p:cNvSpPr txBox="1"/>
          <p:nvPr/>
        </p:nvSpPr>
        <p:spPr>
          <a:xfrm>
            <a:off x="-4323266" y="6197291"/>
            <a:ext cx="2832814" cy="3139321"/>
          </a:xfrm>
          <a:prstGeom prst="rect">
            <a:avLst/>
          </a:prstGeom>
          <a:noFill/>
          <a:ln>
            <a:noFill/>
          </a:ln>
          <a:effectLst>
            <a:outerShdw blurRad="50800" rotWithShape="0" algn="tl" dir="2700000" dist="38100">
              <a:srgbClr val="000000">
                <a:alpha val="40000"/>
              </a:srgbClr>
            </a:outerShdw>
          </a:effectLst>
        </p:spPr>
        <p:txBody>
          <a:bodyPr anchorCtr="0" anchor="t" bIns="45700" lIns="0" spcFirstLastPara="1" rIns="0" wrap="square" tIns="45700">
            <a:spAutoFit/>
          </a:bodyPr>
          <a:lstStyle/>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GENTS DRESS CODE</a:t>
            </a:r>
            <a:endParaRPr/>
          </a:p>
          <a:p>
            <a:pPr indent="0" lvl="0" marL="0" marR="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u="sng">
                <a:solidFill>
                  <a:schemeClr val="dk1"/>
                </a:solidFill>
                <a:latin typeface="Century Gothic"/>
                <a:ea typeface="Century Gothic"/>
                <a:cs typeface="Century Gothic"/>
                <a:sym typeface="Century Gothic"/>
              </a:rPr>
              <a:t>YES PLEASE</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Suit trousers and suit jacket</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Office style shirt with collar and tie that must be visible</a:t>
            </a:r>
            <a:endParaRPr sz="1000">
              <a:solidFill>
                <a:schemeClr val="dk1"/>
              </a:solidFill>
              <a:latin typeface="Century Gothic"/>
              <a:ea typeface="Century Gothic"/>
              <a:cs typeface="Century Gothic"/>
              <a:sym typeface="Century Gothic"/>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Fine knit smart jumper / cardigan</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Tie or bow tie must be visible at all times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Smart jacket or blazer – no denim</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Plain leather shoes or boots – NO TRAINERS</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Hair colour and style must be appropriate for school</a:t>
            </a:r>
            <a:endParaRPr sz="1000">
              <a:solidFill>
                <a:schemeClr val="dk1"/>
              </a:solidFill>
              <a:latin typeface="Century Gothic"/>
              <a:ea typeface="Century Gothic"/>
              <a:cs typeface="Century Gothic"/>
              <a:sym typeface="Century Gothic"/>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Clear nose studs only</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u="sng">
                <a:solidFill>
                  <a:schemeClr val="dk1"/>
                </a:solidFill>
                <a:latin typeface="Century Gothic"/>
                <a:ea typeface="Century Gothic"/>
                <a:cs typeface="Century Gothic"/>
                <a:sym typeface="Century Gothic"/>
              </a:rPr>
              <a:t>NO THANK YOU</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Extreme hairstyles, unnatural hair colour</a:t>
            </a:r>
            <a:endParaRPr/>
          </a:p>
          <a:p>
            <a:pPr indent="-171450" lvl="0" marL="171450" marR="0" rtl="0" algn="l">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No facial piercings, ear stretchers, tongue piercings, visible tattoos</a:t>
            </a:r>
            <a:endParaRPr/>
          </a:p>
        </p:txBody>
      </p:sp>
      <p:sp>
        <p:nvSpPr>
          <p:cNvPr id="706" name="Google Shape;706;p15"/>
          <p:cNvSpPr txBox="1"/>
          <p:nvPr/>
        </p:nvSpPr>
        <p:spPr>
          <a:xfrm>
            <a:off x="-7712842" y="6197291"/>
            <a:ext cx="2770647" cy="3139321"/>
          </a:xfrm>
          <a:prstGeom prst="rect">
            <a:avLst/>
          </a:prstGeom>
          <a:noFill/>
          <a:ln>
            <a:noFill/>
          </a:ln>
          <a:effectLst>
            <a:outerShdw blurRad="50800" rotWithShape="0" algn="tl" dir="2700000" dist="38100">
              <a:srgbClr val="000000">
                <a:alpha val="40000"/>
              </a:srgbClr>
            </a:outerShdw>
          </a:effectLst>
        </p:spPr>
        <p:txBody>
          <a:bodyPr anchorCtr="0" anchor="t" bIns="45700" lIns="0" spcFirstLastPara="1" rIns="0" wrap="square" tIns="45700">
            <a:spAutoFit/>
          </a:bodyPr>
          <a:lstStyle/>
          <a:p>
            <a:pPr indent="0" lvl="0" marL="0" marR="0" rtl="0" algn="r">
              <a:spcBef>
                <a:spcPts val="0"/>
              </a:spcBef>
              <a:spcAft>
                <a:spcPts val="0"/>
              </a:spcAft>
              <a:buNone/>
            </a:pPr>
            <a:r>
              <a:rPr lang="en-GB" sz="1200">
                <a:solidFill>
                  <a:schemeClr val="dk1"/>
                </a:solidFill>
                <a:latin typeface="Century Gothic"/>
                <a:ea typeface="Century Gothic"/>
                <a:cs typeface="Century Gothic"/>
                <a:sym typeface="Century Gothic"/>
              </a:rPr>
              <a:t>LADIES DRESS CODE</a:t>
            </a:r>
            <a:endParaRPr/>
          </a:p>
          <a:p>
            <a:pPr indent="0" lvl="0" marL="0" marR="0" rtl="0" algn="r">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r">
              <a:spcBef>
                <a:spcPts val="0"/>
              </a:spcBef>
              <a:spcAft>
                <a:spcPts val="0"/>
              </a:spcAft>
              <a:buNone/>
            </a:pPr>
            <a:r>
              <a:rPr lang="en-GB" sz="1200" u="sng">
                <a:solidFill>
                  <a:schemeClr val="dk1"/>
                </a:solidFill>
                <a:latin typeface="Century Gothic"/>
                <a:ea typeface="Century Gothic"/>
                <a:cs typeface="Century Gothic"/>
                <a:sym typeface="Century Gothic"/>
              </a:rPr>
              <a:t>YES PLEASE</a:t>
            </a:r>
            <a:endParaRPr/>
          </a:p>
          <a:p>
            <a:pPr indent="-171450" lvl="0" marL="171450" marR="0" rtl="0" algn="r">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Tailored dress / skirt 3” above knee</a:t>
            </a:r>
            <a:endParaRPr/>
          </a:p>
          <a:p>
            <a:pPr indent="-171450" lvl="0" marL="171450" marR="0" rtl="0" algn="r">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Smart shirt / blouse or smart office-style round neck top of a sensible cut</a:t>
            </a:r>
            <a:endParaRPr/>
          </a:p>
          <a:p>
            <a:pPr indent="-171450" lvl="0" marL="171450" marR="0" rtl="0" algn="r">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Fine knit jumper / cardigan / jacket</a:t>
            </a:r>
            <a:endParaRPr/>
          </a:p>
          <a:p>
            <a:pPr indent="-171450" lvl="0" marL="171450" marR="0" rtl="0" algn="r">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Tailored trousers – no denim</a:t>
            </a:r>
            <a:endParaRPr/>
          </a:p>
          <a:p>
            <a:pPr indent="-171450" lvl="0" marL="171450" marR="0" rtl="0" algn="r">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Court shoes, dolly shoes, short office-style boots, smart sandals – NO TRAINERS</a:t>
            </a:r>
            <a:endParaRPr/>
          </a:p>
          <a:p>
            <a:pPr indent="-171450" lvl="0" marL="171450" marR="0" rtl="0" algn="r">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Light subtle make up</a:t>
            </a:r>
            <a:endParaRPr/>
          </a:p>
          <a:p>
            <a:pPr indent="-171450" lvl="0" marL="171450" marR="0" rtl="0" algn="r">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Hair colour and style must be appropriate for school</a:t>
            </a:r>
            <a:endParaRPr sz="1000">
              <a:solidFill>
                <a:schemeClr val="dk1"/>
              </a:solidFill>
              <a:latin typeface="Century Gothic"/>
              <a:ea typeface="Century Gothic"/>
              <a:cs typeface="Century Gothic"/>
              <a:sym typeface="Century Gothic"/>
            </a:endParaRPr>
          </a:p>
          <a:p>
            <a:pPr indent="-171450" lvl="0" marL="171450" marR="0" rtl="0" algn="r">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Clear nose study only</a:t>
            </a:r>
            <a:endParaRPr sz="1000">
              <a:solidFill>
                <a:schemeClr val="dk1"/>
              </a:solidFill>
              <a:latin typeface="Century Gothic"/>
              <a:ea typeface="Century Gothic"/>
              <a:cs typeface="Century Gothic"/>
              <a:sym typeface="Century Gothic"/>
            </a:endParaRPr>
          </a:p>
          <a:p>
            <a:pPr indent="-107950" lvl="0" marL="171450" marR="0" rtl="0" algn="r">
              <a:spcBef>
                <a:spcPts val="0"/>
              </a:spcBef>
              <a:spcAft>
                <a:spcPts val="0"/>
              </a:spcAft>
              <a:buClr>
                <a:schemeClr val="dk1"/>
              </a:buClr>
              <a:buSzPts val="1000"/>
              <a:buFont typeface="Arial"/>
              <a:buNone/>
            </a:pPr>
            <a:r>
              <a:t/>
            </a:r>
            <a:endParaRPr sz="1000">
              <a:solidFill>
                <a:schemeClr val="dk1"/>
              </a:solidFill>
              <a:latin typeface="Century Gothic"/>
              <a:ea typeface="Century Gothic"/>
              <a:cs typeface="Century Gothic"/>
              <a:sym typeface="Century Gothic"/>
            </a:endParaRPr>
          </a:p>
          <a:p>
            <a:pPr indent="0" lvl="0" marL="0" marR="0" rtl="0" algn="r">
              <a:spcBef>
                <a:spcPts val="0"/>
              </a:spcBef>
              <a:spcAft>
                <a:spcPts val="0"/>
              </a:spcAft>
              <a:buNone/>
            </a:pPr>
            <a:r>
              <a:rPr lang="en-GB" sz="1200" u="sng">
                <a:solidFill>
                  <a:schemeClr val="dk1"/>
                </a:solidFill>
                <a:latin typeface="Century Gothic"/>
                <a:ea typeface="Century Gothic"/>
                <a:cs typeface="Century Gothic"/>
                <a:sym typeface="Century Gothic"/>
              </a:rPr>
              <a:t>NO THANK YOU</a:t>
            </a:r>
            <a:endParaRPr/>
          </a:p>
          <a:p>
            <a:pPr indent="-171450" lvl="0" marL="171450" marR="0" rtl="0" algn="r">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Extreme hairstyles, unnatural hair colour</a:t>
            </a:r>
            <a:endParaRPr/>
          </a:p>
          <a:p>
            <a:pPr indent="-171450" lvl="0" marL="171450" marR="0" rtl="0" algn="r">
              <a:spcBef>
                <a:spcPts val="0"/>
              </a:spcBef>
              <a:spcAft>
                <a:spcPts val="0"/>
              </a:spcAft>
              <a:buClr>
                <a:schemeClr val="dk1"/>
              </a:buClr>
              <a:buSzPts val="1000"/>
              <a:buFont typeface="Arial"/>
              <a:buChar char="•"/>
            </a:pPr>
            <a:r>
              <a:rPr lang="en-GB" sz="1000">
                <a:solidFill>
                  <a:schemeClr val="dk1"/>
                </a:solidFill>
                <a:latin typeface="Century Gothic"/>
                <a:ea typeface="Century Gothic"/>
                <a:cs typeface="Century Gothic"/>
                <a:sym typeface="Century Gothic"/>
              </a:rPr>
              <a:t>No facial piercings, ear stretchers, tongue piercings, visible tattoos</a:t>
            </a:r>
            <a:endParaRPr/>
          </a:p>
        </p:txBody>
      </p:sp>
      <p:pic>
        <p:nvPicPr>
          <p:cNvPr descr="Businessman Icons - Download Free Vector Icons | Noun Project" id="707" name="Google Shape;707;p15"/>
          <p:cNvPicPr preferRelativeResize="0"/>
          <p:nvPr/>
        </p:nvPicPr>
        <p:blipFill rotWithShape="1">
          <a:blip r:embed="rId5">
            <a:alphaModFix/>
          </a:blip>
          <a:srcRect b="0" l="0" r="0" t="0"/>
          <a:stretch/>
        </p:blipFill>
        <p:spPr>
          <a:xfrm>
            <a:off x="-2615833" y="5403178"/>
            <a:ext cx="1300781" cy="1300781"/>
          </a:xfrm>
          <a:prstGeom prst="rect">
            <a:avLst/>
          </a:prstGeom>
          <a:noFill/>
          <a:ln>
            <a:noFill/>
          </a:ln>
          <a:effectLst>
            <a:outerShdw blurRad="50800" rotWithShape="0" algn="tl" dir="2700000" dist="38100">
              <a:srgbClr val="000000">
                <a:alpha val="40000"/>
              </a:srgbClr>
            </a:outerShdw>
          </a:effectLst>
        </p:spPr>
      </p:pic>
      <p:pic>
        <p:nvPicPr>
          <p:cNvPr descr="Business Woman Icons - Download Free Vector Icons | Noun Project" id="708" name="Google Shape;708;p15"/>
          <p:cNvPicPr preferRelativeResize="0"/>
          <p:nvPr/>
        </p:nvPicPr>
        <p:blipFill rotWithShape="1">
          <a:blip r:embed="rId6">
            <a:alphaModFix/>
          </a:blip>
          <a:srcRect b="0" l="0" r="0" t="0"/>
          <a:stretch/>
        </p:blipFill>
        <p:spPr>
          <a:xfrm>
            <a:off x="-8004821" y="5417980"/>
            <a:ext cx="1300780" cy="1300780"/>
          </a:xfrm>
          <a:prstGeom prst="rect">
            <a:avLst/>
          </a:prstGeom>
          <a:noFill/>
          <a:ln>
            <a:noFill/>
          </a:ln>
          <a:effectLst>
            <a:outerShdw blurRad="50800" rotWithShape="0" algn="tl" dir="2700000" dist="38100">
              <a:srgbClr val="000000">
                <a:alpha val="40000"/>
              </a:srgbClr>
            </a:outerShdw>
          </a:effectLst>
        </p:spPr>
      </p:pic>
      <p:pic>
        <p:nvPicPr>
          <p:cNvPr id="709" name="Google Shape;709;p15"/>
          <p:cNvPicPr preferRelativeResize="0"/>
          <p:nvPr/>
        </p:nvPicPr>
        <p:blipFill>
          <a:blip r:embed="rId7">
            <a:alphaModFix/>
          </a:blip>
          <a:stretch>
            <a:fillRect/>
          </a:stretch>
        </p:blipFill>
        <p:spPr>
          <a:xfrm>
            <a:off x="1307175" y="1166925"/>
            <a:ext cx="4476626" cy="335746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pic>
        <p:nvPicPr>
          <p:cNvPr id="714" name="Google Shape;714;p16"/>
          <p:cNvPicPr preferRelativeResize="0"/>
          <p:nvPr/>
        </p:nvPicPr>
        <p:blipFill rotWithShape="1">
          <a:blip r:embed="rId3">
            <a:alphaModFix/>
          </a:blip>
          <a:srcRect b="0" l="0" r="0" t="0"/>
          <a:stretch/>
        </p:blipFill>
        <p:spPr>
          <a:xfrm rot="-983816">
            <a:off x="388307" y="1036780"/>
            <a:ext cx="2448541" cy="1855460"/>
          </a:xfrm>
          <a:prstGeom prst="rect">
            <a:avLst/>
          </a:prstGeom>
          <a:noFill/>
          <a:ln>
            <a:noFill/>
          </a:ln>
        </p:spPr>
      </p:pic>
      <p:sp>
        <p:nvSpPr>
          <p:cNvPr id="715" name="Google Shape;715;p16"/>
          <p:cNvSpPr txBox="1"/>
          <p:nvPr/>
        </p:nvSpPr>
        <p:spPr>
          <a:xfrm>
            <a:off x="176212" y="1567995"/>
            <a:ext cx="6505500" cy="2308800"/>
          </a:xfrm>
          <a:prstGeom prst="rect">
            <a:avLst/>
          </a:prstGeom>
          <a:noFill/>
          <a:ln>
            <a:noFill/>
          </a:ln>
        </p:spPr>
        <p:txBody>
          <a:bodyPr anchorCtr="0" anchor="t" bIns="45700" lIns="91425" spcFirstLastPara="1" rIns="91425" wrap="square" tIns="45700">
            <a:spAutoFit/>
          </a:bodyPr>
          <a:lstStyle/>
          <a:p>
            <a:pPr indent="0" lvl="0" marL="2867025" marR="0" rtl="0" algn="l">
              <a:spcBef>
                <a:spcPts val="0"/>
              </a:spcBef>
              <a:spcAft>
                <a:spcPts val="0"/>
              </a:spcAft>
              <a:buNone/>
            </a:pPr>
            <a:r>
              <a:rPr lang="en-GB" sz="1200">
                <a:solidFill>
                  <a:schemeClr val="dk1"/>
                </a:solidFill>
                <a:latin typeface="Century Gothic"/>
                <a:ea typeface="Century Gothic"/>
                <a:cs typeface="Century Gothic"/>
                <a:sym typeface="Century Gothic"/>
              </a:rPr>
              <a:t>Thursday 24</a:t>
            </a:r>
            <a:r>
              <a:rPr baseline="30000" lang="en-GB" sz="1200">
                <a:solidFill>
                  <a:schemeClr val="dk1"/>
                </a:solidFill>
                <a:latin typeface="Century Gothic"/>
                <a:ea typeface="Century Gothic"/>
                <a:cs typeface="Century Gothic"/>
                <a:sym typeface="Century Gothic"/>
              </a:rPr>
              <a:t>th</a:t>
            </a:r>
            <a:r>
              <a:rPr lang="en-GB" sz="1200">
                <a:solidFill>
                  <a:schemeClr val="dk1"/>
                </a:solidFill>
                <a:latin typeface="Century Gothic"/>
                <a:ea typeface="Century Gothic"/>
                <a:cs typeface="Century Gothic"/>
                <a:sym typeface="Century Gothic"/>
              </a:rPr>
              <a:t> August is still the official GCSE results day and it is also the day that enrolment begins for sixth form at Ashlawn.</a:t>
            </a:r>
            <a:endParaRPr/>
          </a:p>
          <a:p>
            <a:pPr indent="0" lvl="0" marL="2867025" marR="0" rtl="0" algn="l">
              <a:spcBef>
                <a:spcPts val="0"/>
              </a:spcBef>
              <a:spcAft>
                <a:spcPts val="0"/>
              </a:spcAft>
              <a:buNone/>
            </a:pPr>
            <a:r>
              <a:rPr lang="en-GB" sz="1200">
                <a:solidFill>
                  <a:schemeClr val="dk1"/>
                </a:solidFill>
                <a:latin typeface="Century Gothic"/>
                <a:ea typeface="Century Gothic"/>
                <a:cs typeface="Century Gothic"/>
                <a:sym typeface="Century Gothic"/>
              </a:rPr>
              <a:t>It is now time to confirm your place and the courses that you want to study in September.</a:t>
            </a:r>
            <a:endParaRPr/>
          </a:p>
          <a:p>
            <a:pPr indent="0" lvl="0" marL="2867025" marR="0" rtl="0" algn="l">
              <a:spcBef>
                <a:spcPts val="0"/>
              </a:spcBef>
              <a:spcAft>
                <a:spcPts val="0"/>
              </a:spcAft>
              <a:buNone/>
            </a:pPr>
            <a:r>
              <a:rPr lang="en-GB" sz="1200">
                <a:solidFill>
                  <a:schemeClr val="dk1"/>
                </a:solidFill>
                <a:latin typeface="Century Gothic"/>
                <a:ea typeface="Century Gothic"/>
                <a:cs typeface="Century Gothic"/>
                <a:sym typeface="Century Gothic"/>
              </a:rPr>
              <a:t>Hopefully, you’ve done well and are looking forward to starting the courses that you chose earlier this year.</a:t>
            </a:r>
            <a:endParaRPr/>
          </a:p>
          <a:p>
            <a:pPr indent="2867025"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But, things change, and you may decide that you want to follow a new path with different subjects or perhaps you haven’t quite got the grade you needed and want to discuss your options. Here is everything you need to know about your enrolment.</a:t>
            </a:r>
            <a:endParaRPr/>
          </a:p>
        </p:txBody>
      </p:sp>
      <p:grpSp>
        <p:nvGrpSpPr>
          <p:cNvPr id="716" name="Google Shape;716;p16"/>
          <p:cNvGrpSpPr/>
          <p:nvPr/>
        </p:nvGrpSpPr>
        <p:grpSpPr>
          <a:xfrm>
            <a:off x="0" y="9068249"/>
            <a:ext cx="6858000" cy="936837"/>
            <a:chOff x="0" y="9068249"/>
            <a:chExt cx="6858000" cy="936837"/>
          </a:xfrm>
        </p:grpSpPr>
        <p:sp>
          <p:nvSpPr>
            <p:cNvPr id="717" name="Google Shape;717;p16"/>
            <p:cNvSpPr txBox="1"/>
            <p:nvPr/>
          </p:nvSpPr>
          <p:spPr>
            <a:xfrm>
              <a:off x="0" y="9336612"/>
              <a:ext cx="6858000" cy="400110"/>
            </a:xfrm>
            <a:prstGeom prst="rect">
              <a:avLst/>
            </a:prstGeom>
            <a:solidFill>
              <a:srgbClr val="59173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Century Gothic"/>
                  <a:ea typeface="Century Gothic"/>
                  <a:cs typeface="Century Gothic"/>
                  <a:sym typeface="Century Gothic"/>
                </a:rPr>
                <a:t>Ashlawn Sixth Form – Support and Opportunity</a:t>
              </a:r>
              <a:endParaRPr/>
            </a:p>
          </p:txBody>
        </p:sp>
        <p:pic>
          <p:nvPicPr>
            <p:cNvPr descr="Ashlawn School - Wikipedia" id="718" name="Google Shape;718;p16"/>
            <p:cNvPicPr preferRelativeResize="0"/>
            <p:nvPr/>
          </p:nvPicPr>
          <p:blipFill rotWithShape="1">
            <a:blip r:embed="rId4">
              <a:alphaModFix/>
            </a:blip>
            <a:srcRect b="0" l="0" r="0" t="0"/>
            <a:stretch/>
          </p:blipFill>
          <p:spPr>
            <a:xfrm>
              <a:off x="5943600" y="9068249"/>
              <a:ext cx="914400" cy="936837"/>
            </a:xfrm>
            <a:prstGeom prst="rect">
              <a:avLst/>
            </a:prstGeom>
            <a:noFill/>
            <a:ln>
              <a:noFill/>
            </a:ln>
          </p:spPr>
        </p:pic>
      </p:grpSp>
      <p:sp>
        <p:nvSpPr>
          <p:cNvPr id="719" name="Google Shape;719;p16"/>
          <p:cNvSpPr txBox="1"/>
          <p:nvPr/>
        </p:nvSpPr>
        <p:spPr>
          <a:xfrm>
            <a:off x="2095500" y="322186"/>
            <a:ext cx="4305300" cy="101566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3000">
                <a:solidFill>
                  <a:schemeClr val="dk1"/>
                </a:solidFill>
                <a:latin typeface="Century Gothic"/>
                <a:ea typeface="Century Gothic"/>
                <a:cs typeface="Century Gothic"/>
                <a:sym typeface="Century Gothic"/>
              </a:rPr>
              <a:t> GCSE Results Day / Enrolment Day</a:t>
            </a:r>
            <a:endParaRPr/>
          </a:p>
        </p:txBody>
      </p:sp>
      <p:sp>
        <p:nvSpPr>
          <p:cNvPr id="720" name="Google Shape;720;p16"/>
          <p:cNvSpPr txBox="1"/>
          <p:nvPr/>
        </p:nvSpPr>
        <p:spPr>
          <a:xfrm>
            <a:off x="176200" y="4027324"/>
            <a:ext cx="6505500" cy="547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24</a:t>
            </a:r>
            <a:r>
              <a:rPr baseline="30000" lang="en-GB" sz="1200">
                <a:solidFill>
                  <a:schemeClr val="dk1"/>
                </a:solidFill>
                <a:latin typeface="Century Gothic"/>
                <a:ea typeface="Century Gothic"/>
                <a:cs typeface="Century Gothic"/>
                <a:sym typeface="Century Gothic"/>
              </a:rPr>
              <a:t>th</a:t>
            </a:r>
            <a:r>
              <a:rPr lang="en-GB" sz="1200">
                <a:solidFill>
                  <a:schemeClr val="dk1"/>
                </a:solidFill>
                <a:latin typeface="Century Gothic"/>
                <a:ea typeface="Century Gothic"/>
                <a:cs typeface="Century Gothic"/>
                <a:sym typeface="Century Gothic"/>
              </a:rPr>
              <a:t> August – GCSE results day.</a:t>
            </a:r>
            <a:endParaRPr/>
          </a:p>
          <a:p>
            <a:pPr indent="0" lvl="0" marL="0" marR="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If you are an Ashlawn Student, you will be able to pick your results up at your designated time slot. If you have received the results you need to do your chosen courses then all you need to do is complete the confirmation slip and hand it in. If you haven’t quite got the grades you need, or you want to make a change, the Sixth Form team will be available in the Sixth Form Centre to discuss your options and ensure you are on the right course.</a:t>
            </a:r>
            <a:endParaRPr/>
          </a:p>
          <a:p>
            <a:pPr indent="0" lvl="0" marL="0" marR="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If you are an external applicant, your current school will have their own arrangements for collecting GCSE results. Once you have got these you will need to come to Ashlawn to confirm them with us. We will have a team of staff on hand to check these. If you have the grades you need, this won’t take long. If you haven’t quite got what you needed, or if you want to make changes, you can arrange an appointment to speak to one of the Sixth Form team about your course choices.</a:t>
            </a:r>
            <a:endParaRPr/>
          </a:p>
          <a:p>
            <a:pPr indent="0" lvl="0" marL="0" marR="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It is a very important day as it is vital that students do courses that they enjoy and are right for them – both in terms of their future choices and their academic skillset. You need to be ambitious but also realistic – some subjects are very demanding academically and you want to choose a manageable selection of courses.</a:t>
            </a:r>
            <a:endParaRPr/>
          </a:p>
          <a:p>
            <a:pPr indent="0" lvl="0" marL="0" marR="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We also allow students to have a say in what tutor groups they might like to be in to make sure that the transition is as smooth as possible. On Enrolment day you can let us know of any preferences.</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1" lang="en-GB" sz="1200">
                <a:solidFill>
                  <a:schemeClr val="dk1"/>
                </a:solidFill>
                <a:latin typeface="Century Gothic"/>
                <a:ea typeface="Century Gothic"/>
                <a:cs typeface="Century Gothic"/>
                <a:sym typeface="Century Gothic"/>
              </a:rPr>
              <a:t>WE LOOK FORWARD TO SEEING YOU IN SIXTH FORM SOON</a:t>
            </a:r>
            <a:endParaRPr/>
          </a:p>
          <a:p>
            <a:pPr indent="0" lvl="0" marL="0" marR="0" rtl="0" algn="ctr">
              <a:spcBef>
                <a:spcPts val="0"/>
              </a:spcBef>
              <a:spcAft>
                <a:spcPts val="0"/>
              </a:spcAft>
              <a:buNone/>
            </a:pPr>
            <a:r>
              <a:t/>
            </a:r>
            <a:endParaRPr b="1" sz="12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
          <p:cNvPicPr preferRelativeResize="0"/>
          <p:nvPr/>
        </p:nvPicPr>
        <p:blipFill rotWithShape="1">
          <a:blip r:embed="rId3">
            <a:alphaModFix/>
          </a:blip>
          <a:srcRect b="0" l="0" r="0" t="0"/>
          <a:stretch/>
        </p:blipFill>
        <p:spPr>
          <a:xfrm>
            <a:off x="706049" y="1683476"/>
            <a:ext cx="2635848" cy="1757225"/>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54" rotWithShape="0" algn="tl" dir="12900000" dist="50800" ky="144987">
              <a:srgbClr val="000000">
                <a:alpha val="29800"/>
              </a:srgbClr>
            </a:outerShdw>
          </a:effectLst>
        </p:spPr>
      </p:pic>
      <p:sp>
        <p:nvSpPr>
          <p:cNvPr id="155" name="Google Shape;155;p2"/>
          <p:cNvSpPr txBox="1"/>
          <p:nvPr>
            <p:ph type="title"/>
          </p:nvPr>
        </p:nvSpPr>
        <p:spPr>
          <a:xfrm>
            <a:off x="1628776" y="147784"/>
            <a:ext cx="4783455" cy="1867707"/>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entury Gothic"/>
              <a:buNone/>
            </a:pPr>
            <a:r>
              <a:rPr b="1" lang="en-GB" sz="4000"/>
              <a:t>WELCOME</a:t>
            </a:r>
            <a:endParaRPr/>
          </a:p>
        </p:txBody>
      </p:sp>
      <p:sp>
        <p:nvSpPr>
          <p:cNvPr id="156" name="Google Shape;156;p2"/>
          <p:cNvSpPr txBox="1"/>
          <p:nvPr/>
        </p:nvSpPr>
        <p:spPr>
          <a:xfrm rot="-356676">
            <a:off x="2057829" y="1607792"/>
            <a:ext cx="1257160" cy="58484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600" u="none" cap="none" strike="noStrike">
                <a:solidFill>
                  <a:srgbClr val="002060"/>
                </a:solidFill>
                <a:latin typeface="Arial"/>
                <a:ea typeface="Arial"/>
                <a:cs typeface="Arial"/>
                <a:sym typeface="Arial"/>
              </a:rPr>
              <a:t>Ashlawn</a:t>
            </a:r>
            <a:endParaRPr/>
          </a:p>
          <a:p>
            <a:pPr indent="0" lvl="0" marL="0" marR="0" rtl="0" algn="r">
              <a:spcBef>
                <a:spcPts val="0"/>
              </a:spcBef>
              <a:spcAft>
                <a:spcPts val="0"/>
              </a:spcAft>
              <a:buNone/>
            </a:pPr>
            <a:r>
              <a:rPr b="1" i="0" lang="en-GB" sz="1600" u="none" cap="none" strike="noStrike">
                <a:solidFill>
                  <a:srgbClr val="002060"/>
                </a:solidFill>
                <a:latin typeface="Arial"/>
                <a:ea typeface="Arial"/>
                <a:cs typeface="Arial"/>
                <a:sym typeface="Arial"/>
              </a:rPr>
              <a:t>Sixth Form</a:t>
            </a:r>
            <a:endParaRPr/>
          </a:p>
        </p:txBody>
      </p:sp>
      <p:sp>
        <p:nvSpPr>
          <p:cNvPr id="157" name="Google Shape;157;p2"/>
          <p:cNvSpPr txBox="1"/>
          <p:nvPr/>
        </p:nvSpPr>
        <p:spPr>
          <a:xfrm>
            <a:off x="124961" y="3776192"/>
            <a:ext cx="6608100" cy="318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dk1"/>
                </a:solidFill>
                <a:latin typeface="Century Gothic"/>
                <a:ea typeface="Century Gothic"/>
                <a:cs typeface="Century Gothic"/>
                <a:sym typeface="Century Gothic"/>
              </a:rPr>
              <a:t>A warm welcome to all students who are joining us at Ashlawn Sixth Form this September.</a:t>
            </a:r>
            <a:endParaRPr/>
          </a:p>
          <a:p>
            <a:pPr indent="0" lvl="0" marL="0" marR="0" rtl="0" algn="l">
              <a:spcBef>
                <a:spcPts val="600"/>
              </a:spcBef>
              <a:spcAft>
                <a:spcPts val="0"/>
              </a:spcAft>
              <a:buNone/>
            </a:pPr>
            <a:r>
              <a:rPr b="0" i="0" lang="en-GB" sz="1600" u="none" cap="none" strike="noStrike">
                <a:solidFill>
                  <a:schemeClr val="dk1"/>
                </a:solidFill>
                <a:latin typeface="Century Gothic"/>
                <a:ea typeface="Century Gothic"/>
                <a:cs typeface="Century Gothic"/>
                <a:sym typeface="Century Gothic"/>
              </a:rPr>
              <a:t>We hope that this </a:t>
            </a:r>
            <a:r>
              <a:rPr lang="en-GB" sz="1600">
                <a:solidFill>
                  <a:schemeClr val="dk1"/>
                </a:solidFill>
                <a:latin typeface="Century Gothic"/>
                <a:ea typeface="Century Gothic"/>
                <a:cs typeface="Century Gothic"/>
                <a:sym typeface="Century Gothic"/>
              </a:rPr>
              <a:t>welcome pack</a:t>
            </a:r>
            <a:r>
              <a:rPr b="0" i="0" lang="en-GB" sz="1600" u="none" cap="none" strike="noStrike">
                <a:solidFill>
                  <a:schemeClr val="dk1"/>
                </a:solidFill>
                <a:latin typeface="Century Gothic"/>
                <a:ea typeface="Century Gothic"/>
                <a:cs typeface="Century Gothic"/>
                <a:sym typeface="Century Gothic"/>
              </a:rPr>
              <a:t> will give you key information about what to expect from th</a:t>
            </a:r>
            <a:r>
              <a:rPr lang="en-GB" sz="1600">
                <a:solidFill>
                  <a:schemeClr val="dk1"/>
                </a:solidFill>
                <a:latin typeface="Century Gothic"/>
                <a:ea typeface="Century Gothic"/>
                <a:cs typeface="Century Gothic"/>
                <a:sym typeface="Century Gothic"/>
              </a:rPr>
              <a:t>is</a:t>
            </a:r>
            <a:r>
              <a:rPr b="0" i="0" lang="en-GB" sz="1600" u="none" cap="none" strike="noStrike">
                <a:solidFill>
                  <a:schemeClr val="dk1"/>
                </a:solidFill>
                <a:latin typeface="Century Gothic"/>
                <a:ea typeface="Century Gothic"/>
                <a:cs typeface="Century Gothic"/>
                <a:sym typeface="Century Gothic"/>
              </a:rPr>
              <a:t> next stage in your education.</a:t>
            </a:r>
            <a:endParaRPr/>
          </a:p>
          <a:p>
            <a:pPr indent="0" lvl="0" marL="0" marR="0" rtl="0" algn="l">
              <a:spcBef>
                <a:spcPts val="600"/>
              </a:spcBef>
              <a:spcAft>
                <a:spcPts val="0"/>
              </a:spcAft>
              <a:buNone/>
            </a:pPr>
            <a:r>
              <a:rPr b="0" i="0" lang="en-GB" sz="1600" u="none" cap="none" strike="noStrike">
                <a:solidFill>
                  <a:schemeClr val="dk1"/>
                </a:solidFill>
                <a:latin typeface="Century Gothic"/>
                <a:ea typeface="Century Gothic"/>
                <a:cs typeface="Century Gothic"/>
                <a:sym typeface="Century Gothic"/>
              </a:rPr>
              <a:t>We believe very strongly in providing every student with the support and opportunity to excel in </a:t>
            </a:r>
            <a:r>
              <a:rPr lang="en-GB" sz="1600">
                <a:solidFill>
                  <a:schemeClr val="dk1"/>
                </a:solidFill>
                <a:latin typeface="Century Gothic"/>
                <a:ea typeface="Century Gothic"/>
                <a:cs typeface="Century Gothic"/>
                <a:sym typeface="Century Gothic"/>
              </a:rPr>
              <a:t>many aspects of school life as well as to </a:t>
            </a:r>
            <a:r>
              <a:rPr b="0" i="0" lang="en-GB" sz="1600" u="none" cap="none" strike="noStrike">
                <a:solidFill>
                  <a:schemeClr val="dk1"/>
                </a:solidFill>
                <a:latin typeface="Century Gothic"/>
                <a:ea typeface="Century Gothic"/>
                <a:cs typeface="Century Gothic"/>
                <a:sym typeface="Century Gothic"/>
              </a:rPr>
              <a:t>prepare you for your post-18 </a:t>
            </a:r>
            <a:r>
              <a:rPr lang="en-GB" sz="1600">
                <a:solidFill>
                  <a:schemeClr val="dk1"/>
                </a:solidFill>
                <a:latin typeface="Century Gothic"/>
                <a:ea typeface="Century Gothic"/>
                <a:cs typeface="Century Gothic"/>
                <a:sym typeface="Century Gothic"/>
              </a:rPr>
              <a:t>destination</a:t>
            </a:r>
            <a:r>
              <a:rPr b="0" i="0" lang="en-GB" sz="1600" u="none" cap="none" strike="noStrike">
                <a:solidFill>
                  <a:schemeClr val="dk1"/>
                </a:solidFill>
                <a:latin typeface="Century Gothic"/>
                <a:ea typeface="Century Gothic"/>
                <a:cs typeface="Century Gothic"/>
                <a:sym typeface="Century Gothic"/>
              </a:rPr>
              <a:t>s.</a:t>
            </a:r>
            <a:endParaRPr/>
          </a:p>
          <a:p>
            <a:pPr indent="0" lvl="0" marL="0" marR="0" rtl="0" algn="l">
              <a:spcBef>
                <a:spcPts val="600"/>
              </a:spcBef>
              <a:spcAft>
                <a:spcPts val="0"/>
              </a:spcAft>
              <a:buNone/>
            </a:pPr>
            <a:r>
              <a:rPr b="0" i="0" lang="en-GB" sz="1600" u="none" cap="none" strike="noStrike">
                <a:solidFill>
                  <a:schemeClr val="dk1"/>
                </a:solidFill>
                <a:latin typeface="Century Gothic"/>
                <a:ea typeface="Century Gothic"/>
                <a:cs typeface="Century Gothic"/>
                <a:sym typeface="Century Gothic"/>
              </a:rPr>
              <a:t>We hope you will embrace the challenge ahead and we look forward to you joining us </a:t>
            </a:r>
            <a:r>
              <a:rPr lang="en-GB" sz="1600">
                <a:solidFill>
                  <a:schemeClr val="dk1"/>
                </a:solidFill>
                <a:latin typeface="Century Gothic"/>
                <a:ea typeface="Century Gothic"/>
                <a:cs typeface="Century Gothic"/>
                <a:sym typeface="Century Gothic"/>
              </a:rPr>
              <a:t>in</a:t>
            </a:r>
            <a:r>
              <a:rPr b="0" i="0" lang="en-GB" sz="1600" u="none" cap="none" strike="noStrike">
                <a:solidFill>
                  <a:schemeClr val="dk1"/>
                </a:solidFill>
                <a:latin typeface="Century Gothic"/>
                <a:ea typeface="Century Gothic"/>
                <a:cs typeface="Century Gothic"/>
                <a:sym typeface="Century Gothic"/>
              </a:rPr>
              <a:t> September.</a:t>
            </a:r>
            <a:endParaRPr b="0" i="0" sz="1600" u="none" cap="none" strike="noStrike">
              <a:solidFill>
                <a:schemeClr val="dk1"/>
              </a:solidFill>
              <a:latin typeface="Century Gothic"/>
              <a:ea typeface="Century Gothic"/>
              <a:cs typeface="Century Gothic"/>
              <a:sym typeface="Century Gothic"/>
            </a:endParaRPr>
          </a:p>
          <a:p>
            <a:pPr indent="0" lvl="0" marL="0" marR="0" rtl="0" algn="l">
              <a:spcBef>
                <a:spcPts val="60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l">
              <a:spcBef>
                <a:spcPts val="600"/>
              </a:spcBef>
              <a:spcAft>
                <a:spcPts val="0"/>
              </a:spcAft>
              <a:buNone/>
            </a:pPr>
            <a:r>
              <a:rPr b="0" i="0" lang="en-GB" sz="1600" u="none" cap="none" strike="noStrike">
                <a:solidFill>
                  <a:schemeClr val="dk1"/>
                </a:solidFill>
                <a:latin typeface="Century Gothic"/>
                <a:ea typeface="Century Gothic"/>
                <a:cs typeface="Century Gothic"/>
                <a:sym typeface="Century Gothic"/>
              </a:rPr>
              <a:t>Ashlawn Sixth For</a:t>
            </a:r>
            <a:r>
              <a:rPr lang="en-GB" sz="1600">
                <a:solidFill>
                  <a:schemeClr val="dk1"/>
                </a:solidFill>
                <a:latin typeface="Century Gothic"/>
                <a:ea typeface="Century Gothic"/>
                <a:cs typeface="Century Gothic"/>
                <a:sym typeface="Century Gothic"/>
              </a:rPr>
              <a:t>m</a:t>
            </a:r>
            <a:endParaRPr/>
          </a:p>
        </p:txBody>
      </p:sp>
      <p:grpSp>
        <p:nvGrpSpPr>
          <p:cNvPr id="158" name="Google Shape;158;p2"/>
          <p:cNvGrpSpPr/>
          <p:nvPr/>
        </p:nvGrpSpPr>
        <p:grpSpPr>
          <a:xfrm>
            <a:off x="0" y="9068249"/>
            <a:ext cx="6858000" cy="936837"/>
            <a:chOff x="0" y="9068249"/>
            <a:chExt cx="6858000" cy="936837"/>
          </a:xfrm>
        </p:grpSpPr>
        <p:sp>
          <p:nvSpPr>
            <p:cNvPr id="159" name="Google Shape;159;p2"/>
            <p:cNvSpPr txBox="1"/>
            <p:nvPr/>
          </p:nvSpPr>
          <p:spPr>
            <a:xfrm>
              <a:off x="0" y="9336612"/>
              <a:ext cx="6858000" cy="400110"/>
            </a:xfrm>
            <a:prstGeom prst="rect">
              <a:avLst/>
            </a:prstGeom>
            <a:solidFill>
              <a:srgbClr val="59173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lt1"/>
                  </a:solidFill>
                  <a:latin typeface="Century Gothic"/>
                  <a:ea typeface="Century Gothic"/>
                  <a:cs typeface="Century Gothic"/>
                  <a:sym typeface="Century Gothic"/>
                </a:rPr>
                <a:t>Ashlawn Sixth Form – Support and Opportunity</a:t>
              </a:r>
              <a:endParaRPr/>
            </a:p>
          </p:txBody>
        </p:sp>
        <p:pic>
          <p:nvPicPr>
            <p:cNvPr descr="Ashlawn School - Wikipedia" id="160" name="Google Shape;160;p2"/>
            <p:cNvPicPr preferRelativeResize="0"/>
            <p:nvPr/>
          </p:nvPicPr>
          <p:blipFill rotWithShape="1">
            <a:blip r:embed="rId4">
              <a:alphaModFix/>
            </a:blip>
            <a:srcRect b="0" l="0" r="0" t="0"/>
            <a:stretch/>
          </p:blipFill>
          <p:spPr>
            <a:xfrm>
              <a:off x="5943600" y="9068249"/>
              <a:ext cx="914400" cy="936837"/>
            </a:xfrm>
            <a:prstGeom prst="rect">
              <a:avLst/>
            </a:prstGeom>
            <a:noFill/>
            <a:ln>
              <a:noFill/>
            </a:ln>
          </p:spPr>
        </p:pic>
      </p:grpSp>
      <p:sp>
        <p:nvSpPr>
          <p:cNvPr id="161" name="Google Shape;161;p2"/>
          <p:cNvSpPr txBox="1"/>
          <p:nvPr/>
        </p:nvSpPr>
        <p:spPr>
          <a:xfrm rot="-283769">
            <a:off x="3290037" y="6439071"/>
            <a:ext cx="3009046" cy="4000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B85B22"/>
                </a:solidFill>
                <a:latin typeface="Arial"/>
                <a:ea typeface="Arial"/>
                <a:cs typeface="Arial"/>
                <a:sym typeface="Arial"/>
              </a:rPr>
              <a:t>Class of 2023</a:t>
            </a:r>
            <a:endParaRPr/>
          </a:p>
        </p:txBody>
      </p:sp>
      <p:pic>
        <p:nvPicPr>
          <p:cNvPr id="162" name="Google Shape;162;p2"/>
          <p:cNvPicPr preferRelativeResize="0"/>
          <p:nvPr/>
        </p:nvPicPr>
        <p:blipFill>
          <a:blip r:embed="rId5">
            <a:alphaModFix/>
          </a:blip>
          <a:stretch>
            <a:fillRect/>
          </a:stretch>
        </p:blipFill>
        <p:spPr>
          <a:xfrm>
            <a:off x="3341900" y="6892927"/>
            <a:ext cx="3070325" cy="2304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4"/>
          <p:cNvGrpSpPr/>
          <p:nvPr/>
        </p:nvGrpSpPr>
        <p:grpSpPr>
          <a:xfrm>
            <a:off x="0" y="8777969"/>
            <a:ext cx="6858000" cy="936837"/>
            <a:chOff x="0" y="9068249"/>
            <a:chExt cx="6858000" cy="936837"/>
          </a:xfrm>
        </p:grpSpPr>
        <p:sp>
          <p:nvSpPr>
            <p:cNvPr id="168" name="Google Shape;168;p4"/>
            <p:cNvSpPr txBox="1"/>
            <p:nvPr/>
          </p:nvSpPr>
          <p:spPr>
            <a:xfrm>
              <a:off x="0" y="9336612"/>
              <a:ext cx="6858000" cy="400110"/>
            </a:xfrm>
            <a:prstGeom prst="rect">
              <a:avLst/>
            </a:prstGeom>
            <a:solidFill>
              <a:srgbClr val="59173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Century Gothic"/>
                  <a:ea typeface="Century Gothic"/>
                  <a:cs typeface="Century Gothic"/>
                  <a:sym typeface="Century Gothic"/>
                </a:rPr>
                <a:t>Ashlawn Sixth Form – Support and Opportunity</a:t>
              </a:r>
              <a:endParaRPr/>
            </a:p>
          </p:txBody>
        </p:sp>
        <p:pic>
          <p:nvPicPr>
            <p:cNvPr descr="Ashlawn School - Wikipedia" id="169" name="Google Shape;169;p4"/>
            <p:cNvPicPr preferRelativeResize="0"/>
            <p:nvPr/>
          </p:nvPicPr>
          <p:blipFill rotWithShape="1">
            <a:blip r:embed="rId3">
              <a:alphaModFix/>
            </a:blip>
            <a:srcRect b="0" l="0" r="0" t="0"/>
            <a:stretch/>
          </p:blipFill>
          <p:spPr>
            <a:xfrm>
              <a:off x="5943600" y="9068249"/>
              <a:ext cx="914400" cy="936837"/>
            </a:xfrm>
            <a:prstGeom prst="rect">
              <a:avLst/>
            </a:prstGeom>
            <a:noFill/>
            <a:ln>
              <a:noFill/>
            </a:ln>
          </p:spPr>
        </p:pic>
      </p:grpSp>
      <p:sp>
        <p:nvSpPr>
          <p:cNvPr id="170" name="Google Shape;170;p4"/>
          <p:cNvSpPr txBox="1"/>
          <p:nvPr/>
        </p:nvSpPr>
        <p:spPr>
          <a:xfrm>
            <a:off x="2197098" y="597952"/>
            <a:ext cx="430530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3000">
                <a:solidFill>
                  <a:schemeClr val="dk1"/>
                </a:solidFill>
                <a:latin typeface="Century Gothic"/>
                <a:ea typeface="Century Gothic"/>
                <a:cs typeface="Century Gothic"/>
                <a:sym typeface="Century Gothic"/>
              </a:rPr>
              <a:t>The School Day</a:t>
            </a:r>
            <a:endParaRPr/>
          </a:p>
        </p:txBody>
      </p:sp>
      <p:sp>
        <p:nvSpPr>
          <p:cNvPr id="171" name="Google Shape;171;p4"/>
          <p:cNvSpPr txBox="1"/>
          <p:nvPr/>
        </p:nvSpPr>
        <p:spPr>
          <a:xfrm>
            <a:off x="176207" y="1653666"/>
            <a:ext cx="650557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A typical school day consists of morning form time, followed by five lessons, timetabled around morning break and lunch, as follows:</a:t>
            </a:r>
            <a:endParaRPr/>
          </a:p>
        </p:txBody>
      </p:sp>
      <p:sp>
        <p:nvSpPr>
          <p:cNvPr id="172" name="Google Shape;172;p4"/>
          <p:cNvSpPr txBox="1"/>
          <p:nvPr/>
        </p:nvSpPr>
        <p:spPr>
          <a:xfrm>
            <a:off x="176210" y="3385447"/>
            <a:ext cx="6505575" cy="14619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Each student has five lessons per subject per week, which means that most students have 15 hours of ‘contact time’ with their teachers in the school week and 10 hours of ‘non-contact study’ time. Extended Project is an additional two hours of contact time for students choosing this as an additional option.</a:t>
            </a:r>
            <a:endParaRPr/>
          </a:p>
          <a:p>
            <a:pPr indent="0" lvl="0" marL="0" marR="0" rtl="0" algn="l">
              <a:spcBef>
                <a:spcPts val="600"/>
              </a:spcBef>
              <a:spcAft>
                <a:spcPts val="0"/>
              </a:spcAft>
              <a:buNone/>
            </a:pPr>
            <a:r>
              <a:rPr lang="en-GB" sz="1200">
                <a:solidFill>
                  <a:schemeClr val="dk1"/>
                </a:solidFill>
                <a:latin typeface="Century Gothic"/>
                <a:ea typeface="Century Gothic"/>
                <a:cs typeface="Century Gothic"/>
                <a:sym typeface="Century Gothic"/>
              </a:rPr>
              <a:t>Non-contact study time consists of three timetabled ‘supported study’ sessions in the Sixth Form Study Hub, and the remainder as ‘independent study’ lessons in which students can choose where they work.</a:t>
            </a:r>
            <a:endParaRPr/>
          </a:p>
        </p:txBody>
      </p:sp>
      <p:sp>
        <p:nvSpPr>
          <p:cNvPr id="173" name="Google Shape;173;p4"/>
          <p:cNvSpPr txBox="1"/>
          <p:nvPr/>
        </p:nvSpPr>
        <p:spPr>
          <a:xfrm>
            <a:off x="176210" y="4948203"/>
            <a:ext cx="6505575" cy="15388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Form time lasts for 20 minutes each day. During this time, students catch up with their form tutor and take part in a variety of activities. Some of these are relating to personal and academic development, some are tutor group tasks and activities. Activities might also include debates, creative projects or the weekly quiz.</a:t>
            </a:r>
            <a:endParaRPr/>
          </a:p>
          <a:p>
            <a:pPr indent="0" lvl="0" marL="0" marR="0" rtl="0" algn="l">
              <a:spcBef>
                <a:spcPts val="600"/>
              </a:spcBef>
              <a:spcAft>
                <a:spcPts val="0"/>
              </a:spcAft>
              <a:buNone/>
            </a:pPr>
            <a:r>
              <a:rPr lang="en-GB" sz="1200">
                <a:solidFill>
                  <a:schemeClr val="dk1"/>
                </a:solidFill>
                <a:latin typeface="Century Gothic"/>
                <a:ea typeface="Century Gothic"/>
                <a:cs typeface="Century Gothic"/>
                <a:sym typeface="Century Gothic"/>
              </a:rPr>
              <a:t>There is also a heavy emphasis on wellbeing and mindfulness to balance the mental demands of sixth form.</a:t>
            </a:r>
            <a:endParaRPr/>
          </a:p>
          <a:p>
            <a:pPr indent="0" lvl="0" marL="0" marR="0" rtl="0" algn="l">
              <a:spcBef>
                <a:spcPts val="600"/>
              </a:spcBef>
              <a:spcAft>
                <a:spcPts val="0"/>
              </a:spcAft>
              <a:buNone/>
            </a:pPr>
            <a:r>
              <a:rPr lang="en-GB" sz="1200">
                <a:solidFill>
                  <a:schemeClr val="dk1"/>
                </a:solidFill>
                <a:latin typeface="Century Gothic"/>
                <a:ea typeface="Century Gothic"/>
                <a:cs typeface="Century Gothic"/>
                <a:sym typeface="Century Gothic"/>
              </a:rPr>
              <a:t>Below is an example of what may happen during form time in a typical week.</a:t>
            </a:r>
            <a:endParaRPr/>
          </a:p>
        </p:txBody>
      </p:sp>
      <p:graphicFrame>
        <p:nvGraphicFramePr>
          <p:cNvPr id="174" name="Google Shape;174;p4"/>
          <p:cNvGraphicFramePr/>
          <p:nvPr/>
        </p:nvGraphicFramePr>
        <p:xfrm>
          <a:off x="176207" y="2279129"/>
          <a:ext cx="3000000" cy="3000000"/>
        </p:xfrm>
        <a:graphic>
          <a:graphicData uri="http://schemas.openxmlformats.org/drawingml/2006/table">
            <a:tbl>
              <a:tblPr bandRow="1" firstRow="1">
                <a:noFill/>
                <a:tableStyleId>{4155B4A9-7EF7-484E-ADB2-C707C434F65C}</a:tableStyleId>
              </a:tblPr>
              <a:tblGrid>
                <a:gridCol w="702900"/>
                <a:gridCol w="702900"/>
                <a:gridCol w="702900"/>
                <a:gridCol w="702900"/>
                <a:gridCol w="702900"/>
                <a:gridCol w="702900"/>
                <a:gridCol w="702900"/>
                <a:gridCol w="702900"/>
                <a:gridCol w="702900"/>
              </a:tblGrid>
              <a:tr h="431800">
                <a:tc>
                  <a:txBody>
                    <a:bodyPr/>
                    <a:lstStyle/>
                    <a:p>
                      <a:pPr indent="0" lvl="0" marL="0" marR="0" rtl="0" algn="ctr">
                        <a:spcBef>
                          <a:spcPts val="0"/>
                        </a:spcBef>
                        <a:spcAft>
                          <a:spcPts val="0"/>
                        </a:spcAft>
                        <a:buNone/>
                      </a:pPr>
                      <a:r>
                        <a:rPr lang="en-GB" sz="1000" u="none" cap="none" strike="noStrike"/>
                        <a:t>Time</a:t>
                      </a:r>
                      <a:endParaRPr/>
                    </a:p>
                  </a:txBody>
                  <a:tcPr marT="45725" marB="45725" marR="91450" marL="91450" anchor="ctr"/>
                </a:tc>
                <a:tc>
                  <a:txBody>
                    <a:bodyPr/>
                    <a:lstStyle/>
                    <a:p>
                      <a:pPr indent="0" lvl="0" marL="0" marR="0" rtl="0" algn="ctr">
                        <a:spcBef>
                          <a:spcPts val="0"/>
                        </a:spcBef>
                        <a:spcAft>
                          <a:spcPts val="0"/>
                        </a:spcAft>
                        <a:buNone/>
                      </a:pPr>
                      <a:r>
                        <a:rPr lang="en-GB" sz="1000" u="none" cap="none" strike="noStrike"/>
                        <a:t>8:45 – 9:05</a:t>
                      </a:r>
                      <a:endParaRPr/>
                    </a:p>
                  </a:txBody>
                  <a:tcPr marT="45725" marB="45725" marR="91450" marL="91450" anchor="ctr"/>
                </a:tc>
                <a:tc>
                  <a:txBody>
                    <a:bodyPr/>
                    <a:lstStyle/>
                    <a:p>
                      <a:pPr indent="0" lvl="0" marL="0" marR="0" rtl="0" algn="ctr">
                        <a:spcBef>
                          <a:spcPts val="0"/>
                        </a:spcBef>
                        <a:spcAft>
                          <a:spcPts val="0"/>
                        </a:spcAft>
                        <a:buNone/>
                      </a:pPr>
                      <a:r>
                        <a:rPr lang="en-GB" sz="1000" u="none" cap="none" strike="noStrike"/>
                        <a:t>9:</a:t>
                      </a:r>
                      <a:r>
                        <a:rPr lang="en-GB" sz="1000"/>
                        <a:t>10</a:t>
                      </a:r>
                      <a:r>
                        <a:rPr lang="en-GB" sz="1000" u="none" cap="none" strike="noStrike"/>
                        <a:t> – 10:10</a:t>
                      </a:r>
                      <a:endParaRPr/>
                    </a:p>
                  </a:txBody>
                  <a:tcPr marT="45725" marB="45725" marR="91450" marL="91450" anchor="ctr"/>
                </a:tc>
                <a:tc>
                  <a:txBody>
                    <a:bodyPr/>
                    <a:lstStyle/>
                    <a:p>
                      <a:pPr indent="0" lvl="0" marL="0" marR="0" rtl="0" algn="ctr">
                        <a:spcBef>
                          <a:spcPts val="0"/>
                        </a:spcBef>
                        <a:spcAft>
                          <a:spcPts val="0"/>
                        </a:spcAft>
                        <a:buNone/>
                      </a:pPr>
                      <a:r>
                        <a:rPr lang="en-GB" sz="1000" u="none" cap="none" strike="noStrike"/>
                        <a:t>10:1</a:t>
                      </a:r>
                      <a:r>
                        <a:rPr lang="en-GB" sz="1000"/>
                        <a:t>5</a:t>
                      </a:r>
                      <a:r>
                        <a:rPr lang="en-GB" sz="1000" u="none" cap="none" strike="noStrike"/>
                        <a:t> – 11:1</a:t>
                      </a:r>
                      <a:r>
                        <a:rPr lang="en-GB" sz="1000"/>
                        <a:t>5</a:t>
                      </a:r>
                      <a:endParaRPr/>
                    </a:p>
                  </a:txBody>
                  <a:tcPr marT="45725" marB="45725" marR="91450" marL="91450" anchor="ctr"/>
                </a:tc>
                <a:tc>
                  <a:txBody>
                    <a:bodyPr/>
                    <a:lstStyle/>
                    <a:p>
                      <a:pPr indent="0" lvl="0" marL="0" marR="0" rtl="0" algn="ctr">
                        <a:spcBef>
                          <a:spcPts val="0"/>
                        </a:spcBef>
                        <a:spcAft>
                          <a:spcPts val="0"/>
                        </a:spcAft>
                        <a:buNone/>
                      </a:pPr>
                      <a:r>
                        <a:rPr lang="en-GB" sz="1000" u="none" cap="none" strike="noStrike"/>
                        <a:t>11:1</a:t>
                      </a:r>
                      <a:r>
                        <a:rPr lang="en-GB" sz="1000"/>
                        <a:t>5</a:t>
                      </a:r>
                      <a:r>
                        <a:rPr lang="en-GB" sz="1000" u="none" cap="none" strike="noStrike"/>
                        <a:t> – 11:30</a:t>
                      </a:r>
                      <a:endParaRPr/>
                    </a:p>
                  </a:txBody>
                  <a:tcPr marT="45725" marB="45725" marR="91450" marL="91450" anchor="ctr"/>
                </a:tc>
                <a:tc>
                  <a:txBody>
                    <a:bodyPr/>
                    <a:lstStyle/>
                    <a:p>
                      <a:pPr indent="0" lvl="0" marL="0" marR="0" rtl="0" algn="ctr">
                        <a:spcBef>
                          <a:spcPts val="0"/>
                        </a:spcBef>
                        <a:spcAft>
                          <a:spcPts val="0"/>
                        </a:spcAft>
                        <a:buNone/>
                      </a:pPr>
                      <a:r>
                        <a:rPr lang="en-GB" sz="1000" u="none" cap="none" strike="noStrike"/>
                        <a:t>11:3</a:t>
                      </a:r>
                      <a:r>
                        <a:rPr lang="en-GB" sz="1000"/>
                        <a:t>5</a:t>
                      </a:r>
                      <a:r>
                        <a:rPr lang="en-GB" sz="1000" u="none" cap="none" strike="noStrike"/>
                        <a:t> – 12:3</a:t>
                      </a:r>
                      <a:r>
                        <a:rPr lang="en-GB" sz="1000"/>
                        <a:t>5</a:t>
                      </a:r>
                      <a:endParaRPr/>
                    </a:p>
                  </a:txBody>
                  <a:tcPr marT="45725" marB="45725" marR="91450" marL="91450" anchor="ctr"/>
                </a:tc>
                <a:tc>
                  <a:txBody>
                    <a:bodyPr/>
                    <a:lstStyle/>
                    <a:p>
                      <a:pPr indent="0" lvl="0" marL="0" marR="0" rtl="0" algn="ctr">
                        <a:spcBef>
                          <a:spcPts val="0"/>
                        </a:spcBef>
                        <a:spcAft>
                          <a:spcPts val="0"/>
                        </a:spcAft>
                        <a:buNone/>
                      </a:pPr>
                      <a:r>
                        <a:rPr lang="en-GB" sz="1000" u="none" cap="none" strike="noStrike"/>
                        <a:t>12:3</a:t>
                      </a:r>
                      <a:r>
                        <a:rPr lang="en-GB" sz="1000"/>
                        <a:t>5</a:t>
                      </a:r>
                      <a:r>
                        <a:rPr lang="en-GB" sz="1000" u="none" cap="none" strike="noStrike"/>
                        <a:t>- 13:15</a:t>
                      </a:r>
                      <a:endParaRPr/>
                    </a:p>
                  </a:txBody>
                  <a:tcPr marT="45725" marB="45725" marR="91450" marL="91450" anchor="ctr"/>
                </a:tc>
                <a:tc>
                  <a:txBody>
                    <a:bodyPr/>
                    <a:lstStyle/>
                    <a:p>
                      <a:pPr indent="0" lvl="0" marL="0" marR="0" rtl="0" algn="ctr">
                        <a:spcBef>
                          <a:spcPts val="0"/>
                        </a:spcBef>
                        <a:spcAft>
                          <a:spcPts val="0"/>
                        </a:spcAft>
                        <a:buNone/>
                      </a:pPr>
                      <a:r>
                        <a:rPr lang="en-GB" sz="1000" u="none" cap="none" strike="noStrike"/>
                        <a:t>13:</a:t>
                      </a:r>
                      <a:r>
                        <a:rPr lang="en-GB" sz="1000"/>
                        <a:t>15</a:t>
                      </a:r>
                      <a:r>
                        <a:rPr lang="en-GB" sz="1000" u="none" cap="none" strike="noStrike"/>
                        <a:t> – 14:</a:t>
                      </a:r>
                      <a:r>
                        <a:rPr lang="en-GB" sz="1000"/>
                        <a:t>15</a:t>
                      </a:r>
                      <a:endParaRPr/>
                    </a:p>
                  </a:txBody>
                  <a:tcPr marT="45725" marB="45725" marR="91450" marL="91450" anchor="ctr"/>
                </a:tc>
                <a:tc>
                  <a:txBody>
                    <a:bodyPr/>
                    <a:lstStyle/>
                    <a:p>
                      <a:pPr indent="0" lvl="0" marL="0" marR="0" rtl="0" algn="ctr">
                        <a:spcBef>
                          <a:spcPts val="0"/>
                        </a:spcBef>
                        <a:spcAft>
                          <a:spcPts val="0"/>
                        </a:spcAft>
                        <a:buNone/>
                      </a:pPr>
                      <a:r>
                        <a:rPr lang="en-GB" sz="1000" u="none" cap="none" strike="noStrike"/>
                        <a:t>14:20 – 15:20</a:t>
                      </a:r>
                      <a:endParaRPr/>
                    </a:p>
                  </a:txBody>
                  <a:tcPr marT="45725" marB="45725" marR="91450" marL="91450" anchor="ctr"/>
                </a:tc>
              </a:tr>
              <a:tr h="387875">
                <a:tc>
                  <a:txBody>
                    <a:bodyPr/>
                    <a:lstStyle/>
                    <a:p>
                      <a:pPr indent="0" lvl="0" marL="0" marR="0" rtl="0" algn="ctr">
                        <a:spcBef>
                          <a:spcPts val="0"/>
                        </a:spcBef>
                        <a:spcAft>
                          <a:spcPts val="0"/>
                        </a:spcAft>
                        <a:buNone/>
                      </a:pPr>
                      <a:r>
                        <a:rPr lang="en-GB" sz="1000" u="none" cap="none" strike="noStrike"/>
                        <a:t>Activity</a:t>
                      </a:r>
                      <a:endParaRPr/>
                    </a:p>
                  </a:txBody>
                  <a:tcPr marT="45725" marB="45725" marR="91450" marL="91450" anchor="ctr"/>
                </a:tc>
                <a:tc>
                  <a:txBody>
                    <a:bodyPr/>
                    <a:lstStyle/>
                    <a:p>
                      <a:pPr indent="0" lvl="0" marL="0" marR="0" rtl="0" algn="ctr">
                        <a:spcBef>
                          <a:spcPts val="0"/>
                        </a:spcBef>
                        <a:spcAft>
                          <a:spcPts val="0"/>
                        </a:spcAft>
                        <a:buNone/>
                      </a:pPr>
                      <a:r>
                        <a:rPr lang="en-GB" sz="1000" u="none" cap="none" strike="noStrike"/>
                        <a:t>Tutor time</a:t>
                      </a:r>
                      <a:endParaRPr/>
                    </a:p>
                  </a:txBody>
                  <a:tcPr marT="45725" marB="45725" marR="91450" marL="91450" anchor="ctr"/>
                </a:tc>
                <a:tc>
                  <a:txBody>
                    <a:bodyPr/>
                    <a:lstStyle/>
                    <a:p>
                      <a:pPr indent="0" lvl="0" marL="0" marR="0" rtl="0" algn="ctr">
                        <a:spcBef>
                          <a:spcPts val="0"/>
                        </a:spcBef>
                        <a:spcAft>
                          <a:spcPts val="0"/>
                        </a:spcAft>
                        <a:buNone/>
                      </a:pPr>
                      <a:r>
                        <a:rPr lang="en-GB" sz="1000" u="none" cap="none" strike="noStrike"/>
                        <a:t>Lesson 1</a:t>
                      </a:r>
                      <a:endParaRPr/>
                    </a:p>
                  </a:txBody>
                  <a:tcPr marT="45725" marB="45725" marR="91450" marL="91450" anchor="ctr"/>
                </a:tc>
                <a:tc>
                  <a:txBody>
                    <a:bodyPr/>
                    <a:lstStyle/>
                    <a:p>
                      <a:pPr indent="0" lvl="0" marL="0" marR="0" rtl="0" algn="ctr">
                        <a:spcBef>
                          <a:spcPts val="0"/>
                        </a:spcBef>
                        <a:spcAft>
                          <a:spcPts val="0"/>
                        </a:spcAft>
                        <a:buNone/>
                      </a:pPr>
                      <a:r>
                        <a:rPr lang="en-GB" sz="1000" u="none" cap="none" strike="noStrike"/>
                        <a:t>Lesson 2</a:t>
                      </a:r>
                      <a:endParaRPr/>
                    </a:p>
                  </a:txBody>
                  <a:tcPr marT="45725" marB="45725" marR="91450" marL="91450" anchor="ctr"/>
                </a:tc>
                <a:tc>
                  <a:txBody>
                    <a:bodyPr/>
                    <a:lstStyle/>
                    <a:p>
                      <a:pPr indent="0" lvl="0" marL="0" marR="0" rtl="0" algn="ctr">
                        <a:spcBef>
                          <a:spcPts val="0"/>
                        </a:spcBef>
                        <a:spcAft>
                          <a:spcPts val="0"/>
                        </a:spcAft>
                        <a:buNone/>
                      </a:pPr>
                      <a:r>
                        <a:rPr lang="en-GB" sz="1000" u="none" cap="none" strike="noStrike"/>
                        <a:t>Break</a:t>
                      </a:r>
                      <a:endParaRPr/>
                    </a:p>
                  </a:txBody>
                  <a:tcPr marT="45725" marB="45725" marR="91450" marL="91450" anchor="ctr"/>
                </a:tc>
                <a:tc>
                  <a:txBody>
                    <a:bodyPr/>
                    <a:lstStyle/>
                    <a:p>
                      <a:pPr indent="0" lvl="0" marL="0" marR="0" rtl="0" algn="ctr">
                        <a:spcBef>
                          <a:spcPts val="0"/>
                        </a:spcBef>
                        <a:spcAft>
                          <a:spcPts val="0"/>
                        </a:spcAft>
                        <a:buNone/>
                      </a:pPr>
                      <a:r>
                        <a:rPr lang="en-GB" sz="1000" u="none" cap="none" strike="noStrike"/>
                        <a:t>Lesson 3</a:t>
                      </a:r>
                      <a:endParaRPr/>
                    </a:p>
                  </a:txBody>
                  <a:tcPr marT="45725" marB="45725" marR="91450" marL="91450" anchor="ctr"/>
                </a:tc>
                <a:tc>
                  <a:txBody>
                    <a:bodyPr/>
                    <a:lstStyle/>
                    <a:p>
                      <a:pPr indent="0" lvl="0" marL="0" marR="0" rtl="0" algn="ctr">
                        <a:spcBef>
                          <a:spcPts val="0"/>
                        </a:spcBef>
                        <a:spcAft>
                          <a:spcPts val="0"/>
                        </a:spcAft>
                        <a:buNone/>
                      </a:pPr>
                      <a:r>
                        <a:rPr lang="en-GB" sz="1000" u="none" cap="none" strike="noStrike"/>
                        <a:t>Lunch</a:t>
                      </a:r>
                      <a:endParaRPr/>
                    </a:p>
                  </a:txBody>
                  <a:tcPr marT="45725" marB="45725" marR="91450" marL="91450" anchor="ctr"/>
                </a:tc>
                <a:tc>
                  <a:txBody>
                    <a:bodyPr/>
                    <a:lstStyle/>
                    <a:p>
                      <a:pPr indent="0" lvl="0" marL="0" marR="0" rtl="0" algn="ctr">
                        <a:spcBef>
                          <a:spcPts val="0"/>
                        </a:spcBef>
                        <a:spcAft>
                          <a:spcPts val="0"/>
                        </a:spcAft>
                        <a:buNone/>
                      </a:pPr>
                      <a:r>
                        <a:rPr lang="en-GB" sz="1000" u="none" cap="none" strike="noStrike"/>
                        <a:t>Lesson 4</a:t>
                      </a:r>
                      <a:endParaRPr/>
                    </a:p>
                  </a:txBody>
                  <a:tcPr marT="45725" marB="45725" marR="91450" marL="91450" anchor="ctr"/>
                </a:tc>
                <a:tc>
                  <a:txBody>
                    <a:bodyPr/>
                    <a:lstStyle/>
                    <a:p>
                      <a:pPr indent="0" lvl="0" marL="0" marR="0" rtl="0" algn="ctr">
                        <a:spcBef>
                          <a:spcPts val="0"/>
                        </a:spcBef>
                        <a:spcAft>
                          <a:spcPts val="0"/>
                        </a:spcAft>
                        <a:buNone/>
                      </a:pPr>
                      <a:r>
                        <a:rPr lang="en-GB" sz="1000" u="none" cap="none" strike="noStrike"/>
                        <a:t>Lesson 5</a:t>
                      </a:r>
                      <a:endParaRPr/>
                    </a:p>
                  </a:txBody>
                  <a:tcPr marT="45725" marB="45725" marR="91450" marL="91450" anchor="ctr"/>
                </a:tc>
              </a:tr>
            </a:tbl>
          </a:graphicData>
        </a:graphic>
      </p:graphicFrame>
      <p:pic>
        <p:nvPicPr>
          <p:cNvPr id="175" name="Google Shape;175;p4"/>
          <p:cNvPicPr preferRelativeResize="0"/>
          <p:nvPr/>
        </p:nvPicPr>
        <p:blipFill rotWithShape="1">
          <a:blip r:embed="rId4">
            <a:alphaModFix/>
          </a:blip>
          <a:srcRect b="0" l="0" r="38148" t="0"/>
          <a:stretch/>
        </p:blipFill>
        <p:spPr>
          <a:xfrm>
            <a:off x="1781678" y="6587903"/>
            <a:ext cx="3115248" cy="23462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5"/>
          <p:cNvSpPr txBox="1"/>
          <p:nvPr/>
        </p:nvSpPr>
        <p:spPr>
          <a:xfrm>
            <a:off x="2499839" y="556149"/>
            <a:ext cx="396240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3000">
                <a:solidFill>
                  <a:schemeClr val="dk1"/>
                </a:solidFill>
                <a:latin typeface="Century Gothic"/>
                <a:ea typeface="Century Gothic"/>
                <a:cs typeface="Century Gothic"/>
                <a:sym typeface="Century Gothic"/>
              </a:rPr>
              <a:t>Sixth Form Timeline</a:t>
            </a:r>
            <a:endParaRPr/>
          </a:p>
        </p:txBody>
      </p:sp>
      <p:grpSp>
        <p:nvGrpSpPr>
          <p:cNvPr id="181" name="Google Shape;181;p5"/>
          <p:cNvGrpSpPr/>
          <p:nvPr/>
        </p:nvGrpSpPr>
        <p:grpSpPr>
          <a:xfrm>
            <a:off x="539931" y="1967457"/>
            <a:ext cx="5787430" cy="7555370"/>
            <a:chOff x="539931" y="1719258"/>
            <a:chExt cx="5787430" cy="7555370"/>
          </a:xfrm>
        </p:grpSpPr>
        <p:sp>
          <p:nvSpPr>
            <p:cNvPr id="182" name="Google Shape;182;p5"/>
            <p:cNvSpPr/>
            <p:nvPr/>
          </p:nvSpPr>
          <p:spPr>
            <a:xfrm>
              <a:off x="541816" y="1719258"/>
              <a:ext cx="5785545" cy="4499217"/>
            </a:xfrm>
            <a:custGeom>
              <a:rect b="b" l="l" r="r" t="t"/>
              <a:pathLst>
                <a:path extrusionOk="0" h="4327150" w="5785545">
                  <a:moveTo>
                    <a:pt x="0" y="4327150"/>
                  </a:moveTo>
                  <a:lnTo>
                    <a:pt x="5785545" y="3125336"/>
                  </a:lnTo>
                  <a:cubicBezTo>
                    <a:pt x="5779739" y="2086113"/>
                    <a:pt x="5773935" y="1039223"/>
                    <a:pt x="5768129" y="0"/>
                  </a:cubicBezTo>
                  <a:lnTo>
                    <a:pt x="15533" y="0"/>
                  </a:lnTo>
                  <a:cubicBezTo>
                    <a:pt x="11493" y="1440196"/>
                    <a:pt x="4040" y="2886954"/>
                    <a:pt x="0" y="4327150"/>
                  </a:cubicBezTo>
                  <a:close/>
                </a:path>
              </a:pathLst>
            </a:custGeom>
            <a:solidFill>
              <a:srgbClr val="116BA2">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83" name="Google Shape;183;p5"/>
            <p:cNvSpPr/>
            <p:nvPr/>
          </p:nvSpPr>
          <p:spPr>
            <a:xfrm>
              <a:off x="4738598" y="1881219"/>
              <a:ext cx="1073606" cy="107360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1600">
                  <a:solidFill>
                    <a:schemeClr val="lt1"/>
                  </a:solidFill>
                  <a:latin typeface="Century Gothic"/>
                  <a:ea typeface="Century Gothic"/>
                  <a:cs typeface="Century Gothic"/>
                  <a:sym typeface="Century Gothic"/>
                </a:rPr>
                <a:t>Post-18 </a:t>
              </a:r>
              <a:r>
                <a:rPr b="1" lang="en-GB" sz="1000">
                  <a:solidFill>
                    <a:schemeClr val="lt1"/>
                  </a:solidFill>
                  <a:latin typeface="Century Gothic"/>
                  <a:ea typeface="Century Gothic"/>
                  <a:cs typeface="Century Gothic"/>
                  <a:sym typeface="Century Gothic"/>
                </a:rPr>
                <a:t>Destinations</a:t>
              </a:r>
              <a:endParaRPr b="1" sz="1600">
                <a:solidFill>
                  <a:schemeClr val="lt1"/>
                </a:solidFill>
                <a:latin typeface="Century Gothic"/>
                <a:ea typeface="Century Gothic"/>
                <a:cs typeface="Century Gothic"/>
                <a:sym typeface="Century Gothic"/>
              </a:endParaRPr>
            </a:p>
          </p:txBody>
        </p:sp>
        <p:sp>
          <p:nvSpPr>
            <p:cNvPr id="184" name="Google Shape;184;p5"/>
            <p:cNvSpPr/>
            <p:nvPr/>
          </p:nvSpPr>
          <p:spPr>
            <a:xfrm>
              <a:off x="539931" y="4963886"/>
              <a:ext cx="5782492" cy="4310742"/>
            </a:xfrm>
            <a:custGeom>
              <a:rect b="b" l="l" r="r" t="t"/>
              <a:pathLst>
                <a:path extrusionOk="0" h="4110445" w="5782492">
                  <a:moveTo>
                    <a:pt x="0" y="4110445"/>
                  </a:moveTo>
                  <a:lnTo>
                    <a:pt x="0" y="1193074"/>
                  </a:lnTo>
                  <a:lnTo>
                    <a:pt x="5782492" y="0"/>
                  </a:lnTo>
                  <a:lnTo>
                    <a:pt x="5773783" y="4105944"/>
                  </a:lnTo>
                  <a:lnTo>
                    <a:pt x="0" y="4110445"/>
                  </a:lnTo>
                  <a:close/>
                </a:path>
              </a:pathLst>
            </a:custGeom>
            <a:solidFill>
              <a:srgbClr val="FFC000">
                <a:alpha val="5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85" name="Google Shape;185;p5"/>
            <p:cNvSpPr/>
            <p:nvPr/>
          </p:nvSpPr>
          <p:spPr>
            <a:xfrm>
              <a:off x="558836" y="7965187"/>
              <a:ext cx="1082877" cy="1082877"/>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2800">
                  <a:solidFill>
                    <a:schemeClr val="lt1"/>
                  </a:solidFill>
                  <a:latin typeface="Century Gothic"/>
                  <a:ea typeface="Century Gothic"/>
                  <a:cs typeface="Century Gothic"/>
                  <a:sym typeface="Century Gothic"/>
                </a:rPr>
                <a:t>Y12</a:t>
              </a:r>
              <a:endParaRPr/>
            </a:p>
            <a:p>
              <a:pPr indent="0" lvl="0" marL="0" marR="0" rtl="0" algn="ctr">
                <a:spcBef>
                  <a:spcPts val="0"/>
                </a:spcBef>
                <a:spcAft>
                  <a:spcPts val="0"/>
                </a:spcAft>
                <a:buNone/>
              </a:pPr>
              <a:r>
                <a:rPr b="1" lang="en-GB" sz="1800">
                  <a:solidFill>
                    <a:schemeClr val="lt1"/>
                  </a:solidFill>
                  <a:latin typeface="Century Gothic"/>
                  <a:ea typeface="Century Gothic"/>
                  <a:cs typeface="Century Gothic"/>
                  <a:sym typeface="Century Gothic"/>
                </a:rPr>
                <a:t>Begins</a:t>
              </a:r>
              <a:endParaRPr/>
            </a:p>
          </p:txBody>
        </p:sp>
        <p:sp>
          <p:nvSpPr>
            <p:cNvPr id="186" name="Google Shape;186;p5"/>
            <p:cNvSpPr/>
            <p:nvPr/>
          </p:nvSpPr>
          <p:spPr>
            <a:xfrm flipH="1" rot="10800000">
              <a:off x="3634578" y="7730858"/>
              <a:ext cx="1867817" cy="932954"/>
            </a:xfrm>
            <a:custGeom>
              <a:rect b="b" l="l" r="r" t="t"/>
              <a:pathLst>
                <a:path extrusionOk="0" h="1630279" w="3263894">
                  <a:moveTo>
                    <a:pt x="2102344" y="0"/>
                  </a:moveTo>
                  <a:lnTo>
                    <a:pt x="2559043" y="0"/>
                  </a:lnTo>
                  <a:cubicBezTo>
                    <a:pt x="2948321" y="0"/>
                    <a:pt x="3263894" y="315573"/>
                    <a:pt x="3263894" y="704851"/>
                  </a:cubicBezTo>
                  <a:lnTo>
                    <a:pt x="3263894" y="925428"/>
                  </a:lnTo>
                  <a:cubicBezTo>
                    <a:pt x="3263894" y="1314706"/>
                    <a:pt x="2948321" y="1630279"/>
                    <a:pt x="2559043" y="1630279"/>
                  </a:cubicBezTo>
                  <a:lnTo>
                    <a:pt x="761327" y="1630279"/>
                  </a:lnTo>
                  <a:lnTo>
                    <a:pt x="745404" y="1628874"/>
                  </a:lnTo>
                  <a:lnTo>
                    <a:pt x="244074" y="1628874"/>
                  </a:lnTo>
                  <a:lnTo>
                    <a:pt x="0" y="1341619"/>
                  </a:lnTo>
                  <a:lnTo>
                    <a:pt x="244073" y="1054366"/>
                  </a:lnTo>
                  <a:lnTo>
                    <a:pt x="1588230" y="1054366"/>
                  </a:lnTo>
                  <a:lnTo>
                    <a:pt x="1604154" y="1055771"/>
                  </a:lnTo>
                  <a:lnTo>
                    <a:pt x="2466273" y="1055771"/>
                  </a:lnTo>
                  <a:cubicBezTo>
                    <a:pt x="2581189" y="1055771"/>
                    <a:pt x="2674347" y="962613"/>
                    <a:pt x="2674347" y="847697"/>
                  </a:cubicBezTo>
                  <a:lnTo>
                    <a:pt x="2674347" y="782582"/>
                  </a:lnTo>
                  <a:cubicBezTo>
                    <a:pt x="2674347" y="667666"/>
                    <a:pt x="2581189" y="574508"/>
                    <a:pt x="2466273" y="574508"/>
                  </a:cubicBezTo>
                  <a:lnTo>
                    <a:pt x="2101154" y="574508"/>
                  </a:lnTo>
                  <a:lnTo>
                    <a:pt x="2345228" y="286552"/>
                  </a:lnTo>
                  <a:close/>
                </a:path>
              </a:pathLst>
            </a:custGeom>
            <a:solidFill>
              <a:srgbClr val="116BA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87" name="Google Shape;187;p5"/>
            <p:cNvSpPr/>
            <p:nvPr/>
          </p:nvSpPr>
          <p:spPr>
            <a:xfrm flipH="1" rot="10800000">
              <a:off x="1484847" y="8330836"/>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5A193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88" name="Google Shape;188;p5"/>
            <p:cNvSpPr/>
            <p:nvPr/>
          </p:nvSpPr>
          <p:spPr>
            <a:xfrm flipH="1" rot="10800000">
              <a:off x="1431612" y="7124802"/>
              <a:ext cx="1805342" cy="932954"/>
            </a:xfrm>
            <a:custGeom>
              <a:rect b="b" l="l" r="r" t="t"/>
              <a:pathLst>
                <a:path extrusionOk="0" h="1630279" w="3154723">
                  <a:moveTo>
                    <a:pt x="704851" y="0"/>
                  </a:moveTo>
                  <a:lnTo>
                    <a:pt x="1053568" y="0"/>
                  </a:lnTo>
                  <a:lnTo>
                    <a:pt x="809495" y="287253"/>
                  </a:lnTo>
                  <a:lnTo>
                    <a:pt x="1053569" y="574508"/>
                  </a:lnTo>
                  <a:lnTo>
                    <a:pt x="797621" y="574508"/>
                  </a:lnTo>
                  <a:cubicBezTo>
                    <a:pt x="682705" y="574508"/>
                    <a:pt x="589547" y="667666"/>
                    <a:pt x="589547" y="782582"/>
                  </a:cubicBezTo>
                  <a:lnTo>
                    <a:pt x="589547" y="847697"/>
                  </a:lnTo>
                  <a:cubicBezTo>
                    <a:pt x="589547" y="962613"/>
                    <a:pt x="682705" y="1055771"/>
                    <a:pt x="797621" y="1055771"/>
                  </a:cubicBezTo>
                  <a:lnTo>
                    <a:pt x="1659740" y="1055771"/>
                  </a:lnTo>
                  <a:lnTo>
                    <a:pt x="1675664" y="1054366"/>
                  </a:lnTo>
                  <a:lnTo>
                    <a:pt x="2910649" y="1054366"/>
                  </a:lnTo>
                  <a:lnTo>
                    <a:pt x="3154723" y="1341621"/>
                  </a:lnTo>
                  <a:lnTo>
                    <a:pt x="2910650" y="1628874"/>
                  </a:lnTo>
                  <a:lnTo>
                    <a:pt x="2518490" y="1628874"/>
                  </a:lnTo>
                  <a:lnTo>
                    <a:pt x="2502567" y="1630279"/>
                  </a:lnTo>
                  <a:lnTo>
                    <a:pt x="704851" y="1630279"/>
                  </a:lnTo>
                  <a:cubicBezTo>
                    <a:pt x="315573" y="1630279"/>
                    <a:pt x="0" y="1314706"/>
                    <a:pt x="0" y="925428"/>
                  </a:cubicBezTo>
                  <a:lnTo>
                    <a:pt x="0" y="704851"/>
                  </a:lnTo>
                  <a:cubicBezTo>
                    <a:pt x="0" y="315573"/>
                    <a:pt x="315573" y="0"/>
                    <a:pt x="704851" y="0"/>
                  </a:cubicBezTo>
                  <a:close/>
                </a:path>
              </a:pathLst>
            </a:custGeom>
            <a:solidFill>
              <a:srgbClr val="FFC5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89" name="Google Shape;189;p5"/>
            <p:cNvSpPr/>
            <p:nvPr/>
          </p:nvSpPr>
          <p:spPr>
            <a:xfrm rot="10800000">
              <a:off x="1956036" y="7723389"/>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5A193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0" name="Google Shape;190;p5"/>
            <p:cNvSpPr/>
            <p:nvPr/>
          </p:nvSpPr>
          <p:spPr>
            <a:xfrm flipH="1" rot="10800000">
              <a:off x="3150123" y="8329630"/>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FFC5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1" name="Google Shape;191;p5"/>
            <p:cNvSpPr/>
            <p:nvPr/>
          </p:nvSpPr>
          <p:spPr>
            <a:xfrm flipH="1" rot="10800000">
              <a:off x="3166400" y="7125555"/>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116BA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2" name="Google Shape;192;p5"/>
            <p:cNvSpPr/>
            <p:nvPr/>
          </p:nvSpPr>
          <p:spPr>
            <a:xfrm flipH="1" rot="10800000">
              <a:off x="3634578" y="6517355"/>
              <a:ext cx="1867817" cy="932954"/>
            </a:xfrm>
            <a:custGeom>
              <a:rect b="b" l="l" r="r" t="t"/>
              <a:pathLst>
                <a:path extrusionOk="0" h="1630279" w="3263894">
                  <a:moveTo>
                    <a:pt x="2102344" y="0"/>
                  </a:moveTo>
                  <a:lnTo>
                    <a:pt x="2559043" y="0"/>
                  </a:lnTo>
                  <a:cubicBezTo>
                    <a:pt x="2948321" y="0"/>
                    <a:pt x="3263894" y="315573"/>
                    <a:pt x="3263894" y="704851"/>
                  </a:cubicBezTo>
                  <a:lnTo>
                    <a:pt x="3263894" y="925428"/>
                  </a:lnTo>
                  <a:cubicBezTo>
                    <a:pt x="3263894" y="1314706"/>
                    <a:pt x="2948321" y="1630279"/>
                    <a:pt x="2559043" y="1630279"/>
                  </a:cubicBezTo>
                  <a:lnTo>
                    <a:pt x="761327" y="1630279"/>
                  </a:lnTo>
                  <a:lnTo>
                    <a:pt x="745404" y="1628874"/>
                  </a:lnTo>
                  <a:lnTo>
                    <a:pt x="244074" y="1628874"/>
                  </a:lnTo>
                  <a:lnTo>
                    <a:pt x="0" y="1341619"/>
                  </a:lnTo>
                  <a:lnTo>
                    <a:pt x="244073" y="1054366"/>
                  </a:lnTo>
                  <a:lnTo>
                    <a:pt x="1588230" y="1054366"/>
                  </a:lnTo>
                  <a:lnTo>
                    <a:pt x="1604154" y="1055771"/>
                  </a:lnTo>
                  <a:lnTo>
                    <a:pt x="2466273" y="1055771"/>
                  </a:lnTo>
                  <a:cubicBezTo>
                    <a:pt x="2581189" y="1055771"/>
                    <a:pt x="2674347" y="962613"/>
                    <a:pt x="2674347" y="847697"/>
                  </a:cubicBezTo>
                  <a:lnTo>
                    <a:pt x="2674347" y="782582"/>
                  </a:lnTo>
                  <a:cubicBezTo>
                    <a:pt x="2674347" y="667666"/>
                    <a:pt x="2581189" y="574508"/>
                    <a:pt x="2466273" y="574508"/>
                  </a:cubicBezTo>
                  <a:lnTo>
                    <a:pt x="2101154" y="574508"/>
                  </a:lnTo>
                  <a:lnTo>
                    <a:pt x="2345228" y="286552"/>
                  </a:lnTo>
                  <a:close/>
                </a:path>
              </a:pathLst>
            </a:custGeom>
            <a:solidFill>
              <a:srgbClr val="5A193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3" name="Google Shape;193;p5"/>
            <p:cNvSpPr/>
            <p:nvPr/>
          </p:nvSpPr>
          <p:spPr>
            <a:xfrm flipH="1" rot="10800000">
              <a:off x="1431612" y="5911299"/>
              <a:ext cx="1805342" cy="932954"/>
            </a:xfrm>
            <a:custGeom>
              <a:rect b="b" l="l" r="r" t="t"/>
              <a:pathLst>
                <a:path extrusionOk="0" h="1630279" w="3154723">
                  <a:moveTo>
                    <a:pt x="704851" y="0"/>
                  </a:moveTo>
                  <a:lnTo>
                    <a:pt x="1053568" y="0"/>
                  </a:lnTo>
                  <a:lnTo>
                    <a:pt x="809495" y="287253"/>
                  </a:lnTo>
                  <a:lnTo>
                    <a:pt x="1053569" y="574508"/>
                  </a:lnTo>
                  <a:lnTo>
                    <a:pt x="797621" y="574508"/>
                  </a:lnTo>
                  <a:cubicBezTo>
                    <a:pt x="682705" y="574508"/>
                    <a:pt x="589547" y="667666"/>
                    <a:pt x="589547" y="782582"/>
                  </a:cubicBezTo>
                  <a:lnTo>
                    <a:pt x="589547" y="847697"/>
                  </a:lnTo>
                  <a:cubicBezTo>
                    <a:pt x="589547" y="962613"/>
                    <a:pt x="682705" y="1055771"/>
                    <a:pt x="797621" y="1055771"/>
                  </a:cubicBezTo>
                  <a:lnTo>
                    <a:pt x="1659740" y="1055771"/>
                  </a:lnTo>
                  <a:lnTo>
                    <a:pt x="1675664" y="1054366"/>
                  </a:lnTo>
                  <a:lnTo>
                    <a:pt x="2910649" y="1054366"/>
                  </a:lnTo>
                  <a:lnTo>
                    <a:pt x="3154723" y="1341621"/>
                  </a:lnTo>
                  <a:lnTo>
                    <a:pt x="2910650" y="1628874"/>
                  </a:lnTo>
                  <a:lnTo>
                    <a:pt x="2518490" y="1628874"/>
                  </a:lnTo>
                  <a:lnTo>
                    <a:pt x="2502567" y="1630279"/>
                  </a:lnTo>
                  <a:lnTo>
                    <a:pt x="704851" y="1630279"/>
                  </a:lnTo>
                  <a:cubicBezTo>
                    <a:pt x="315573" y="1630279"/>
                    <a:pt x="0" y="1314706"/>
                    <a:pt x="0" y="925428"/>
                  </a:cubicBezTo>
                  <a:lnTo>
                    <a:pt x="0" y="704851"/>
                  </a:lnTo>
                  <a:cubicBezTo>
                    <a:pt x="0" y="315573"/>
                    <a:pt x="315573" y="0"/>
                    <a:pt x="704851" y="0"/>
                  </a:cubicBezTo>
                  <a:close/>
                </a:path>
              </a:pathLst>
            </a:custGeom>
            <a:solidFill>
              <a:srgbClr val="116BA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4" name="Google Shape;194;p5"/>
            <p:cNvSpPr/>
            <p:nvPr/>
          </p:nvSpPr>
          <p:spPr>
            <a:xfrm rot="10800000">
              <a:off x="1956036" y="6509886"/>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FFC5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5" name="Google Shape;195;p5"/>
            <p:cNvSpPr/>
            <p:nvPr/>
          </p:nvSpPr>
          <p:spPr>
            <a:xfrm flipH="1" rot="10800000">
              <a:off x="3166400" y="5912052"/>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5A193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6" name="Google Shape;196;p5"/>
            <p:cNvSpPr/>
            <p:nvPr/>
          </p:nvSpPr>
          <p:spPr>
            <a:xfrm flipH="1" rot="10800000">
              <a:off x="3629906" y="5307004"/>
              <a:ext cx="1867817" cy="932954"/>
            </a:xfrm>
            <a:custGeom>
              <a:rect b="b" l="l" r="r" t="t"/>
              <a:pathLst>
                <a:path extrusionOk="0" h="1630279" w="3263894">
                  <a:moveTo>
                    <a:pt x="2102344" y="0"/>
                  </a:moveTo>
                  <a:lnTo>
                    <a:pt x="2559043" y="0"/>
                  </a:lnTo>
                  <a:cubicBezTo>
                    <a:pt x="2948321" y="0"/>
                    <a:pt x="3263894" y="315573"/>
                    <a:pt x="3263894" y="704851"/>
                  </a:cubicBezTo>
                  <a:lnTo>
                    <a:pt x="3263894" y="925428"/>
                  </a:lnTo>
                  <a:cubicBezTo>
                    <a:pt x="3263894" y="1314706"/>
                    <a:pt x="2948321" y="1630279"/>
                    <a:pt x="2559043" y="1630279"/>
                  </a:cubicBezTo>
                  <a:lnTo>
                    <a:pt x="761327" y="1630279"/>
                  </a:lnTo>
                  <a:lnTo>
                    <a:pt x="745404" y="1628874"/>
                  </a:lnTo>
                  <a:lnTo>
                    <a:pt x="244074" y="1628874"/>
                  </a:lnTo>
                  <a:lnTo>
                    <a:pt x="0" y="1341619"/>
                  </a:lnTo>
                  <a:lnTo>
                    <a:pt x="244073" y="1054366"/>
                  </a:lnTo>
                  <a:lnTo>
                    <a:pt x="1588230" y="1054366"/>
                  </a:lnTo>
                  <a:lnTo>
                    <a:pt x="1604154" y="1055771"/>
                  </a:lnTo>
                  <a:lnTo>
                    <a:pt x="2466273" y="1055771"/>
                  </a:lnTo>
                  <a:cubicBezTo>
                    <a:pt x="2581189" y="1055771"/>
                    <a:pt x="2674347" y="962613"/>
                    <a:pt x="2674347" y="847697"/>
                  </a:cubicBezTo>
                  <a:lnTo>
                    <a:pt x="2674347" y="782582"/>
                  </a:lnTo>
                  <a:cubicBezTo>
                    <a:pt x="2674347" y="667666"/>
                    <a:pt x="2581189" y="574508"/>
                    <a:pt x="2466273" y="574508"/>
                  </a:cubicBezTo>
                  <a:lnTo>
                    <a:pt x="2101154" y="574508"/>
                  </a:lnTo>
                  <a:lnTo>
                    <a:pt x="2345228" y="286552"/>
                  </a:lnTo>
                  <a:close/>
                </a:path>
              </a:pathLst>
            </a:custGeom>
            <a:solidFill>
              <a:srgbClr val="FFC5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7" name="Google Shape;197;p5"/>
            <p:cNvSpPr/>
            <p:nvPr/>
          </p:nvSpPr>
          <p:spPr>
            <a:xfrm flipH="1" rot="10800000">
              <a:off x="1426940" y="4700948"/>
              <a:ext cx="1805342" cy="932954"/>
            </a:xfrm>
            <a:custGeom>
              <a:rect b="b" l="l" r="r" t="t"/>
              <a:pathLst>
                <a:path extrusionOk="0" h="1630279" w="3154723">
                  <a:moveTo>
                    <a:pt x="704851" y="0"/>
                  </a:moveTo>
                  <a:lnTo>
                    <a:pt x="1053568" y="0"/>
                  </a:lnTo>
                  <a:lnTo>
                    <a:pt x="809495" y="287253"/>
                  </a:lnTo>
                  <a:lnTo>
                    <a:pt x="1053569" y="574508"/>
                  </a:lnTo>
                  <a:lnTo>
                    <a:pt x="797621" y="574508"/>
                  </a:lnTo>
                  <a:cubicBezTo>
                    <a:pt x="682705" y="574508"/>
                    <a:pt x="589547" y="667666"/>
                    <a:pt x="589547" y="782582"/>
                  </a:cubicBezTo>
                  <a:lnTo>
                    <a:pt x="589547" y="847697"/>
                  </a:lnTo>
                  <a:cubicBezTo>
                    <a:pt x="589547" y="962613"/>
                    <a:pt x="682705" y="1055771"/>
                    <a:pt x="797621" y="1055771"/>
                  </a:cubicBezTo>
                  <a:lnTo>
                    <a:pt x="1659740" y="1055771"/>
                  </a:lnTo>
                  <a:lnTo>
                    <a:pt x="1675664" y="1054366"/>
                  </a:lnTo>
                  <a:lnTo>
                    <a:pt x="2910649" y="1054366"/>
                  </a:lnTo>
                  <a:lnTo>
                    <a:pt x="3154723" y="1341621"/>
                  </a:lnTo>
                  <a:lnTo>
                    <a:pt x="2910650" y="1628874"/>
                  </a:lnTo>
                  <a:lnTo>
                    <a:pt x="2518490" y="1628874"/>
                  </a:lnTo>
                  <a:lnTo>
                    <a:pt x="2502567" y="1630279"/>
                  </a:lnTo>
                  <a:lnTo>
                    <a:pt x="704851" y="1630279"/>
                  </a:lnTo>
                  <a:cubicBezTo>
                    <a:pt x="315573" y="1630279"/>
                    <a:pt x="0" y="1314706"/>
                    <a:pt x="0" y="925428"/>
                  </a:cubicBezTo>
                  <a:lnTo>
                    <a:pt x="0" y="704851"/>
                  </a:lnTo>
                  <a:cubicBezTo>
                    <a:pt x="0" y="315573"/>
                    <a:pt x="315573" y="0"/>
                    <a:pt x="704851" y="0"/>
                  </a:cubicBezTo>
                  <a:close/>
                </a:path>
              </a:pathLst>
            </a:custGeom>
            <a:solidFill>
              <a:srgbClr val="5A193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8" name="Google Shape;198;p5"/>
            <p:cNvSpPr/>
            <p:nvPr/>
          </p:nvSpPr>
          <p:spPr>
            <a:xfrm rot="10800000">
              <a:off x="1951364" y="5299535"/>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116BA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9" name="Google Shape;199;p5"/>
            <p:cNvSpPr/>
            <p:nvPr/>
          </p:nvSpPr>
          <p:spPr>
            <a:xfrm flipH="1" rot="10800000">
              <a:off x="3161728" y="4701701"/>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FFC5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00" name="Google Shape;200;p5"/>
            <p:cNvSpPr/>
            <p:nvPr/>
          </p:nvSpPr>
          <p:spPr>
            <a:xfrm flipH="1" rot="10800000">
              <a:off x="3629906" y="4094987"/>
              <a:ext cx="1867817" cy="932954"/>
            </a:xfrm>
            <a:custGeom>
              <a:rect b="b" l="l" r="r" t="t"/>
              <a:pathLst>
                <a:path extrusionOk="0" h="1630279" w="3263894">
                  <a:moveTo>
                    <a:pt x="2102344" y="0"/>
                  </a:moveTo>
                  <a:lnTo>
                    <a:pt x="2559043" y="0"/>
                  </a:lnTo>
                  <a:cubicBezTo>
                    <a:pt x="2948321" y="0"/>
                    <a:pt x="3263894" y="315573"/>
                    <a:pt x="3263894" y="704851"/>
                  </a:cubicBezTo>
                  <a:lnTo>
                    <a:pt x="3263894" y="925428"/>
                  </a:lnTo>
                  <a:cubicBezTo>
                    <a:pt x="3263894" y="1314706"/>
                    <a:pt x="2948321" y="1630279"/>
                    <a:pt x="2559043" y="1630279"/>
                  </a:cubicBezTo>
                  <a:lnTo>
                    <a:pt x="761327" y="1630279"/>
                  </a:lnTo>
                  <a:lnTo>
                    <a:pt x="745404" y="1628874"/>
                  </a:lnTo>
                  <a:lnTo>
                    <a:pt x="244074" y="1628874"/>
                  </a:lnTo>
                  <a:lnTo>
                    <a:pt x="0" y="1341619"/>
                  </a:lnTo>
                  <a:lnTo>
                    <a:pt x="244073" y="1054366"/>
                  </a:lnTo>
                  <a:lnTo>
                    <a:pt x="1588230" y="1054366"/>
                  </a:lnTo>
                  <a:lnTo>
                    <a:pt x="1604154" y="1055771"/>
                  </a:lnTo>
                  <a:lnTo>
                    <a:pt x="2466273" y="1055771"/>
                  </a:lnTo>
                  <a:cubicBezTo>
                    <a:pt x="2581189" y="1055771"/>
                    <a:pt x="2674347" y="962613"/>
                    <a:pt x="2674347" y="847697"/>
                  </a:cubicBezTo>
                  <a:lnTo>
                    <a:pt x="2674347" y="782582"/>
                  </a:lnTo>
                  <a:cubicBezTo>
                    <a:pt x="2674347" y="667666"/>
                    <a:pt x="2581189" y="574508"/>
                    <a:pt x="2466273" y="574508"/>
                  </a:cubicBezTo>
                  <a:lnTo>
                    <a:pt x="2101154" y="574508"/>
                  </a:lnTo>
                  <a:lnTo>
                    <a:pt x="2345228" y="286552"/>
                  </a:lnTo>
                  <a:close/>
                </a:path>
              </a:pathLst>
            </a:custGeom>
            <a:solidFill>
              <a:srgbClr val="116BA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01" name="Google Shape;201;p5"/>
            <p:cNvSpPr/>
            <p:nvPr/>
          </p:nvSpPr>
          <p:spPr>
            <a:xfrm flipH="1" rot="10800000">
              <a:off x="1426940" y="3488931"/>
              <a:ext cx="1805342" cy="932954"/>
            </a:xfrm>
            <a:custGeom>
              <a:rect b="b" l="l" r="r" t="t"/>
              <a:pathLst>
                <a:path extrusionOk="0" h="1630279" w="3154723">
                  <a:moveTo>
                    <a:pt x="704851" y="0"/>
                  </a:moveTo>
                  <a:lnTo>
                    <a:pt x="1053568" y="0"/>
                  </a:lnTo>
                  <a:lnTo>
                    <a:pt x="809495" y="287253"/>
                  </a:lnTo>
                  <a:lnTo>
                    <a:pt x="1053569" y="574508"/>
                  </a:lnTo>
                  <a:lnTo>
                    <a:pt x="797621" y="574508"/>
                  </a:lnTo>
                  <a:cubicBezTo>
                    <a:pt x="682705" y="574508"/>
                    <a:pt x="589547" y="667666"/>
                    <a:pt x="589547" y="782582"/>
                  </a:cubicBezTo>
                  <a:lnTo>
                    <a:pt x="589547" y="847697"/>
                  </a:lnTo>
                  <a:cubicBezTo>
                    <a:pt x="589547" y="962613"/>
                    <a:pt x="682705" y="1055771"/>
                    <a:pt x="797621" y="1055771"/>
                  </a:cubicBezTo>
                  <a:lnTo>
                    <a:pt x="1659740" y="1055771"/>
                  </a:lnTo>
                  <a:lnTo>
                    <a:pt x="1675664" y="1054366"/>
                  </a:lnTo>
                  <a:lnTo>
                    <a:pt x="2910649" y="1054366"/>
                  </a:lnTo>
                  <a:lnTo>
                    <a:pt x="3154723" y="1341621"/>
                  </a:lnTo>
                  <a:lnTo>
                    <a:pt x="2910650" y="1628874"/>
                  </a:lnTo>
                  <a:lnTo>
                    <a:pt x="2518490" y="1628874"/>
                  </a:lnTo>
                  <a:lnTo>
                    <a:pt x="2502567" y="1630279"/>
                  </a:lnTo>
                  <a:lnTo>
                    <a:pt x="704851" y="1630279"/>
                  </a:lnTo>
                  <a:cubicBezTo>
                    <a:pt x="315573" y="1630279"/>
                    <a:pt x="0" y="1314706"/>
                    <a:pt x="0" y="925428"/>
                  </a:cubicBezTo>
                  <a:lnTo>
                    <a:pt x="0" y="704851"/>
                  </a:lnTo>
                  <a:cubicBezTo>
                    <a:pt x="0" y="315573"/>
                    <a:pt x="315573" y="0"/>
                    <a:pt x="704851" y="0"/>
                  </a:cubicBezTo>
                  <a:close/>
                </a:path>
              </a:pathLst>
            </a:custGeom>
            <a:solidFill>
              <a:srgbClr val="FFC5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02" name="Google Shape;202;p5"/>
            <p:cNvSpPr/>
            <p:nvPr/>
          </p:nvSpPr>
          <p:spPr>
            <a:xfrm rot="10800000">
              <a:off x="1951364" y="4087518"/>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5A193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03" name="Google Shape;203;p5"/>
            <p:cNvSpPr/>
            <p:nvPr/>
          </p:nvSpPr>
          <p:spPr>
            <a:xfrm flipH="1" rot="10800000">
              <a:off x="3161728" y="3489684"/>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116BA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04" name="Google Shape;204;p5"/>
            <p:cNvSpPr/>
            <p:nvPr/>
          </p:nvSpPr>
          <p:spPr>
            <a:xfrm flipH="1" rot="10800000">
              <a:off x="3634620" y="2888539"/>
              <a:ext cx="1867817" cy="932954"/>
            </a:xfrm>
            <a:custGeom>
              <a:rect b="b" l="l" r="r" t="t"/>
              <a:pathLst>
                <a:path extrusionOk="0" h="1630279" w="3263894">
                  <a:moveTo>
                    <a:pt x="2102344" y="0"/>
                  </a:moveTo>
                  <a:lnTo>
                    <a:pt x="2559043" y="0"/>
                  </a:lnTo>
                  <a:cubicBezTo>
                    <a:pt x="2948321" y="0"/>
                    <a:pt x="3263894" y="315573"/>
                    <a:pt x="3263894" y="704851"/>
                  </a:cubicBezTo>
                  <a:lnTo>
                    <a:pt x="3263894" y="925428"/>
                  </a:lnTo>
                  <a:cubicBezTo>
                    <a:pt x="3263894" y="1314706"/>
                    <a:pt x="2948321" y="1630279"/>
                    <a:pt x="2559043" y="1630279"/>
                  </a:cubicBezTo>
                  <a:lnTo>
                    <a:pt x="761327" y="1630279"/>
                  </a:lnTo>
                  <a:lnTo>
                    <a:pt x="745404" y="1628874"/>
                  </a:lnTo>
                  <a:lnTo>
                    <a:pt x="244074" y="1628874"/>
                  </a:lnTo>
                  <a:lnTo>
                    <a:pt x="0" y="1341619"/>
                  </a:lnTo>
                  <a:lnTo>
                    <a:pt x="244073" y="1054366"/>
                  </a:lnTo>
                  <a:lnTo>
                    <a:pt x="1588230" y="1054366"/>
                  </a:lnTo>
                  <a:lnTo>
                    <a:pt x="1604154" y="1055771"/>
                  </a:lnTo>
                  <a:lnTo>
                    <a:pt x="2466273" y="1055771"/>
                  </a:lnTo>
                  <a:cubicBezTo>
                    <a:pt x="2581189" y="1055771"/>
                    <a:pt x="2674347" y="962613"/>
                    <a:pt x="2674347" y="847697"/>
                  </a:cubicBezTo>
                  <a:lnTo>
                    <a:pt x="2674347" y="782582"/>
                  </a:lnTo>
                  <a:cubicBezTo>
                    <a:pt x="2674347" y="667666"/>
                    <a:pt x="2581189" y="574508"/>
                    <a:pt x="2466273" y="574508"/>
                  </a:cubicBezTo>
                  <a:lnTo>
                    <a:pt x="2101154" y="574508"/>
                  </a:lnTo>
                  <a:lnTo>
                    <a:pt x="2345228" y="286552"/>
                  </a:lnTo>
                  <a:close/>
                </a:path>
              </a:pathLst>
            </a:custGeom>
            <a:solidFill>
              <a:srgbClr val="5A193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05" name="Google Shape;205;p5"/>
            <p:cNvSpPr/>
            <p:nvPr/>
          </p:nvSpPr>
          <p:spPr>
            <a:xfrm flipH="1" rot="10800000">
              <a:off x="1426940" y="2286618"/>
              <a:ext cx="1805342" cy="932954"/>
            </a:xfrm>
            <a:custGeom>
              <a:rect b="b" l="l" r="r" t="t"/>
              <a:pathLst>
                <a:path extrusionOk="0" h="1630279" w="3154723">
                  <a:moveTo>
                    <a:pt x="704851" y="0"/>
                  </a:moveTo>
                  <a:lnTo>
                    <a:pt x="1053568" y="0"/>
                  </a:lnTo>
                  <a:lnTo>
                    <a:pt x="809495" y="287253"/>
                  </a:lnTo>
                  <a:lnTo>
                    <a:pt x="1053569" y="574508"/>
                  </a:lnTo>
                  <a:lnTo>
                    <a:pt x="797621" y="574508"/>
                  </a:lnTo>
                  <a:cubicBezTo>
                    <a:pt x="682705" y="574508"/>
                    <a:pt x="589547" y="667666"/>
                    <a:pt x="589547" y="782582"/>
                  </a:cubicBezTo>
                  <a:lnTo>
                    <a:pt x="589547" y="847697"/>
                  </a:lnTo>
                  <a:cubicBezTo>
                    <a:pt x="589547" y="962613"/>
                    <a:pt x="682705" y="1055771"/>
                    <a:pt x="797621" y="1055771"/>
                  </a:cubicBezTo>
                  <a:lnTo>
                    <a:pt x="1659740" y="1055771"/>
                  </a:lnTo>
                  <a:lnTo>
                    <a:pt x="1675664" y="1054366"/>
                  </a:lnTo>
                  <a:lnTo>
                    <a:pt x="2910649" y="1054366"/>
                  </a:lnTo>
                  <a:lnTo>
                    <a:pt x="3154723" y="1341621"/>
                  </a:lnTo>
                  <a:lnTo>
                    <a:pt x="2910650" y="1628874"/>
                  </a:lnTo>
                  <a:lnTo>
                    <a:pt x="2518490" y="1628874"/>
                  </a:lnTo>
                  <a:lnTo>
                    <a:pt x="2502567" y="1630279"/>
                  </a:lnTo>
                  <a:lnTo>
                    <a:pt x="704851" y="1630279"/>
                  </a:lnTo>
                  <a:cubicBezTo>
                    <a:pt x="315573" y="1630279"/>
                    <a:pt x="0" y="1314706"/>
                    <a:pt x="0" y="925428"/>
                  </a:cubicBezTo>
                  <a:lnTo>
                    <a:pt x="0" y="704851"/>
                  </a:lnTo>
                  <a:cubicBezTo>
                    <a:pt x="0" y="315573"/>
                    <a:pt x="315573" y="0"/>
                    <a:pt x="704851" y="0"/>
                  </a:cubicBezTo>
                  <a:close/>
                </a:path>
              </a:pathLst>
            </a:custGeom>
            <a:solidFill>
              <a:srgbClr val="116BA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06" name="Google Shape;206;p5"/>
            <p:cNvSpPr/>
            <p:nvPr/>
          </p:nvSpPr>
          <p:spPr>
            <a:xfrm rot="10800000">
              <a:off x="1966225" y="2883770"/>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FFC5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07" name="Google Shape;207;p5"/>
            <p:cNvSpPr/>
            <p:nvPr/>
          </p:nvSpPr>
          <p:spPr>
            <a:xfrm flipH="1" rot="10800000">
              <a:off x="3161728" y="2287371"/>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5A193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208" name="Google Shape;208;p5"/>
            <p:cNvGrpSpPr/>
            <p:nvPr/>
          </p:nvGrpSpPr>
          <p:grpSpPr>
            <a:xfrm>
              <a:off x="1721201" y="8377451"/>
              <a:ext cx="1281329" cy="231240"/>
              <a:chOff x="1721201" y="8377451"/>
              <a:chExt cx="1281329" cy="231240"/>
            </a:xfrm>
          </p:grpSpPr>
          <p:sp>
            <p:nvSpPr>
              <p:cNvPr id="209" name="Google Shape;209;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0" name="Google Shape;210;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Sept</a:t>
                </a:r>
                <a:endParaRPr/>
              </a:p>
            </p:txBody>
          </p:sp>
          <p:sp>
            <p:nvSpPr>
              <p:cNvPr id="211" name="Google Shape;211;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12 Induction Program Begins</a:t>
                </a:r>
                <a:endParaRPr/>
              </a:p>
            </p:txBody>
          </p:sp>
        </p:grpSp>
        <p:grpSp>
          <p:nvGrpSpPr>
            <p:cNvPr id="212" name="Google Shape;212;p5"/>
            <p:cNvGrpSpPr/>
            <p:nvPr/>
          </p:nvGrpSpPr>
          <p:grpSpPr>
            <a:xfrm>
              <a:off x="3825469" y="7780594"/>
              <a:ext cx="1281329" cy="231240"/>
              <a:chOff x="1721201" y="8377451"/>
              <a:chExt cx="1281329" cy="231240"/>
            </a:xfrm>
          </p:grpSpPr>
          <p:sp>
            <p:nvSpPr>
              <p:cNvPr id="213" name="Google Shape;213;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4" name="Google Shape;214;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Oct</a:t>
                </a:r>
                <a:endParaRPr/>
              </a:p>
            </p:txBody>
          </p:sp>
          <p:sp>
            <p:nvSpPr>
              <p:cNvPr id="215" name="Google Shape;215;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12 Assessment Week 1</a:t>
                </a:r>
                <a:endParaRPr/>
              </a:p>
            </p:txBody>
          </p:sp>
        </p:grpSp>
        <p:grpSp>
          <p:nvGrpSpPr>
            <p:cNvPr id="216" name="Google Shape;216;p5"/>
            <p:cNvGrpSpPr/>
            <p:nvPr/>
          </p:nvGrpSpPr>
          <p:grpSpPr>
            <a:xfrm>
              <a:off x="2177398" y="7767091"/>
              <a:ext cx="1281329" cy="231240"/>
              <a:chOff x="1721201" y="8377451"/>
              <a:chExt cx="1281329" cy="231240"/>
            </a:xfrm>
          </p:grpSpPr>
          <p:sp>
            <p:nvSpPr>
              <p:cNvPr id="217" name="Google Shape;217;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18" name="Google Shape;218;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Nov</a:t>
                </a:r>
                <a:endParaRPr/>
              </a:p>
            </p:txBody>
          </p:sp>
          <p:sp>
            <p:nvSpPr>
              <p:cNvPr id="219" name="Google Shape;219;p5"/>
              <p:cNvSpPr txBox="1"/>
              <p:nvPr/>
            </p:nvSpPr>
            <p:spPr>
              <a:xfrm>
                <a:off x="2127633" y="8446663"/>
                <a:ext cx="862031" cy="107722"/>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12 GCSE Resits</a:t>
                </a:r>
                <a:endParaRPr/>
              </a:p>
            </p:txBody>
          </p:sp>
        </p:grpSp>
        <p:grpSp>
          <p:nvGrpSpPr>
            <p:cNvPr id="220" name="Google Shape;220;p5"/>
            <p:cNvGrpSpPr/>
            <p:nvPr/>
          </p:nvGrpSpPr>
          <p:grpSpPr>
            <a:xfrm>
              <a:off x="3370656" y="7175371"/>
              <a:ext cx="1281329" cy="231240"/>
              <a:chOff x="1721201" y="8377451"/>
              <a:chExt cx="1281329" cy="231240"/>
            </a:xfrm>
          </p:grpSpPr>
          <p:sp>
            <p:nvSpPr>
              <p:cNvPr id="221" name="Google Shape;221;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2" name="Google Shape;222;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Jan</a:t>
                </a:r>
                <a:endParaRPr/>
              </a:p>
            </p:txBody>
          </p:sp>
          <p:sp>
            <p:nvSpPr>
              <p:cNvPr id="223" name="Google Shape;223;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BTEC External Exams for some</a:t>
                </a:r>
                <a:endParaRPr/>
              </a:p>
            </p:txBody>
          </p:sp>
        </p:grpSp>
        <p:grpSp>
          <p:nvGrpSpPr>
            <p:cNvPr id="224" name="Google Shape;224;p5"/>
            <p:cNvGrpSpPr/>
            <p:nvPr/>
          </p:nvGrpSpPr>
          <p:grpSpPr>
            <a:xfrm>
              <a:off x="1722585" y="7161868"/>
              <a:ext cx="1281329" cy="231240"/>
              <a:chOff x="1721201" y="8377451"/>
              <a:chExt cx="1281329" cy="231240"/>
            </a:xfrm>
          </p:grpSpPr>
          <p:sp>
            <p:nvSpPr>
              <p:cNvPr id="225" name="Google Shape;225;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6" name="Google Shape;226;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Dec</a:t>
                </a:r>
                <a:endParaRPr/>
              </a:p>
            </p:txBody>
          </p:sp>
          <p:sp>
            <p:nvSpPr>
              <p:cNvPr id="227" name="Google Shape;227;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12 Assessment Week 2</a:t>
                </a:r>
                <a:endParaRPr/>
              </a:p>
            </p:txBody>
          </p:sp>
        </p:grpSp>
        <p:grpSp>
          <p:nvGrpSpPr>
            <p:cNvPr id="228" name="Google Shape;228;p5"/>
            <p:cNvGrpSpPr/>
            <p:nvPr/>
          </p:nvGrpSpPr>
          <p:grpSpPr>
            <a:xfrm>
              <a:off x="3824085" y="6575398"/>
              <a:ext cx="1281329" cy="231240"/>
              <a:chOff x="1721201" y="8377451"/>
              <a:chExt cx="1281329" cy="231240"/>
            </a:xfrm>
          </p:grpSpPr>
          <p:sp>
            <p:nvSpPr>
              <p:cNvPr id="229" name="Google Shape;229;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0" name="Google Shape;230;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Feb</a:t>
                </a:r>
                <a:endParaRPr/>
              </a:p>
            </p:txBody>
          </p:sp>
          <p:sp>
            <p:nvSpPr>
              <p:cNvPr id="231" name="Google Shape;231;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Assessment Week 3</a:t>
                </a:r>
                <a:endParaRPr/>
              </a:p>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Work Experience</a:t>
                </a:r>
                <a:endParaRPr/>
              </a:p>
            </p:txBody>
          </p:sp>
        </p:grpSp>
        <p:grpSp>
          <p:nvGrpSpPr>
            <p:cNvPr id="232" name="Google Shape;232;p5"/>
            <p:cNvGrpSpPr/>
            <p:nvPr/>
          </p:nvGrpSpPr>
          <p:grpSpPr>
            <a:xfrm>
              <a:off x="2176014" y="6561895"/>
              <a:ext cx="1281329" cy="231240"/>
              <a:chOff x="1721201" y="8377451"/>
              <a:chExt cx="1281329" cy="231240"/>
            </a:xfrm>
          </p:grpSpPr>
          <p:sp>
            <p:nvSpPr>
              <p:cNvPr id="233" name="Google Shape;233;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4" name="Google Shape;234;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Feb</a:t>
                </a:r>
                <a:endParaRPr/>
              </a:p>
            </p:txBody>
          </p:sp>
          <p:sp>
            <p:nvSpPr>
              <p:cNvPr id="235" name="Google Shape;235;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12 Parents Consultation</a:t>
                </a:r>
                <a:endParaRPr/>
              </a:p>
            </p:txBody>
          </p:sp>
        </p:grpSp>
        <p:grpSp>
          <p:nvGrpSpPr>
            <p:cNvPr id="236" name="Google Shape;236;p5"/>
            <p:cNvGrpSpPr/>
            <p:nvPr/>
          </p:nvGrpSpPr>
          <p:grpSpPr>
            <a:xfrm>
              <a:off x="3369272" y="5970175"/>
              <a:ext cx="1281329" cy="231240"/>
              <a:chOff x="1721201" y="8377451"/>
              <a:chExt cx="1281329" cy="231240"/>
            </a:xfrm>
          </p:grpSpPr>
          <p:sp>
            <p:nvSpPr>
              <p:cNvPr id="237" name="Google Shape;237;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8" name="Google Shape;238;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May</a:t>
                </a:r>
                <a:endParaRPr/>
              </a:p>
            </p:txBody>
          </p:sp>
          <p:sp>
            <p:nvSpPr>
              <p:cNvPr id="239" name="Google Shape;239;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UCAS and Post-18 applications begin</a:t>
                </a:r>
                <a:endParaRPr/>
              </a:p>
            </p:txBody>
          </p:sp>
        </p:grpSp>
        <p:grpSp>
          <p:nvGrpSpPr>
            <p:cNvPr id="240" name="Google Shape;240;p5"/>
            <p:cNvGrpSpPr/>
            <p:nvPr/>
          </p:nvGrpSpPr>
          <p:grpSpPr>
            <a:xfrm>
              <a:off x="1721201" y="5956672"/>
              <a:ext cx="1281329" cy="231240"/>
              <a:chOff x="1721201" y="8377451"/>
              <a:chExt cx="1281329" cy="231240"/>
            </a:xfrm>
          </p:grpSpPr>
          <p:sp>
            <p:nvSpPr>
              <p:cNvPr id="241" name="Google Shape;241;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42" name="Google Shape;242;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Apr</a:t>
                </a:r>
                <a:endParaRPr/>
              </a:p>
            </p:txBody>
          </p:sp>
          <p:sp>
            <p:nvSpPr>
              <p:cNvPr id="243" name="Google Shape;243;p5"/>
              <p:cNvSpPr txBox="1"/>
              <p:nvPr/>
            </p:nvSpPr>
            <p:spPr>
              <a:xfrm>
                <a:off x="2127633" y="8446663"/>
                <a:ext cx="862031" cy="107722"/>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Assessment Week 4</a:t>
                </a:r>
                <a:endParaRPr/>
              </a:p>
            </p:txBody>
          </p:sp>
        </p:grpSp>
        <p:grpSp>
          <p:nvGrpSpPr>
            <p:cNvPr id="244" name="Google Shape;244;p5"/>
            <p:cNvGrpSpPr/>
            <p:nvPr/>
          </p:nvGrpSpPr>
          <p:grpSpPr>
            <a:xfrm>
              <a:off x="3820950" y="5360029"/>
              <a:ext cx="1281329" cy="231240"/>
              <a:chOff x="1721201" y="8377451"/>
              <a:chExt cx="1281329" cy="231240"/>
            </a:xfrm>
          </p:grpSpPr>
          <p:sp>
            <p:nvSpPr>
              <p:cNvPr id="245" name="Google Shape;245;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46" name="Google Shape;246;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Jun</a:t>
                </a:r>
                <a:endParaRPr/>
              </a:p>
            </p:txBody>
          </p:sp>
          <p:sp>
            <p:nvSpPr>
              <p:cNvPr id="247" name="Google Shape;247;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12 Exams, UCAS 1st draft in</a:t>
                </a:r>
                <a:endParaRPr/>
              </a:p>
            </p:txBody>
          </p:sp>
        </p:grpSp>
        <p:grpSp>
          <p:nvGrpSpPr>
            <p:cNvPr id="248" name="Google Shape;248;p5"/>
            <p:cNvGrpSpPr/>
            <p:nvPr/>
          </p:nvGrpSpPr>
          <p:grpSpPr>
            <a:xfrm>
              <a:off x="2172879" y="5346526"/>
              <a:ext cx="1281329" cy="231240"/>
              <a:chOff x="1721201" y="8377451"/>
              <a:chExt cx="1281329" cy="231240"/>
            </a:xfrm>
          </p:grpSpPr>
          <p:sp>
            <p:nvSpPr>
              <p:cNvPr id="249" name="Google Shape;249;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50" name="Google Shape;250;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Sept</a:t>
                </a:r>
                <a:endParaRPr/>
              </a:p>
            </p:txBody>
          </p:sp>
          <p:sp>
            <p:nvSpPr>
              <p:cNvPr id="251" name="Google Shape;251;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13 Begins,</a:t>
                </a:r>
                <a:endParaRPr/>
              </a:p>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UCAS Continues</a:t>
                </a:r>
                <a:endParaRPr/>
              </a:p>
            </p:txBody>
          </p:sp>
        </p:grpSp>
        <p:grpSp>
          <p:nvGrpSpPr>
            <p:cNvPr id="252" name="Google Shape;252;p5"/>
            <p:cNvGrpSpPr/>
            <p:nvPr/>
          </p:nvGrpSpPr>
          <p:grpSpPr>
            <a:xfrm>
              <a:off x="3366137" y="4754806"/>
              <a:ext cx="1281329" cy="231240"/>
              <a:chOff x="1721201" y="8377451"/>
              <a:chExt cx="1281329" cy="231240"/>
            </a:xfrm>
          </p:grpSpPr>
          <p:sp>
            <p:nvSpPr>
              <p:cNvPr id="253" name="Google Shape;253;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54" name="Google Shape;254;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Nov</a:t>
                </a:r>
                <a:endParaRPr/>
              </a:p>
            </p:txBody>
          </p:sp>
          <p:sp>
            <p:nvSpPr>
              <p:cNvPr id="255" name="Google Shape;255;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Apprenticeships advertised</a:t>
                </a:r>
                <a:endParaRPr/>
              </a:p>
            </p:txBody>
          </p:sp>
        </p:grpSp>
        <p:grpSp>
          <p:nvGrpSpPr>
            <p:cNvPr id="256" name="Google Shape;256;p5"/>
            <p:cNvGrpSpPr/>
            <p:nvPr/>
          </p:nvGrpSpPr>
          <p:grpSpPr>
            <a:xfrm>
              <a:off x="1718066" y="4741303"/>
              <a:ext cx="1290310" cy="231240"/>
              <a:chOff x="1721201" y="8377451"/>
              <a:chExt cx="1290310" cy="231240"/>
            </a:xfrm>
          </p:grpSpPr>
          <p:sp>
            <p:nvSpPr>
              <p:cNvPr id="257" name="Google Shape;257;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58" name="Google Shape;258;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Oct</a:t>
                </a:r>
                <a:endParaRPr/>
              </a:p>
            </p:txBody>
          </p:sp>
          <p:sp>
            <p:nvSpPr>
              <p:cNvPr id="259" name="Google Shape;259;p5"/>
              <p:cNvSpPr txBox="1"/>
              <p:nvPr/>
            </p:nvSpPr>
            <p:spPr>
              <a:xfrm>
                <a:off x="2111731" y="8385703"/>
                <a:ext cx="899780"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13 Mocks 1,</a:t>
                </a:r>
                <a:endParaRPr/>
              </a:p>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Early UCAS Deadline</a:t>
                </a:r>
                <a:endParaRPr/>
              </a:p>
            </p:txBody>
          </p:sp>
        </p:grpSp>
        <p:grpSp>
          <p:nvGrpSpPr>
            <p:cNvPr id="260" name="Google Shape;260;p5"/>
            <p:cNvGrpSpPr/>
            <p:nvPr/>
          </p:nvGrpSpPr>
          <p:grpSpPr>
            <a:xfrm>
              <a:off x="3772569" y="4141269"/>
              <a:ext cx="1281329" cy="231240"/>
              <a:chOff x="1721201" y="8377451"/>
              <a:chExt cx="1281329" cy="231240"/>
            </a:xfrm>
          </p:grpSpPr>
          <p:sp>
            <p:nvSpPr>
              <p:cNvPr id="261" name="Google Shape;261;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62" name="Google Shape;262;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Jan</a:t>
                </a:r>
                <a:endParaRPr/>
              </a:p>
            </p:txBody>
          </p:sp>
          <p:sp>
            <p:nvSpPr>
              <p:cNvPr id="263" name="Google Shape;263;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UCAS Deadline, mock interviews</a:t>
                </a:r>
                <a:endParaRPr/>
              </a:p>
            </p:txBody>
          </p:sp>
        </p:grpSp>
        <p:grpSp>
          <p:nvGrpSpPr>
            <p:cNvPr id="264" name="Google Shape;264;p5"/>
            <p:cNvGrpSpPr/>
            <p:nvPr/>
          </p:nvGrpSpPr>
          <p:grpSpPr>
            <a:xfrm>
              <a:off x="2124498" y="4127766"/>
              <a:ext cx="1369936" cy="238865"/>
              <a:chOff x="1721201" y="8377451"/>
              <a:chExt cx="1369936" cy="238865"/>
            </a:xfrm>
          </p:grpSpPr>
          <p:sp>
            <p:nvSpPr>
              <p:cNvPr id="265" name="Google Shape;265;p5"/>
              <p:cNvSpPr/>
              <p:nvPr/>
            </p:nvSpPr>
            <p:spPr>
              <a:xfrm>
                <a:off x="1722817" y="8377451"/>
                <a:ext cx="1345375"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66" name="Google Shape;266;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Feb</a:t>
                </a:r>
                <a:endParaRPr/>
              </a:p>
            </p:txBody>
          </p:sp>
          <p:sp>
            <p:nvSpPr>
              <p:cNvPr id="267" name="Google Shape;267;p5"/>
              <p:cNvSpPr txBox="1"/>
              <p:nvPr/>
            </p:nvSpPr>
            <p:spPr>
              <a:xfrm>
                <a:off x="2127632" y="8400872"/>
                <a:ext cx="963505"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Mocks 2, Year 13 Parents’ Consultation</a:t>
                </a:r>
                <a:endParaRPr/>
              </a:p>
            </p:txBody>
          </p:sp>
        </p:grpSp>
        <p:grpSp>
          <p:nvGrpSpPr>
            <p:cNvPr id="268" name="Google Shape;268;p5"/>
            <p:cNvGrpSpPr/>
            <p:nvPr/>
          </p:nvGrpSpPr>
          <p:grpSpPr>
            <a:xfrm>
              <a:off x="3317756" y="3536046"/>
              <a:ext cx="1281329" cy="231240"/>
              <a:chOff x="1721201" y="8377451"/>
              <a:chExt cx="1281329" cy="231240"/>
            </a:xfrm>
          </p:grpSpPr>
          <p:sp>
            <p:nvSpPr>
              <p:cNvPr id="269" name="Google Shape;269;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70" name="Google Shape;270;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May</a:t>
                </a:r>
                <a:endParaRPr/>
              </a:p>
            </p:txBody>
          </p:sp>
          <p:sp>
            <p:nvSpPr>
              <p:cNvPr id="271" name="Google Shape;271;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Confirm UCAS choices</a:t>
                </a:r>
                <a:endParaRPr/>
              </a:p>
            </p:txBody>
          </p:sp>
        </p:grpSp>
        <p:grpSp>
          <p:nvGrpSpPr>
            <p:cNvPr id="272" name="Google Shape;272;p5"/>
            <p:cNvGrpSpPr/>
            <p:nvPr/>
          </p:nvGrpSpPr>
          <p:grpSpPr>
            <a:xfrm>
              <a:off x="1669685" y="3522543"/>
              <a:ext cx="1281329" cy="231240"/>
              <a:chOff x="1721201" y="8377451"/>
              <a:chExt cx="1281329" cy="231240"/>
            </a:xfrm>
          </p:grpSpPr>
          <p:sp>
            <p:nvSpPr>
              <p:cNvPr id="273" name="Google Shape;273;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74" name="Google Shape;274;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March/April</a:t>
                </a:r>
                <a:endParaRPr/>
              </a:p>
            </p:txBody>
          </p:sp>
          <p:sp>
            <p:nvSpPr>
              <p:cNvPr id="275" name="Google Shape;275;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A-level course content finished</a:t>
                </a:r>
                <a:endParaRPr/>
              </a:p>
            </p:txBody>
          </p:sp>
        </p:grpSp>
        <p:grpSp>
          <p:nvGrpSpPr>
            <p:cNvPr id="276" name="Google Shape;276;p5"/>
            <p:cNvGrpSpPr/>
            <p:nvPr/>
          </p:nvGrpSpPr>
          <p:grpSpPr>
            <a:xfrm>
              <a:off x="3838231" y="2930908"/>
              <a:ext cx="1281329" cy="231286"/>
              <a:chOff x="1721201" y="8377405"/>
              <a:chExt cx="1281329" cy="231286"/>
            </a:xfrm>
          </p:grpSpPr>
          <p:sp>
            <p:nvSpPr>
              <p:cNvPr id="277" name="Google Shape;277;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78" name="Google Shape;278;p5"/>
              <p:cNvSpPr/>
              <p:nvPr/>
            </p:nvSpPr>
            <p:spPr>
              <a:xfrm>
                <a:off x="1721201" y="8377405"/>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May/ June</a:t>
                </a:r>
                <a:endParaRPr/>
              </a:p>
            </p:txBody>
          </p:sp>
          <p:sp>
            <p:nvSpPr>
              <p:cNvPr id="279" name="Google Shape;279;p5"/>
              <p:cNvSpPr txBox="1"/>
              <p:nvPr/>
            </p:nvSpPr>
            <p:spPr>
              <a:xfrm>
                <a:off x="2127633" y="8382555"/>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Study Leave and exams begin</a:t>
                </a:r>
                <a:endParaRPr/>
              </a:p>
            </p:txBody>
          </p:sp>
        </p:grpSp>
        <p:grpSp>
          <p:nvGrpSpPr>
            <p:cNvPr id="280" name="Google Shape;280;p5"/>
            <p:cNvGrpSpPr/>
            <p:nvPr/>
          </p:nvGrpSpPr>
          <p:grpSpPr>
            <a:xfrm>
              <a:off x="2190160" y="2933353"/>
              <a:ext cx="1281329" cy="231240"/>
              <a:chOff x="1721201" y="8393353"/>
              <a:chExt cx="1281329" cy="231240"/>
            </a:xfrm>
          </p:grpSpPr>
          <p:sp>
            <p:nvSpPr>
              <p:cNvPr id="281" name="Google Shape;281;p5"/>
              <p:cNvSpPr/>
              <p:nvPr/>
            </p:nvSpPr>
            <p:spPr>
              <a:xfrm>
                <a:off x="1722817" y="8393353"/>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82" name="Google Shape;282;p5"/>
              <p:cNvSpPr/>
              <p:nvPr/>
            </p:nvSpPr>
            <p:spPr>
              <a:xfrm>
                <a:off x="1721201" y="8393353"/>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June</a:t>
                </a:r>
                <a:endParaRPr/>
              </a:p>
            </p:txBody>
          </p:sp>
          <p:sp>
            <p:nvSpPr>
              <p:cNvPr id="283" name="Google Shape;283;p5"/>
              <p:cNvSpPr txBox="1"/>
              <p:nvPr/>
            </p:nvSpPr>
            <p:spPr>
              <a:xfrm>
                <a:off x="2126824" y="8404896"/>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Exams Finish</a:t>
                </a:r>
                <a:endParaRPr/>
              </a:p>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13 Prom</a:t>
                </a:r>
                <a:endParaRPr/>
              </a:p>
            </p:txBody>
          </p:sp>
        </p:grpSp>
        <p:grpSp>
          <p:nvGrpSpPr>
            <p:cNvPr id="284" name="Google Shape;284;p5"/>
            <p:cNvGrpSpPr/>
            <p:nvPr/>
          </p:nvGrpSpPr>
          <p:grpSpPr>
            <a:xfrm>
              <a:off x="3383418" y="2325685"/>
              <a:ext cx="1281329" cy="231286"/>
              <a:chOff x="1721201" y="8377405"/>
              <a:chExt cx="1281329" cy="231286"/>
            </a:xfrm>
          </p:grpSpPr>
          <p:sp>
            <p:nvSpPr>
              <p:cNvPr id="285" name="Google Shape;285;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86" name="Google Shape;286;p5"/>
              <p:cNvSpPr/>
              <p:nvPr/>
            </p:nvSpPr>
            <p:spPr>
              <a:xfrm>
                <a:off x="1721201" y="8377405"/>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Aug</a:t>
                </a:r>
                <a:endParaRPr/>
              </a:p>
            </p:txBody>
          </p:sp>
          <p:sp>
            <p:nvSpPr>
              <p:cNvPr id="287" name="Google Shape;287;p5"/>
              <p:cNvSpPr txBox="1"/>
              <p:nvPr/>
            </p:nvSpPr>
            <p:spPr>
              <a:xfrm>
                <a:off x="2127633" y="8382555"/>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UCAS Clearing opens</a:t>
                </a:r>
                <a:endParaRPr/>
              </a:p>
            </p:txBody>
          </p:sp>
        </p:grpSp>
        <p:grpSp>
          <p:nvGrpSpPr>
            <p:cNvPr id="288" name="Google Shape;288;p5"/>
            <p:cNvGrpSpPr/>
            <p:nvPr/>
          </p:nvGrpSpPr>
          <p:grpSpPr>
            <a:xfrm>
              <a:off x="1735347" y="2328130"/>
              <a:ext cx="1281329" cy="231240"/>
              <a:chOff x="1721201" y="8393353"/>
              <a:chExt cx="1281329" cy="231240"/>
            </a:xfrm>
          </p:grpSpPr>
          <p:sp>
            <p:nvSpPr>
              <p:cNvPr id="289" name="Google Shape;289;p5"/>
              <p:cNvSpPr/>
              <p:nvPr/>
            </p:nvSpPr>
            <p:spPr>
              <a:xfrm>
                <a:off x="1722817" y="8393353"/>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90" name="Google Shape;290;p5"/>
              <p:cNvSpPr/>
              <p:nvPr/>
            </p:nvSpPr>
            <p:spPr>
              <a:xfrm>
                <a:off x="1721201" y="8393353"/>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Aug</a:t>
                </a:r>
                <a:endParaRPr/>
              </a:p>
            </p:txBody>
          </p:sp>
          <p:sp>
            <p:nvSpPr>
              <p:cNvPr id="291" name="Google Shape;291;p5"/>
              <p:cNvSpPr txBox="1"/>
              <p:nvPr/>
            </p:nvSpPr>
            <p:spPr>
              <a:xfrm>
                <a:off x="2127633" y="8452378"/>
                <a:ext cx="862031" cy="107722"/>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RESULTS DAY</a:t>
                </a:r>
                <a:endParaRPr/>
              </a:p>
            </p:txBody>
          </p:sp>
        </p:grpSp>
        <p:grpSp>
          <p:nvGrpSpPr>
            <p:cNvPr id="292" name="Google Shape;292;p5"/>
            <p:cNvGrpSpPr/>
            <p:nvPr/>
          </p:nvGrpSpPr>
          <p:grpSpPr>
            <a:xfrm>
              <a:off x="3335016" y="8381721"/>
              <a:ext cx="1281329" cy="231240"/>
              <a:chOff x="1721201" y="8377451"/>
              <a:chExt cx="1281329" cy="231240"/>
            </a:xfrm>
          </p:grpSpPr>
          <p:sp>
            <p:nvSpPr>
              <p:cNvPr id="293" name="Google Shape;293;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94" name="Google Shape;294;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Sept</a:t>
                </a:r>
                <a:endParaRPr/>
              </a:p>
            </p:txBody>
          </p:sp>
          <p:sp>
            <p:nvSpPr>
              <p:cNvPr id="295" name="Google Shape;295;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12 Options Finalised</a:t>
                </a:r>
                <a:endParaRPr/>
              </a:p>
            </p:txBody>
          </p:sp>
        </p:grpSp>
        <p:sp>
          <p:nvSpPr>
            <p:cNvPr id="296" name="Google Shape;296;p5"/>
            <p:cNvSpPr/>
            <p:nvPr/>
          </p:nvSpPr>
          <p:spPr>
            <a:xfrm>
              <a:off x="3335016" y="5171251"/>
              <a:ext cx="571266" cy="57126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1800">
                  <a:solidFill>
                    <a:schemeClr val="lt1"/>
                  </a:solidFill>
                  <a:latin typeface="Century Gothic"/>
                  <a:ea typeface="Century Gothic"/>
                  <a:cs typeface="Century Gothic"/>
                  <a:sym typeface="Century Gothic"/>
                </a:rPr>
                <a:t>Y13</a:t>
              </a:r>
              <a:endParaRPr/>
            </a:p>
          </p:txBody>
        </p:sp>
      </p:grpSp>
      <p:sp>
        <p:nvSpPr>
          <p:cNvPr id="297" name="Google Shape;297;p5"/>
          <p:cNvSpPr txBox="1"/>
          <p:nvPr/>
        </p:nvSpPr>
        <p:spPr>
          <a:xfrm>
            <a:off x="0" y="1197758"/>
            <a:ext cx="6858000" cy="600164"/>
          </a:xfrm>
          <a:prstGeom prst="rect">
            <a:avLst/>
          </a:prstGeom>
          <a:solidFill>
            <a:srgbClr val="ECECEC">
              <a:alpha val="60000"/>
            </a:srgbClr>
          </a:solidFill>
          <a:ln>
            <a:noFill/>
          </a:ln>
        </p:spPr>
        <p:txBody>
          <a:bodyPr anchorCtr="0" anchor="t" bIns="45700" lIns="432000" spcFirstLastPara="1" rIns="432000" wrap="square" tIns="45700">
            <a:spAutoFit/>
          </a:bodyPr>
          <a:lstStyle/>
          <a:p>
            <a:pPr indent="0" lvl="0" marL="0" marR="0" rtl="0" algn="l">
              <a:spcBef>
                <a:spcPts val="0"/>
              </a:spcBef>
              <a:spcAft>
                <a:spcPts val="0"/>
              </a:spcAft>
              <a:buNone/>
            </a:pPr>
            <a:r>
              <a:rPr lang="en-GB" sz="1100">
                <a:solidFill>
                  <a:schemeClr val="dk1"/>
                </a:solidFill>
                <a:latin typeface="Century Gothic"/>
                <a:ea typeface="Century Gothic"/>
                <a:cs typeface="Century Gothic"/>
                <a:sym typeface="Century Gothic"/>
              </a:rPr>
              <a:t>The following timeline highlights some of the key events that take place during your two years of sixth form. It’s by no means an exhaustive list as there is so much to squeeze in to a short time but this will give you an idea of what might be coming up…</a:t>
            </a:r>
            <a:endParaRPr/>
          </a:p>
        </p:txBody>
      </p:sp>
      <p:grpSp>
        <p:nvGrpSpPr>
          <p:cNvPr id="298" name="Google Shape;298;p5"/>
          <p:cNvGrpSpPr/>
          <p:nvPr/>
        </p:nvGrpSpPr>
        <p:grpSpPr>
          <a:xfrm>
            <a:off x="0" y="9068249"/>
            <a:ext cx="6858000" cy="936837"/>
            <a:chOff x="0" y="9068249"/>
            <a:chExt cx="6858000" cy="936837"/>
          </a:xfrm>
        </p:grpSpPr>
        <p:sp>
          <p:nvSpPr>
            <p:cNvPr id="299" name="Google Shape;299;p5"/>
            <p:cNvSpPr txBox="1"/>
            <p:nvPr/>
          </p:nvSpPr>
          <p:spPr>
            <a:xfrm>
              <a:off x="0" y="9336612"/>
              <a:ext cx="6858000" cy="400110"/>
            </a:xfrm>
            <a:prstGeom prst="rect">
              <a:avLst/>
            </a:prstGeom>
            <a:solidFill>
              <a:srgbClr val="59173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Century Gothic"/>
                  <a:ea typeface="Century Gothic"/>
                  <a:cs typeface="Century Gothic"/>
                  <a:sym typeface="Century Gothic"/>
                </a:rPr>
                <a:t>Ashlawn Sixth Form – Support and Opportunity</a:t>
              </a:r>
              <a:endParaRPr/>
            </a:p>
          </p:txBody>
        </p:sp>
        <p:pic>
          <p:nvPicPr>
            <p:cNvPr descr="Ashlawn School - Wikipedia" id="300" name="Google Shape;300;p5"/>
            <p:cNvPicPr preferRelativeResize="0"/>
            <p:nvPr/>
          </p:nvPicPr>
          <p:blipFill rotWithShape="1">
            <a:blip r:embed="rId3">
              <a:alphaModFix/>
            </a:blip>
            <a:srcRect b="0" l="0" r="0" t="0"/>
            <a:stretch/>
          </p:blipFill>
          <p:spPr>
            <a:xfrm>
              <a:off x="5943600" y="9068249"/>
              <a:ext cx="914400" cy="936837"/>
            </a:xfrm>
            <a:prstGeom prst="rect">
              <a:avLst/>
            </a:prstGeom>
            <a:noFill/>
            <a:ln>
              <a:noFill/>
            </a:ln>
          </p:spPr>
        </p:pic>
      </p:grpSp>
      <p:grpSp>
        <p:nvGrpSpPr>
          <p:cNvPr id="301" name="Google Shape;301;p5"/>
          <p:cNvGrpSpPr/>
          <p:nvPr/>
        </p:nvGrpSpPr>
        <p:grpSpPr>
          <a:xfrm>
            <a:off x="-5639654" y="1046541"/>
            <a:ext cx="5253368" cy="7166845"/>
            <a:chOff x="558836" y="1881219"/>
            <a:chExt cx="5253368" cy="7166845"/>
          </a:xfrm>
        </p:grpSpPr>
        <p:sp>
          <p:nvSpPr>
            <p:cNvPr id="302" name="Google Shape;302;p5"/>
            <p:cNvSpPr/>
            <p:nvPr/>
          </p:nvSpPr>
          <p:spPr>
            <a:xfrm>
              <a:off x="4738598" y="1881219"/>
              <a:ext cx="1073606" cy="107360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1600">
                  <a:solidFill>
                    <a:schemeClr val="lt1"/>
                  </a:solidFill>
                  <a:latin typeface="Century Gothic"/>
                  <a:ea typeface="Century Gothic"/>
                  <a:cs typeface="Century Gothic"/>
                  <a:sym typeface="Century Gothic"/>
                </a:rPr>
                <a:t>Post-18 </a:t>
              </a:r>
              <a:r>
                <a:rPr b="1" lang="en-GB" sz="1000">
                  <a:solidFill>
                    <a:schemeClr val="lt1"/>
                  </a:solidFill>
                  <a:latin typeface="Century Gothic"/>
                  <a:ea typeface="Century Gothic"/>
                  <a:cs typeface="Century Gothic"/>
                  <a:sym typeface="Century Gothic"/>
                </a:rPr>
                <a:t>Destinations</a:t>
              </a:r>
              <a:endParaRPr b="1" sz="1600">
                <a:solidFill>
                  <a:schemeClr val="lt1"/>
                </a:solidFill>
                <a:latin typeface="Century Gothic"/>
                <a:ea typeface="Century Gothic"/>
                <a:cs typeface="Century Gothic"/>
                <a:sym typeface="Century Gothic"/>
              </a:endParaRPr>
            </a:p>
          </p:txBody>
        </p:sp>
        <p:sp>
          <p:nvSpPr>
            <p:cNvPr id="303" name="Google Shape;303;p5"/>
            <p:cNvSpPr/>
            <p:nvPr/>
          </p:nvSpPr>
          <p:spPr>
            <a:xfrm>
              <a:off x="558836" y="7965187"/>
              <a:ext cx="1082877" cy="1082877"/>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2800">
                  <a:solidFill>
                    <a:schemeClr val="lt1"/>
                  </a:solidFill>
                  <a:latin typeface="Century Gothic"/>
                  <a:ea typeface="Century Gothic"/>
                  <a:cs typeface="Century Gothic"/>
                  <a:sym typeface="Century Gothic"/>
                </a:rPr>
                <a:t>Y12</a:t>
              </a:r>
              <a:endParaRPr/>
            </a:p>
            <a:p>
              <a:pPr indent="0" lvl="0" marL="0" marR="0" rtl="0" algn="ctr">
                <a:spcBef>
                  <a:spcPts val="0"/>
                </a:spcBef>
                <a:spcAft>
                  <a:spcPts val="0"/>
                </a:spcAft>
                <a:buNone/>
              </a:pPr>
              <a:r>
                <a:rPr b="1" lang="en-GB" sz="1800">
                  <a:solidFill>
                    <a:schemeClr val="lt1"/>
                  </a:solidFill>
                  <a:latin typeface="Century Gothic"/>
                  <a:ea typeface="Century Gothic"/>
                  <a:cs typeface="Century Gothic"/>
                  <a:sym typeface="Century Gothic"/>
                </a:rPr>
                <a:t>Begins</a:t>
              </a:r>
              <a:endParaRPr/>
            </a:p>
          </p:txBody>
        </p:sp>
        <p:sp>
          <p:nvSpPr>
            <p:cNvPr id="304" name="Google Shape;304;p5"/>
            <p:cNvSpPr/>
            <p:nvPr/>
          </p:nvSpPr>
          <p:spPr>
            <a:xfrm flipH="1" rot="10800000">
              <a:off x="3634578" y="7730858"/>
              <a:ext cx="1867817" cy="932954"/>
            </a:xfrm>
            <a:custGeom>
              <a:rect b="b" l="l" r="r" t="t"/>
              <a:pathLst>
                <a:path extrusionOk="0" h="1630279" w="3263894">
                  <a:moveTo>
                    <a:pt x="2102344" y="0"/>
                  </a:moveTo>
                  <a:lnTo>
                    <a:pt x="2559043" y="0"/>
                  </a:lnTo>
                  <a:cubicBezTo>
                    <a:pt x="2948321" y="0"/>
                    <a:pt x="3263894" y="315573"/>
                    <a:pt x="3263894" y="704851"/>
                  </a:cubicBezTo>
                  <a:lnTo>
                    <a:pt x="3263894" y="925428"/>
                  </a:lnTo>
                  <a:cubicBezTo>
                    <a:pt x="3263894" y="1314706"/>
                    <a:pt x="2948321" y="1630279"/>
                    <a:pt x="2559043" y="1630279"/>
                  </a:cubicBezTo>
                  <a:lnTo>
                    <a:pt x="761327" y="1630279"/>
                  </a:lnTo>
                  <a:lnTo>
                    <a:pt x="745404" y="1628874"/>
                  </a:lnTo>
                  <a:lnTo>
                    <a:pt x="244074" y="1628874"/>
                  </a:lnTo>
                  <a:lnTo>
                    <a:pt x="0" y="1341619"/>
                  </a:lnTo>
                  <a:lnTo>
                    <a:pt x="244073" y="1054366"/>
                  </a:lnTo>
                  <a:lnTo>
                    <a:pt x="1588230" y="1054366"/>
                  </a:lnTo>
                  <a:lnTo>
                    <a:pt x="1604154" y="1055771"/>
                  </a:lnTo>
                  <a:lnTo>
                    <a:pt x="2466273" y="1055771"/>
                  </a:lnTo>
                  <a:cubicBezTo>
                    <a:pt x="2581189" y="1055771"/>
                    <a:pt x="2674347" y="962613"/>
                    <a:pt x="2674347" y="847697"/>
                  </a:cubicBezTo>
                  <a:lnTo>
                    <a:pt x="2674347" y="782582"/>
                  </a:lnTo>
                  <a:cubicBezTo>
                    <a:pt x="2674347" y="667666"/>
                    <a:pt x="2581189" y="574508"/>
                    <a:pt x="2466273" y="574508"/>
                  </a:cubicBezTo>
                  <a:lnTo>
                    <a:pt x="2101154" y="574508"/>
                  </a:lnTo>
                  <a:lnTo>
                    <a:pt x="2345228" y="286552"/>
                  </a:lnTo>
                  <a:close/>
                </a:path>
              </a:pathLst>
            </a:custGeom>
            <a:solidFill>
              <a:srgbClr val="116BA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5" name="Google Shape;305;p5"/>
            <p:cNvSpPr/>
            <p:nvPr/>
          </p:nvSpPr>
          <p:spPr>
            <a:xfrm flipH="1" rot="10800000">
              <a:off x="1484847" y="8330836"/>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5A193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6" name="Google Shape;306;p5"/>
            <p:cNvSpPr/>
            <p:nvPr/>
          </p:nvSpPr>
          <p:spPr>
            <a:xfrm flipH="1" rot="10800000">
              <a:off x="1431612" y="7124802"/>
              <a:ext cx="1805342" cy="932954"/>
            </a:xfrm>
            <a:custGeom>
              <a:rect b="b" l="l" r="r" t="t"/>
              <a:pathLst>
                <a:path extrusionOk="0" h="1630279" w="3154723">
                  <a:moveTo>
                    <a:pt x="704851" y="0"/>
                  </a:moveTo>
                  <a:lnTo>
                    <a:pt x="1053568" y="0"/>
                  </a:lnTo>
                  <a:lnTo>
                    <a:pt x="809495" y="287253"/>
                  </a:lnTo>
                  <a:lnTo>
                    <a:pt x="1053569" y="574508"/>
                  </a:lnTo>
                  <a:lnTo>
                    <a:pt x="797621" y="574508"/>
                  </a:lnTo>
                  <a:cubicBezTo>
                    <a:pt x="682705" y="574508"/>
                    <a:pt x="589547" y="667666"/>
                    <a:pt x="589547" y="782582"/>
                  </a:cubicBezTo>
                  <a:lnTo>
                    <a:pt x="589547" y="847697"/>
                  </a:lnTo>
                  <a:cubicBezTo>
                    <a:pt x="589547" y="962613"/>
                    <a:pt x="682705" y="1055771"/>
                    <a:pt x="797621" y="1055771"/>
                  </a:cubicBezTo>
                  <a:lnTo>
                    <a:pt x="1659740" y="1055771"/>
                  </a:lnTo>
                  <a:lnTo>
                    <a:pt x="1675664" y="1054366"/>
                  </a:lnTo>
                  <a:lnTo>
                    <a:pt x="2910649" y="1054366"/>
                  </a:lnTo>
                  <a:lnTo>
                    <a:pt x="3154723" y="1341621"/>
                  </a:lnTo>
                  <a:lnTo>
                    <a:pt x="2910650" y="1628874"/>
                  </a:lnTo>
                  <a:lnTo>
                    <a:pt x="2518490" y="1628874"/>
                  </a:lnTo>
                  <a:lnTo>
                    <a:pt x="2502567" y="1630279"/>
                  </a:lnTo>
                  <a:lnTo>
                    <a:pt x="704851" y="1630279"/>
                  </a:lnTo>
                  <a:cubicBezTo>
                    <a:pt x="315573" y="1630279"/>
                    <a:pt x="0" y="1314706"/>
                    <a:pt x="0" y="925428"/>
                  </a:cubicBezTo>
                  <a:lnTo>
                    <a:pt x="0" y="704851"/>
                  </a:lnTo>
                  <a:cubicBezTo>
                    <a:pt x="0" y="315573"/>
                    <a:pt x="315573" y="0"/>
                    <a:pt x="704851" y="0"/>
                  </a:cubicBezTo>
                  <a:close/>
                </a:path>
              </a:pathLst>
            </a:custGeom>
            <a:solidFill>
              <a:srgbClr val="FFC5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7" name="Google Shape;307;p5"/>
            <p:cNvSpPr/>
            <p:nvPr/>
          </p:nvSpPr>
          <p:spPr>
            <a:xfrm rot="10800000">
              <a:off x="1956036" y="7723389"/>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5A193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8" name="Google Shape;308;p5"/>
            <p:cNvSpPr/>
            <p:nvPr/>
          </p:nvSpPr>
          <p:spPr>
            <a:xfrm flipH="1" rot="10800000">
              <a:off x="3150123" y="8329630"/>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FFC5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9" name="Google Shape;309;p5"/>
            <p:cNvSpPr/>
            <p:nvPr/>
          </p:nvSpPr>
          <p:spPr>
            <a:xfrm flipH="1" rot="10800000">
              <a:off x="3166400" y="7125555"/>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116BA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0" name="Google Shape;310;p5"/>
            <p:cNvSpPr/>
            <p:nvPr/>
          </p:nvSpPr>
          <p:spPr>
            <a:xfrm flipH="1" rot="10800000">
              <a:off x="3634578" y="6517355"/>
              <a:ext cx="1867817" cy="932954"/>
            </a:xfrm>
            <a:custGeom>
              <a:rect b="b" l="l" r="r" t="t"/>
              <a:pathLst>
                <a:path extrusionOk="0" h="1630279" w="3263894">
                  <a:moveTo>
                    <a:pt x="2102344" y="0"/>
                  </a:moveTo>
                  <a:lnTo>
                    <a:pt x="2559043" y="0"/>
                  </a:lnTo>
                  <a:cubicBezTo>
                    <a:pt x="2948321" y="0"/>
                    <a:pt x="3263894" y="315573"/>
                    <a:pt x="3263894" y="704851"/>
                  </a:cubicBezTo>
                  <a:lnTo>
                    <a:pt x="3263894" y="925428"/>
                  </a:lnTo>
                  <a:cubicBezTo>
                    <a:pt x="3263894" y="1314706"/>
                    <a:pt x="2948321" y="1630279"/>
                    <a:pt x="2559043" y="1630279"/>
                  </a:cubicBezTo>
                  <a:lnTo>
                    <a:pt x="761327" y="1630279"/>
                  </a:lnTo>
                  <a:lnTo>
                    <a:pt x="745404" y="1628874"/>
                  </a:lnTo>
                  <a:lnTo>
                    <a:pt x="244074" y="1628874"/>
                  </a:lnTo>
                  <a:lnTo>
                    <a:pt x="0" y="1341619"/>
                  </a:lnTo>
                  <a:lnTo>
                    <a:pt x="244073" y="1054366"/>
                  </a:lnTo>
                  <a:lnTo>
                    <a:pt x="1588230" y="1054366"/>
                  </a:lnTo>
                  <a:lnTo>
                    <a:pt x="1604154" y="1055771"/>
                  </a:lnTo>
                  <a:lnTo>
                    <a:pt x="2466273" y="1055771"/>
                  </a:lnTo>
                  <a:cubicBezTo>
                    <a:pt x="2581189" y="1055771"/>
                    <a:pt x="2674347" y="962613"/>
                    <a:pt x="2674347" y="847697"/>
                  </a:cubicBezTo>
                  <a:lnTo>
                    <a:pt x="2674347" y="782582"/>
                  </a:lnTo>
                  <a:cubicBezTo>
                    <a:pt x="2674347" y="667666"/>
                    <a:pt x="2581189" y="574508"/>
                    <a:pt x="2466273" y="574508"/>
                  </a:cubicBezTo>
                  <a:lnTo>
                    <a:pt x="2101154" y="574508"/>
                  </a:lnTo>
                  <a:lnTo>
                    <a:pt x="2345228" y="286552"/>
                  </a:lnTo>
                  <a:close/>
                </a:path>
              </a:pathLst>
            </a:custGeom>
            <a:solidFill>
              <a:srgbClr val="5A193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1" name="Google Shape;311;p5"/>
            <p:cNvSpPr/>
            <p:nvPr/>
          </p:nvSpPr>
          <p:spPr>
            <a:xfrm flipH="1" rot="10800000">
              <a:off x="1431612" y="5911299"/>
              <a:ext cx="1805342" cy="932954"/>
            </a:xfrm>
            <a:custGeom>
              <a:rect b="b" l="l" r="r" t="t"/>
              <a:pathLst>
                <a:path extrusionOk="0" h="1630279" w="3154723">
                  <a:moveTo>
                    <a:pt x="704851" y="0"/>
                  </a:moveTo>
                  <a:lnTo>
                    <a:pt x="1053568" y="0"/>
                  </a:lnTo>
                  <a:lnTo>
                    <a:pt x="809495" y="287253"/>
                  </a:lnTo>
                  <a:lnTo>
                    <a:pt x="1053569" y="574508"/>
                  </a:lnTo>
                  <a:lnTo>
                    <a:pt x="797621" y="574508"/>
                  </a:lnTo>
                  <a:cubicBezTo>
                    <a:pt x="682705" y="574508"/>
                    <a:pt x="589547" y="667666"/>
                    <a:pt x="589547" y="782582"/>
                  </a:cubicBezTo>
                  <a:lnTo>
                    <a:pt x="589547" y="847697"/>
                  </a:lnTo>
                  <a:cubicBezTo>
                    <a:pt x="589547" y="962613"/>
                    <a:pt x="682705" y="1055771"/>
                    <a:pt x="797621" y="1055771"/>
                  </a:cubicBezTo>
                  <a:lnTo>
                    <a:pt x="1659740" y="1055771"/>
                  </a:lnTo>
                  <a:lnTo>
                    <a:pt x="1675664" y="1054366"/>
                  </a:lnTo>
                  <a:lnTo>
                    <a:pt x="2910649" y="1054366"/>
                  </a:lnTo>
                  <a:lnTo>
                    <a:pt x="3154723" y="1341621"/>
                  </a:lnTo>
                  <a:lnTo>
                    <a:pt x="2910650" y="1628874"/>
                  </a:lnTo>
                  <a:lnTo>
                    <a:pt x="2518490" y="1628874"/>
                  </a:lnTo>
                  <a:lnTo>
                    <a:pt x="2502567" y="1630279"/>
                  </a:lnTo>
                  <a:lnTo>
                    <a:pt x="704851" y="1630279"/>
                  </a:lnTo>
                  <a:cubicBezTo>
                    <a:pt x="315573" y="1630279"/>
                    <a:pt x="0" y="1314706"/>
                    <a:pt x="0" y="925428"/>
                  </a:cubicBezTo>
                  <a:lnTo>
                    <a:pt x="0" y="704851"/>
                  </a:lnTo>
                  <a:cubicBezTo>
                    <a:pt x="0" y="315573"/>
                    <a:pt x="315573" y="0"/>
                    <a:pt x="704851" y="0"/>
                  </a:cubicBezTo>
                  <a:close/>
                </a:path>
              </a:pathLst>
            </a:custGeom>
            <a:solidFill>
              <a:srgbClr val="116BA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2" name="Google Shape;312;p5"/>
            <p:cNvSpPr/>
            <p:nvPr/>
          </p:nvSpPr>
          <p:spPr>
            <a:xfrm rot="10800000">
              <a:off x="1956036" y="6509886"/>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FFC5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3" name="Google Shape;313;p5"/>
            <p:cNvSpPr/>
            <p:nvPr/>
          </p:nvSpPr>
          <p:spPr>
            <a:xfrm flipH="1" rot="10800000">
              <a:off x="3166400" y="5912052"/>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5A193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4" name="Google Shape;314;p5"/>
            <p:cNvSpPr/>
            <p:nvPr/>
          </p:nvSpPr>
          <p:spPr>
            <a:xfrm flipH="1" rot="10800000">
              <a:off x="3629906" y="5307004"/>
              <a:ext cx="1867817" cy="932954"/>
            </a:xfrm>
            <a:custGeom>
              <a:rect b="b" l="l" r="r" t="t"/>
              <a:pathLst>
                <a:path extrusionOk="0" h="1630279" w="3263894">
                  <a:moveTo>
                    <a:pt x="2102344" y="0"/>
                  </a:moveTo>
                  <a:lnTo>
                    <a:pt x="2559043" y="0"/>
                  </a:lnTo>
                  <a:cubicBezTo>
                    <a:pt x="2948321" y="0"/>
                    <a:pt x="3263894" y="315573"/>
                    <a:pt x="3263894" y="704851"/>
                  </a:cubicBezTo>
                  <a:lnTo>
                    <a:pt x="3263894" y="925428"/>
                  </a:lnTo>
                  <a:cubicBezTo>
                    <a:pt x="3263894" y="1314706"/>
                    <a:pt x="2948321" y="1630279"/>
                    <a:pt x="2559043" y="1630279"/>
                  </a:cubicBezTo>
                  <a:lnTo>
                    <a:pt x="761327" y="1630279"/>
                  </a:lnTo>
                  <a:lnTo>
                    <a:pt x="745404" y="1628874"/>
                  </a:lnTo>
                  <a:lnTo>
                    <a:pt x="244074" y="1628874"/>
                  </a:lnTo>
                  <a:lnTo>
                    <a:pt x="0" y="1341619"/>
                  </a:lnTo>
                  <a:lnTo>
                    <a:pt x="244073" y="1054366"/>
                  </a:lnTo>
                  <a:lnTo>
                    <a:pt x="1588230" y="1054366"/>
                  </a:lnTo>
                  <a:lnTo>
                    <a:pt x="1604154" y="1055771"/>
                  </a:lnTo>
                  <a:lnTo>
                    <a:pt x="2466273" y="1055771"/>
                  </a:lnTo>
                  <a:cubicBezTo>
                    <a:pt x="2581189" y="1055771"/>
                    <a:pt x="2674347" y="962613"/>
                    <a:pt x="2674347" y="847697"/>
                  </a:cubicBezTo>
                  <a:lnTo>
                    <a:pt x="2674347" y="782582"/>
                  </a:lnTo>
                  <a:cubicBezTo>
                    <a:pt x="2674347" y="667666"/>
                    <a:pt x="2581189" y="574508"/>
                    <a:pt x="2466273" y="574508"/>
                  </a:cubicBezTo>
                  <a:lnTo>
                    <a:pt x="2101154" y="574508"/>
                  </a:lnTo>
                  <a:lnTo>
                    <a:pt x="2345228" y="286552"/>
                  </a:lnTo>
                  <a:close/>
                </a:path>
              </a:pathLst>
            </a:custGeom>
            <a:solidFill>
              <a:srgbClr val="FFC5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5" name="Google Shape;315;p5"/>
            <p:cNvSpPr/>
            <p:nvPr/>
          </p:nvSpPr>
          <p:spPr>
            <a:xfrm flipH="1" rot="10800000">
              <a:off x="1426940" y="4700948"/>
              <a:ext cx="1805342" cy="932954"/>
            </a:xfrm>
            <a:custGeom>
              <a:rect b="b" l="l" r="r" t="t"/>
              <a:pathLst>
                <a:path extrusionOk="0" h="1630279" w="3154723">
                  <a:moveTo>
                    <a:pt x="704851" y="0"/>
                  </a:moveTo>
                  <a:lnTo>
                    <a:pt x="1053568" y="0"/>
                  </a:lnTo>
                  <a:lnTo>
                    <a:pt x="809495" y="287253"/>
                  </a:lnTo>
                  <a:lnTo>
                    <a:pt x="1053569" y="574508"/>
                  </a:lnTo>
                  <a:lnTo>
                    <a:pt x="797621" y="574508"/>
                  </a:lnTo>
                  <a:cubicBezTo>
                    <a:pt x="682705" y="574508"/>
                    <a:pt x="589547" y="667666"/>
                    <a:pt x="589547" y="782582"/>
                  </a:cubicBezTo>
                  <a:lnTo>
                    <a:pt x="589547" y="847697"/>
                  </a:lnTo>
                  <a:cubicBezTo>
                    <a:pt x="589547" y="962613"/>
                    <a:pt x="682705" y="1055771"/>
                    <a:pt x="797621" y="1055771"/>
                  </a:cubicBezTo>
                  <a:lnTo>
                    <a:pt x="1659740" y="1055771"/>
                  </a:lnTo>
                  <a:lnTo>
                    <a:pt x="1675664" y="1054366"/>
                  </a:lnTo>
                  <a:lnTo>
                    <a:pt x="2910649" y="1054366"/>
                  </a:lnTo>
                  <a:lnTo>
                    <a:pt x="3154723" y="1341621"/>
                  </a:lnTo>
                  <a:lnTo>
                    <a:pt x="2910650" y="1628874"/>
                  </a:lnTo>
                  <a:lnTo>
                    <a:pt x="2518490" y="1628874"/>
                  </a:lnTo>
                  <a:lnTo>
                    <a:pt x="2502567" y="1630279"/>
                  </a:lnTo>
                  <a:lnTo>
                    <a:pt x="704851" y="1630279"/>
                  </a:lnTo>
                  <a:cubicBezTo>
                    <a:pt x="315573" y="1630279"/>
                    <a:pt x="0" y="1314706"/>
                    <a:pt x="0" y="925428"/>
                  </a:cubicBezTo>
                  <a:lnTo>
                    <a:pt x="0" y="704851"/>
                  </a:lnTo>
                  <a:cubicBezTo>
                    <a:pt x="0" y="315573"/>
                    <a:pt x="315573" y="0"/>
                    <a:pt x="704851" y="0"/>
                  </a:cubicBezTo>
                  <a:close/>
                </a:path>
              </a:pathLst>
            </a:custGeom>
            <a:solidFill>
              <a:srgbClr val="5A193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6" name="Google Shape;316;p5"/>
            <p:cNvSpPr/>
            <p:nvPr/>
          </p:nvSpPr>
          <p:spPr>
            <a:xfrm rot="10800000">
              <a:off x="1951364" y="5299535"/>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116BA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7" name="Google Shape;317;p5"/>
            <p:cNvSpPr/>
            <p:nvPr/>
          </p:nvSpPr>
          <p:spPr>
            <a:xfrm flipH="1" rot="10800000">
              <a:off x="3161728" y="4701701"/>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FFC5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8" name="Google Shape;318;p5"/>
            <p:cNvSpPr/>
            <p:nvPr/>
          </p:nvSpPr>
          <p:spPr>
            <a:xfrm flipH="1" rot="10800000">
              <a:off x="3629906" y="4094987"/>
              <a:ext cx="1867817" cy="932954"/>
            </a:xfrm>
            <a:custGeom>
              <a:rect b="b" l="l" r="r" t="t"/>
              <a:pathLst>
                <a:path extrusionOk="0" h="1630279" w="3263894">
                  <a:moveTo>
                    <a:pt x="2102344" y="0"/>
                  </a:moveTo>
                  <a:lnTo>
                    <a:pt x="2559043" y="0"/>
                  </a:lnTo>
                  <a:cubicBezTo>
                    <a:pt x="2948321" y="0"/>
                    <a:pt x="3263894" y="315573"/>
                    <a:pt x="3263894" y="704851"/>
                  </a:cubicBezTo>
                  <a:lnTo>
                    <a:pt x="3263894" y="925428"/>
                  </a:lnTo>
                  <a:cubicBezTo>
                    <a:pt x="3263894" y="1314706"/>
                    <a:pt x="2948321" y="1630279"/>
                    <a:pt x="2559043" y="1630279"/>
                  </a:cubicBezTo>
                  <a:lnTo>
                    <a:pt x="761327" y="1630279"/>
                  </a:lnTo>
                  <a:lnTo>
                    <a:pt x="745404" y="1628874"/>
                  </a:lnTo>
                  <a:lnTo>
                    <a:pt x="244074" y="1628874"/>
                  </a:lnTo>
                  <a:lnTo>
                    <a:pt x="0" y="1341619"/>
                  </a:lnTo>
                  <a:lnTo>
                    <a:pt x="244073" y="1054366"/>
                  </a:lnTo>
                  <a:lnTo>
                    <a:pt x="1588230" y="1054366"/>
                  </a:lnTo>
                  <a:lnTo>
                    <a:pt x="1604154" y="1055771"/>
                  </a:lnTo>
                  <a:lnTo>
                    <a:pt x="2466273" y="1055771"/>
                  </a:lnTo>
                  <a:cubicBezTo>
                    <a:pt x="2581189" y="1055771"/>
                    <a:pt x="2674347" y="962613"/>
                    <a:pt x="2674347" y="847697"/>
                  </a:cubicBezTo>
                  <a:lnTo>
                    <a:pt x="2674347" y="782582"/>
                  </a:lnTo>
                  <a:cubicBezTo>
                    <a:pt x="2674347" y="667666"/>
                    <a:pt x="2581189" y="574508"/>
                    <a:pt x="2466273" y="574508"/>
                  </a:cubicBezTo>
                  <a:lnTo>
                    <a:pt x="2101154" y="574508"/>
                  </a:lnTo>
                  <a:lnTo>
                    <a:pt x="2345228" y="286552"/>
                  </a:lnTo>
                  <a:close/>
                </a:path>
              </a:pathLst>
            </a:custGeom>
            <a:solidFill>
              <a:srgbClr val="116BA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9" name="Google Shape;319;p5"/>
            <p:cNvSpPr/>
            <p:nvPr/>
          </p:nvSpPr>
          <p:spPr>
            <a:xfrm flipH="1" rot="10800000">
              <a:off x="1426940" y="3488931"/>
              <a:ext cx="1805342" cy="932954"/>
            </a:xfrm>
            <a:custGeom>
              <a:rect b="b" l="l" r="r" t="t"/>
              <a:pathLst>
                <a:path extrusionOk="0" h="1630279" w="3154723">
                  <a:moveTo>
                    <a:pt x="704851" y="0"/>
                  </a:moveTo>
                  <a:lnTo>
                    <a:pt x="1053568" y="0"/>
                  </a:lnTo>
                  <a:lnTo>
                    <a:pt x="809495" y="287253"/>
                  </a:lnTo>
                  <a:lnTo>
                    <a:pt x="1053569" y="574508"/>
                  </a:lnTo>
                  <a:lnTo>
                    <a:pt x="797621" y="574508"/>
                  </a:lnTo>
                  <a:cubicBezTo>
                    <a:pt x="682705" y="574508"/>
                    <a:pt x="589547" y="667666"/>
                    <a:pt x="589547" y="782582"/>
                  </a:cubicBezTo>
                  <a:lnTo>
                    <a:pt x="589547" y="847697"/>
                  </a:lnTo>
                  <a:cubicBezTo>
                    <a:pt x="589547" y="962613"/>
                    <a:pt x="682705" y="1055771"/>
                    <a:pt x="797621" y="1055771"/>
                  </a:cubicBezTo>
                  <a:lnTo>
                    <a:pt x="1659740" y="1055771"/>
                  </a:lnTo>
                  <a:lnTo>
                    <a:pt x="1675664" y="1054366"/>
                  </a:lnTo>
                  <a:lnTo>
                    <a:pt x="2910649" y="1054366"/>
                  </a:lnTo>
                  <a:lnTo>
                    <a:pt x="3154723" y="1341621"/>
                  </a:lnTo>
                  <a:lnTo>
                    <a:pt x="2910650" y="1628874"/>
                  </a:lnTo>
                  <a:lnTo>
                    <a:pt x="2518490" y="1628874"/>
                  </a:lnTo>
                  <a:lnTo>
                    <a:pt x="2502567" y="1630279"/>
                  </a:lnTo>
                  <a:lnTo>
                    <a:pt x="704851" y="1630279"/>
                  </a:lnTo>
                  <a:cubicBezTo>
                    <a:pt x="315573" y="1630279"/>
                    <a:pt x="0" y="1314706"/>
                    <a:pt x="0" y="925428"/>
                  </a:cubicBezTo>
                  <a:lnTo>
                    <a:pt x="0" y="704851"/>
                  </a:lnTo>
                  <a:cubicBezTo>
                    <a:pt x="0" y="315573"/>
                    <a:pt x="315573" y="0"/>
                    <a:pt x="704851" y="0"/>
                  </a:cubicBezTo>
                  <a:close/>
                </a:path>
              </a:pathLst>
            </a:custGeom>
            <a:solidFill>
              <a:srgbClr val="FFC5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20" name="Google Shape;320;p5"/>
            <p:cNvSpPr/>
            <p:nvPr/>
          </p:nvSpPr>
          <p:spPr>
            <a:xfrm rot="10800000">
              <a:off x="1951364" y="4087518"/>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5A193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21" name="Google Shape;321;p5"/>
            <p:cNvSpPr/>
            <p:nvPr/>
          </p:nvSpPr>
          <p:spPr>
            <a:xfrm flipH="1" rot="10800000">
              <a:off x="3161728" y="3489684"/>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116BA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22" name="Google Shape;322;p5"/>
            <p:cNvSpPr/>
            <p:nvPr/>
          </p:nvSpPr>
          <p:spPr>
            <a:xfrm flipH="1" rot="10800000">
              <a:off x="3634620" y="2888539"/>
              <a:ext cx="1867817" cy="932954"/>
            </a:xfrm>
            <a:custGeom>
              <a:rect b="b" l="l" r="r" t="t"/>
              <a:pathLst>
                <a:path extrusionOk="0" h="1630279" w="3263894">
                  <a:moveTo>
                    <a:pt x="2102344" y="0"/>
                  </a:moveTo>
                  <a:lnTo>
                    <a:pt x="2559043" y="0"/>
                  </a:lnTo>
                  <a:cubicBezTo>
                    <a:pt x="2948321" y="0"/>
                    <a:pt x="3263894" y="315573"/>
                    <a:pt x="3263894" y="704851"/>
                  </a:cubicBezTo>
                  <a:lnTo>
                    <a:pt x="3263894" y="925428"/>
                  </a:lnTo>
                  <a:cubicBezTo>
                    <a:pt x="3263894" y="1314706"/>
                    <a:pt x="2948321" y="1630279"/>
                    <a:pt x="2559043" y="1630279"/>
                  </a:cubicBezTo>
                  <a:lnTo>
                    <a:pt x="761327" y="1630279"/>
                  </a:lnTo>
                  <a:lnTo>
                    <a:pt x="745404" y="1628874"/>
                  </a:lnTo>
                  <a:lnTo>
                    <a:pt x="244074" y="1628874"/>
                  </a:lnTo>
                  <a:lnTo>
                    <a:pt x="0" y="1341619"/>
                  </a:lnTo>
                  <a:lnTo>
                    <a:pt x="244073" y="1054366"/>
                  </a:lnTo>
                  <a:lnTo>
                    <a:pt x="1588230" y="1054366"/>
                  </a:lnTo>
                  <a:lnTo>
                    <a:pt x="1604154" y="1055771"/>
                  </a:lnTo>
                  <a:lnTo>
                    <a:pt x="2466273" y="1055771"/>
                  </a:lnTo>
                  <a:cubicBezTo>
                    <a:pt x="2581189" y="1055771"/>
                    <a:pt x="2674347" y="962613"/>
                    <a:pt x="2674347" y="847697"/>
                  </a:cubicBezTo>
                  <a:lnTo>
                    <a:pt x="2674347" y="782582"/>
                  </a:lnTo>
                  <a:cubicBezTo>
                    <a:pt x="2674347" y="667666"/>
                    <a:pt x="2581189" y="574508"/>
                    <a:pt x="2466273" y="574508"/>
                  </a:cubicBezTo>
                  <a:lnTo>
                    <a:pt x="2101154" y="574508"/>
                  </a:lnTo>
                  <a:lnTo>
                    <a:pt x="2345228" y="286552"/>
                  </a:lnTo>
                  <a:close/>
                </a:path>
              </a:pathLst>
            </a:custGeom>
            <a:solidFill>
              <a:srgbClr val="5A193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23" name="Google Shape;323;p5"/>
            <p:cNvSpPr/>
            <p:nvPr/>
          </p:nvSpPr>
          <p:spPr>
            <a:xfrm flipH="1" rot="10800000">
              <a:off x="1426940" y="2286618"/>
              <a:ext cx="1805342" cy="932954"/>
            </a:xfrm>
            <a:custGeom>
              <a:rect b="b" l="l" r="r" t="t"/>
              <a:pathLst>
                <a:path extrusionOk="0" h="1630279" w="3154723">
                  <a:moveTo>
                    <a:pt x="704851" y="0"/>
                  </a:moveTo>
                  <a:lnTo>
                    <a:pt x="1053568" y="0"/>
                  </a:lnTo>
                  <a:lnTo>
                    <a:pt x="809495" y="287253"/>
                  </a:lnTo>
                  <a:lnTo>
                    <a:pt x="1053569" y="574508"/>
                  </a:lnTo>
                  <a:lnTo>
                    <a:pt x="797621" y="574508"/>
                  </a:lnTo>
                  <a:cubicBezTo>
                    <a:pt x="682705" y="574508"/>
                    <a:pt x="589547" y="667666"/>
                    <a:pt x="589547" y="782582"/>
                  </a:cubicBezTo>
                  <a:lnTo>
                    <a:pt x="589547" y="847697"/>
                  </a:lnTo>
                  <a:cubicBezTo>
                    <a:pt x="589547" y="962613"/>
                    <a:pt x="682705" y="1055771"/>
                    <a:pt x="797621" y="1055771"/>
                  </a:cubicBezTo>
                  <a:lnTo>
                    <a:pt x="1659740" y="1055771"/>
                  </a:lnTo>
                  <a:lnTo>
                    <a:pt x="1675664" y="1054366"/>
                  </a:lnTo>
                  <a:lnTo>
                    <a:pt x="2910649" y="1054366"/>
                  </a:lnTo>
                  <a:lnTo>
                    <a:pt x="3154723" y="1341621"/>
                  </a:lnTo>
                  <a:lnTo>
                    <a:pt x="2910650" y="1628874"/>
                  </a:lnTo>
                  <a:lnTo>
                    <a:pt x="2518490" y="1628874"/>
                  </a:lnTo>
                  <a:lnTo>
                    <a:pt x="2502567" y="1630279"/>
                  </a:lnTo>
                  <a:lnTo>
                    <a:pt x="704851" y="1630279"/>
                  </a:lnTo>
                  <a:cubicBezTo>
                    <a:pt x="315573" y="1630279"/>
                    <a:pt x="0" y="1314706"/>
                    <a:pt x="0" y="925428"/>
                  </a:cubicBezTo>
                  <a:lnTo>
                    <a:pt x="0" y="704851"/>
                  </a:lnTo>
                  <a:cubicBezTo>
                    <a:pt x="0" y="315573"/>
                    <a:pt x="315573" y="0"/>
                    <a:pt x="704851" y="0"/>
                  </a:cubicBezTo>
                  <a:close/>
                </a:path>
              </a:pathLst>
            </a:custGeom>
            <a:solidFill>
              <a:srgbClr val="116BA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24" name="Google Shape;324;p5"/>
            <p:cNvSpPr/>
            <p:nvPr/>
          </p:nvSpPr>
          <p:spPr>
            <a:xfrm rot="10800000">
              <a:off x="1966225" y="2883770"/>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FFC5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25" name="Google Shape;325;p5"/>
            <p:cNvSpPr/>
            <p:nvPr/>
          </p:nvSpPr>
          <p:spPr>
            <a:xfrm flipH="1" rot="10800000">
              <a:off x="3161728" y="2287371"/>
              <a:ext cx="1745344" cy="329574"/>
            </a:xfrm>
            <a:custGeom>
              <a:rect b="b" l="l" r="r" t="t"/>
              <a:pathLst>
                <a:path extrusionOk="0" h="575911" w="3049881">
                  <a:moveTo>
                    <a:pt x="1570822" y="0"/>
                  </a:moveTo>
                  <a:lnTo>
                    <a:pt x="2806997" y="0"/>
                  </a:lnTo>
                  <a:lnTo>
                    <a:pt x="3049881" y="286552"/>
                  </a:lnTo>
                  <a:lnTo>
                    <a:pt x="2805807" y="574508"/>
                  </a:lnTo>
                  <a:lnTo>
                    <a:pt x="2129566" y="574508"/>
                  </a:lnTo>
                  <a:lnTo>
                    <a:pt x="2106981" y="575911"/>
                  </a:lnTo>
                  <a:lnTo>
                    <a:pt x="0" y="575911"/>
                  </a:lnTo>
                  <a:lnTo>
                    <a:pt x="244074" y="288657"/>
                  </a:lnTo>
                  <a:lnTo>
                    <a:pt x="1" y="1403"/>
                  </a:lnTo>
                  <a:lnTo>
                    <a:pt x="1554921" y="1403"/>
                  </a:lnTo>
                  <a:close/>
                </a:path>
              </a:pathLst>
            </a:custGeom>
            <a:solidFill>
              <a:srgbClr val="5A1937"/>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326" name="Google Shape;326;p5"/>
            <p:cNvGrpSpPr/>
            <p:nvPr/>
          </p:nvGrpSpPr>
          <p:grpSpPr>
            <a:xfrm>
              <a:off x="1721201" y="8377451"/>
              <a:ext cx="1281329" cy="231240"/>
              <a:chOff x="1721201" y="8377451"/>
              <a:chExt cx="1281329" cy="231240"/>
            </a:xfrm>
          </p:grpSpPr>
          <p:sp>
            <p:nvSpPr>
              <p:cNvPr id="327" name="Google Shape;327;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28" name="Google Shape;328;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Sept</a:t>
                </a:r>
                <a:endParaRPr/>
              </a:p>
            </p:txBody>
          </p:sp>
          <p:sp>
            <p:nvSpPr>
              <p:cNvPr id="329" name="Google Shape;329;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12 Induction Program Begins</a:t>
                </a:r>
                <a:endParaRPr/>
              </a:p>
            </p:txBody>
          </p:sp>
        </p:grpSp>
        <p:grpSp>
          <p:nvGrpSpPr>
            <p:cNvPr id="330" name="Google Shape;330;p5"/>
            <p:cNvGrpSpPr/>
            <p:nvPr/>
          </p:nvGrpSpPr>
          <p:grpSpPr>
            <a:xfrm>
              <a:off x="3825469" y="7780594"/>
              <a:ext cx="1281329" cy="231240"/>
              <a:chOff x="1721201" y="8377451"/>
              <a:chExt cx="1281329" cy="231240"/>
            </a:xfrm>
          </p:grpSpPr>
          <p:sp>
            <p:nvSpPr>
              <p:cNvPr id="331" name="Google Shape;331;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2" name="Google Shape;332;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Nov</a:t>
                </a:r>
                <a:endParaRPr/>
              </a:p>
            </p:txBody>
          </p:sp>
          <p:sp>
            <p:nvSpPr>
              <p:cNvPr id="333" name="Google Shape;333;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12 Assessment Week 1</a:t>
                </a:r>
                <a:endParaRPr/>
              </a:p>
            </p:txBody>
          </p:sp>
        </p:grpSp>
        <p:grpSp>
          <p:nvGrpSpPr>
            <p:cNvPr id="334" name="Google Shape;334;p5"/>
            <p:cNvGrpSpPr/>
            <p:nvPr/>
          </p:nvGrpSpPr>
          <p:grpSpPr>
            <a:xfrm>
              <a:off x="2177398" y="7767091"/>
              <a:ext cx="1281329" cy="231240"/>
              <a:chOff x="1721201" y="8377451"/>
              <a:chExt cx="1281329" cy="231240"/>
            </a:xfrm>
          </p:grpSpPr>
          <p:sp>
            <p:nvSpPr>
              <p:cNvPr id="335" name="Google Shape;335;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6" name="Google Shape;336;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Nov</a:t>
                </a:r>
                <a:endParaRPr/>
              </a:p>
            </p:txBody>
          </p:sp>
          <p:sp>
            <p:nvSpPr>
              <p:cNvPr id="337" name="Google Shape;337;p5"/>
              <p:cNvSpPr txBox="1"/>
              <p:nvPr/>
            </p:nvSpPr>
            <p:spPr>
              <a:xfrm>
                <a:off x="2127633" y="8446663"/>
                <a:ext cx="862031" cy="107722"/>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12 GCSE Resits</a:t>
                </a:r>
                <a:endParaRPr/>
              </a:p>
            </p:txBody>
          </p:sp>
        </p:grpSp>
        <p:grpSp>
          <p:nvGrpSpPr>
            <p:cNvPr id="338" name="Google Shape;338;p5"/>
            <p:cNvGrpSpPr/>
            <p:nvPr/>
          </p:nvGrpSpPr>
          <p:grpSpPr>
            <a:xfrm>
              <a:off x="3370656" y="7175371"/>
              <a:ext cx="1281329" cy="231240"/>
              <a:chOff x="1721201" y="8377451"/>
              <a:chExt cx="1281329" cy="231240"/>
            </a:xfrm>
          </p:grpSpPr>
          <p:sp>
            <p:nvSpPr>
              <p:cNvPr id="339" name="Google Shape;339;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0" name="Google Shape;340;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Jan</a:t>
                </a:r>
                <a:endParaRPr/>
              </a:p>
            </p:txBody>
          </p:sp>
          <p:sp>
            <p:nvSpPr>
              <p:cNvPr id="341" name="Google Shape;341;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BTEC External Exams for some</a:t>
                </a:r>
                <a:endParaRPr/>
              </a:p>
            </p:txBody>
          </p:sp>
        </p:grpSp>
        <p:grpSp>
          <p:nvGrpSpPr>
            <p:cNvPr id="342" name="Google Shape;342;p5"/>
            <p:cNvGrpSpPr/>
            <p:nvPr/>
          </p:nvGrpSpPr>
          <p:grpSpPr>
            <a:xfrm>
              <a:off x="1722585" y="7161868"/>
              <a:ext cx="1281329" cy="231240"/>
              <a:chOff x="1721201" y="8377451"/>
              <a:chExt cx="1281329" cy="231240"/>
            </a:xfrm>
          </p:grpSpPr>
          <p:sp>
            <p:nvSpPr>
              <p:cNvPr id="343" name="Google Shape;343;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4" name="Google Shape;344;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Jan</a:t>
                </a:r>
                <a:endParaRPr/>
              </a:p>
            </p:txBody>
          </p:sp>
          <p:sp>
            <p:nvSpPr>
              <p:cNvPr id="345" name="Google Shape;345;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12 Assessment Week 2</a:t>
                </a:r>
                <a:endParaRPr/>
              </a:p>
            </p:txBody>
          </p:sp>
        </p:grpSp>
        <p:grpSp>
          <p:nvGrpSpPr>
            <p:cNvPr id="346" name="Google Shape;346;p5"/>
            <p:cNvGrpSpPr/>
            <p:nvPr/>
          </p:nvGrpSpPr>
          <p:grpSpPr>
            <a:xfrm>
              <a:off x="3824085" y="6575398"/>
              <a:ext cx="1281329" cy="231240"/>
              <a:chOff x="1721201" y="8377451"/>
              <a:chExt cx="1281329" cy="231240"/>
            </a:xfrm>
          </p:grpSpPr>
          <p:sp>
            <p:nvSpPr>
              <p:cNvPr id="347" name="Google Shape;347;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8" name="Google Shape;348;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Feb</a:t>
                </a:r>
                <a:endParaRPr/>
              </a:p>
            </p:txBody>
          </p:sp>
          <p:sp>
            <p:nvSpPr>
              <p:cNvPr id="349" name="Google Shape;349;p5"/>
              <p:cNvSpPr txBox="1"/>
              <p:nvPr/>
            </p:nvSpPr>
            <p:spPr>
              <a:xfrm>
                <a:off x="2127633" y="8449203"/>
                <a:ext cx="862031" cy="107722"/>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Work Experience</a:t>
                </a:r>
                <a:endParaRPr/>
              </a:p>
            </p:txBody>
          </p:sp>
        </p:grpSp>
        <p:grpSp>
          <p:nvGrpSpPr>
            <p:cNvPr id="350" name="Google Shape;350;p5"/>
            <p:cNvGrpSpPr/>
            <p:nvPr/>
          </p:nvGrpSpPr>
          <p:grpSpPr>
            <a:xfrm>
              <a:off x="2176014" y="6561895"/>
              <a:ext cx="1438289" cy="231240"/>
              <a:chOff x="1721201" y="8377451"/>
              <a:chExt cx="1438289" cy="231240"/>
            </a:xfrm>
          </p:grpSpPr>
          <p:sp>
            <p:nvSpPr>
              <p:cNvPr id="351" name="Google Shape;351;p5"/>
              <p:cNvSpPr/>
              <p:nvPr/>
            </p:nvSpPr>
            <p:spPr>
              <a:xfrm>
                <a:off x="1722817" y="8377451"/>
                <a:ext cx="1332627"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2" name="Google Shape;352;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Mar</a:t>
                </a:r>
                <a:endParaRPr/>
              </a:p>
            </p:txBody>
          </p:sp>
          <p:sp>
            <p:nvSpPr>
              <p:cNvPr id="353" name="Google Shape;353;p5"/>
              <p:cNvSpPr txBox="1"/>
              <p:nvPr/>
            </p:nvSpPr>
            <p:spPr>
              <a:xfrm>
                <a:off x="2112296" y="8397964"/>
                <a:ext cx="1047194" cy="200055"/>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600">
                    <a:solidFill>
                      <a:schemeClr val="dk1"/>
                    </a:solidFill>
                    <a:latin typeface="Century Gothic"/>
                    <a:ea typeface="Century Gothic"/>
                    <a:cs typeface="Century Gothic"/>
                    <a:sym typeface="Century Gothic"/>
                  </a:rPr>
                  <a:t>Y12 Parents’ Consultation</a:t>
                </a:r>
                <a:endParaRPr sz="7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Assessment Week 3</a:t>
                </a:r>
                <a:endParaRPr/>
              </a:p>
            </p:txBody>
          </p:sp>
        </p:grpSp>
        <p:grpSp>
          <p:nvGrpSpPr>
            <p:cNvPr id="354" name="Google Shape;354;p5"/>
            <p:cNvGrpSpPr/>
            <p:nvPr/>
          </p:nvGrpSpPr>
          <p:grpSpPr>
            <a:xfrm>
              <a:off x="3369272" y="5970175"/>
              <a:ext cx="1281329" cy="231240"/>
              <a:chOff x="1721201" y="8377451"/>
              <a:chExt cx="1281329" cy="231240"/>
            </a:xfrm>
          </p:grpSpPr>
          <p:sp>
            <p:nvSpPr>
              <p:cNvPr id="355" name="Google Shape;355;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6" name="Google Shape;356;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Jun</a:t>
                </a:r>
                <a:endParaRPr/>
              </a:p>
            </p:txBody>
          </p:sp>
          <p:sp>
            <p:nvSpPr>
              <p:cNvPr id="357" name="Google Shape;357;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UCAS and Post-18 applications begin</a:t>
                </a:r>
                <a:endParaRPr/>
              </a:p>
            </p:txBody>
          </p:sp>
        </p:grpSp>
        <p:grpSp>
          <p:nvGrpSpPr>
            <p:cNvPr id="358" name="Google Shape;358;p5"/>
            <p:cNvGrpSpPr/>
            <p:nvPr/>
          </p:nvGrpSpPr>
          <p:grpSpPr>
            <a:xfrm>
              <a:off x="1721201" y="5956672"/>
              <a:ext cx="1596555" cy="231240"/>
              <a:chOff x="1721201" y="8377451"/>
              <a:chExt cx="1596555" cy="231240"/>
            </a:xfrm>
          </p:grpSpPr>
          <p:sp>
            <p:nvSpPr>
              <p:cNvPr id="359" name="Google Shape;359;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0" name="Google Shape;360;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May</a:t>
                </a:r>
                <a:endParaRPr/>
              </a:p>
            </p:txBody>
          </p:sp>
          <p:sp>
            <p:nvSpPr>
              <p:cNvPr id="361" name="Google Shape;361;p5"/>
              <p:cNvSpPr txBox="1"/>
              <p:nvPr/>
            </p:nvSpPr>
            <p:spPr>
              <a:xfrm>
                <a:off x="2134981" y="8447030"/>
                <a:ext cx="1182775" cy="107722"/>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Assessment Week 4</a:t>
                </a:r>
                <a:endParaRPr/>
              </a:p>
            </p:txBody>
          </p:sp>
        </p:grpSp>
        <p:grpSp>
          <p:nvGrpSpPr>
            <p:cNvPr id="362" name="Google Shape;362;p5"/>
            <p:cNvGrpSpPr/>
            <p:nvPr/>
          </p:nvGrpSpPr>
          <p:grpSpPr>
            <a:xfrm>
              <a:off x="3820950" y="5360029"/>
              <a:ext cx="1281329" cy="231240"/>
              <a:chOff x="1721201" y="8377451"/>
              <a:chExt cx="1281329" cy="231240"/>
            </a:xfrm>
          </p:grpSpPr>
          <p:sp>
            <p:nvSpPr>
              <p:cNvPr id="363" name="Google Shape;363;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4" name="Google Shape;364;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Jun</a:t>
                </a:r>
                <a:endParaRPr/>
              </a:p>
            </p:txBody>
          </p:sp>
          <p:sp>
            <p:nvSpPr>
              <p:cNvPr id="365" name="Google Shape;365;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12 Exams, UCAS 1st draft in</a:t>
                </a:r>
                <a:endParaRPr/>
              </a:p>
            </p:txBody>
          </p:sp>
        </p:grpSp>
        <p:grpSp>
          <p:nvGrpSpPr>
            <p:cNvPr id="366" name="Google Shape;366;p5"/>
            <p:cNvGrpSpPr/>
            <p:nvPr/>
          </p:nvGrpSpPr>
          <p:grpSpPr>
            <a:xfrm>
              <a:off x="2172879" y="5346526"/>
              <a:ext cx="1281329" cy="231240"/>
              <a:chOff x="1721201" y="8377451"/>
              <a:chExt cx="1281329" cy="231240"/>
            </a:xfrm>
          </p:grpSpPr>
          <p:sp>
            <p:nvSpPr>
              <p:cNvPr id="367" name="Google Shape;367;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8" name="Google Shape;368;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Sept</a:t>
                </a:r>
                <a:endParaRPr/>
              </a:p>
            </p:txBody>
          </p:sp>
          <p:sp>
            <p:nvSpPr>
              <p:cNvPr id="369" name="Google Shape;369;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13 Begins,</a:t>
                </a:r>
                <a:endParaRPr/>
              </a:p>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UCAS Continues</a:t>
                </a:r>
                <a:endParaRPr/>
              </a:p>
            </p:txBody>
          </p:sp>
        </p:grpSp>
        <p:grpSp>
          <p:nvGrpSpPr>
            <p:cNvPr id="370" name="Google Shape;370;p5"/>
            <p:cNvGrpSpPr/>
            <p:nvPr/>
          </p:nvGrpSpPr>
          <p:grpSpPr>
            <a:xfrm>
              <a:off x="3366137" y="4754806"/>
              <a:ext cx="1281329" cy="231240"/>
              <a:chOff x="1721201" y="8377451"/>
              <a:chExt cx="1281329" cy="231240"/>
            </a:xfrm>
          </p:grpSpPr>
          <p:sp>
            <p:nvSpPr>
              <p:cNvPr id="371" name="Google Shape;371;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2" name="Google Shape;372;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Nov</a:t>
                </a:r>
                <a:endParaRPr/>
              </a:p>
            </p:txBody>
          </p:sp>
          <p:sp>
            <p:nvSpPr>
              <p:cNvPr id="373" name="Google Shape;373;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Apprenticeships advertised</a:t>
                </a:r>
                <a:endParaRPr/>
              </a:p>
            </p:txBody>
          </p:sp>
        </p:grpSp>
        <p:grpSp>
          <p:nvGrpSpPr>
            <p:cNvPr id="374" name="Google Shape;374;p5"/>
            <p:cNvGrpSpPr/>
            <p:nvPr/>
          </p:nvGrpSpPr>
          <p:grpSpPr>
            <a:xfrm>
              <a:off x="1718066" y="4741303"/>
              <a:ext cx="1290310" cy="231240"/>
              <a:chOff x="1721201" y="8377451"/>
              <a:chExt cx="1290310" cy="231240"/>
            </a:xfrm>
          </p:grpSpPr>
          <p:sp>
            <p:nvSpPr>
              <p:cNvPr id="375" name="Google Shape;375;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6" name="Google Shape;376;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Oct</a:t>
                </a:r>
                <a:endParaRPr/>
              </a:p>
            </p:txBody>
          </p:sp>
          <p:sp>
            <p:nvSpPr>
              <p:cNvPr id="377" name="Google Shape;377;p5"/>
              <p:cNvSpPr txBox="1"/>
              <p:nvPr/>
            </p:nvSpPr>
            <p:spPr>
              <a:xfrm>
                <a:off x="2111731" y="8385703"/>
                <a:ext cx="899780"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13 Mocks 1,</a:t>
                </a:r>
                <a:endParaRPr/>
              </a:p>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Early UCAS Deadline</a:t>
                </a:r>
                <a:endParaRPr/>
              </a:p>
            </p:txBody>
          </p:sp>
        </p:grpSp>
        <p:grpSp>
          <p:nvGrpSpPr>
            <p:cNvPr id="378" name="Google Shape;378;p5"/>
            <p:cNvGrpSpPr/>
            <p:nvPr/>
          </p:nvGrpSpPr>
          <p:grpSpPr>
            <a:xfrm>
              <a:off x="3772569" y="4141269"/>
              <a:ext cx="1281329" cy="231240"/>
              <a:chOff x="1721201" y="8377451"/>
              <a:chExt cx="1281329" cy="231240"/>
            </a:xfrm>
          </p:grpSpPr>
          <p:sp>
            <p:nvSpPr>
              <p:cNvPr id="379" name="Google Shape;379;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0" name="Google Shape;380;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Jan</a:t>
                </a:r>
                <a:endParaRPr/>
              </a:p>
            </p:txBody>
          </p:sp>
          <p:sp>
            <p:nvSpPr>
              <p:cNvPr id="381" name="Google Shape;381;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UCAS Deadline, mock interviews</a:t>
                </a:r>
                <a:endParaRPr/>
              </a:p>
            </p:txBody>
          </p:sp>
        </p:grpSp>
        <p:grpSp>
          <p:nvGrpSpPr>
            <p:cNvPr id="382" name="Google Shape;382;p5"/>
            <p:cNvGrpSpPr/>
            <p:nvPr/>
          </p:nvGrpSpPr>
          <p:grpSpPr>
            <a:xfrm>
              <a:off x="2124498" y="4127766"/>
              <a:ext cx="1369936" cy="238865"/>
              <a:chOff x="1721201" y="8377451"/>
              <a:chExt cx="1369936" cy="238865"/>
            </a:xfrm>
          </p:grpSpPr>
          <p:sp>
            <p:nvSpPr>
              <p:cNvPr id="383" name="Google Shape;383;p5"/>
              <p:cNvSpPr/>
              <p:nvPr/>
            </p:nvSpPr>
            <p:spPr>
              <a:xfrm>
                <a:off x="1722817" y="8377451"/>
                <a:ext cx="1345375"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4" name="Google Shape;384;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Feb</a:t>
                </a:r>
                <a:endParaRPr/>
              </a:p>
            </p:txBody>
          </p:sp>
          <p:sp>
            <p:nvSpPr>
              <p:cNvPr id="385" name="Google Shape;385;p5"/>
              <p:cNvSpPr txBox="1"/>
              <p:nvPr/>
            </p:nvSpPr>
            <p:spPr>
              <a:xfrm>
                <a:off x="2127632" y="8400872"/>
                <a:ext cx="963505"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Mocks 2, Year 13 Parents’ Consultation</a:t>
                </a:r>
                <a:endParaRPr/>
              </a:p>
            </p:txBody>
          </p:sp>
        </p:grpSp>
        <p:grpSp>
          <p:nvGrpSpPr>
            <p:cNvPr id="386" name="Google Shape;386;p5"/>
            <p:cNvGrpSpPr/>
            <p:nvPr/>
          </p:nvGrpSpPr>
          <p:grpSpPr>
            <a:xfrm>
              <a:off x="3317756" y="3536046"/>
              <a:ext cx="1281329" cy="231240"/>
              <a:chOff x="1721201" y="8377451"/>
              <a:chExt cx="1281329" cy="231240"/>
            </a:xfrm>
          </p:grpSpPr>
          <p:sp>
            <p:nvSpPr>
              <p:cNvPr id="387" name="Google Shape;387;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8" name="Google Shape;388;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May</a:t>
                </a:r>
                <a:endParaRPr/>
              </a:p>
            </p:txBody>
          </p:sp>
          <p:sp>
            <p:nvSpPr>
              <p:cNvPr id="389" name="Google Shape;389;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Confirm UCAS choices</a:t>
                </a:r>
                <a:endParaRPr/>
              </a:p>
            </p:txBody>
          </p:sp>
        </p:grpSp>
        <p:grpSp>
          <p:nvGrpSpPr>
            <p:cNvPr id="390" name="Google Shape;390;p5"/>
            <p:cNvGrpSpPr/>
            <p:nvPr/>
          </p:nvGrpSpPr>
          <p:grpSpPr>
            <a:xfrm>
              <a:off x="1669685" y="3522543"/>
              <a:ext cx="1281329" cy="231240"/>
              <a:chOff x="1721201" y="8377451"/>
              <a:chExt cx="1281329" cy="231240"/>
            </a:xfrm>
          </p:grpSpPr>
          <p:sp>
            <p:nvSpPr>
              <p:cNvPr id="391" name="Google Shape;391;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2" name="Google Shape;392;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March/April</a:t>
                </a:r>
                <a:endParaRPr/>
              </a:p>
            </p:txBody>
          </p:sp>
          <p:sp>
            <p:nvSpPr>
              <p:cNvPr id="393" name="Google Shape;393;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A-level course content finished</a:t>
                </a:r>
                <a:endParaRPr/>
              </a:p>
            </p:txBody>
          </p:sp>
        </p:grpSp>
        <p:grpSp>
          <p:nvGrpSpPr>
            <p:cNvPr id="394" name="Google Shape;394;p5"/>
            <p:cNvGrpSpPr/>
            <p:nvPr/>
          </p:nvGrpSpPr>
          <p:grpSpPr>
            <a:xfrm>
              <a:off x="3838231" y="2930908"/>
              <a:ext cx="1281329" cy="231286"/>
              <a:chOff x="1721201" y="8377405"/>
              <a:chExt cx="1281329" cy="231286"/>
            </a:xfrm>
          </p:grpSpPr>
          <p:sp>
            <p:nvSpPr>
              <p:cNvPr id="395" name="Google Shape;395;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6" name="Google Shape;396;p5"/>
              <p:cNvSpPr/>
              <p:nvPr/>
            </p:nvSpPr>
            <p:spPr>
              <a:xfrm>
                <a:off x="1721201" y="8377405"/>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May/ June</a:t>
                </a:r>
                <a:endParaRPr/>
              </a:p>
            </p:txBody>
          </p:sp>
          <p:sp>
            <p:nvSpPr>
              <p:cNvPr id="397" name="Google Shape;397;p5"/>
              <p:cNvSpPr txBox="1"/>
              <p:nvPr/>
            </p:nvSpPr>
            <p:spPr>
              <a:xfrm>
                <a:off x="2127633" y="8382555"/>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Study Leave and exams begin</a:t>
                </a:r>
                <a:endParaRPr/>
              </a:p>
            </p:txBody>
          </p:sp>
        </p:grpSp>
        <p:grpSp>
          <p:nvGrpSpPr>
            <p:cNvPr id="398" name="Google Shape;398;p5"/>
            <p:cNvGrpSpPr/>
            <p:nvPr/>
          </p:nvGrpSpPr>
          <p:grpSpPr>
            <a:xfrm>
              <a:off x="2190160" y="2933353"/>
              <a:ext cx="1281329" cy="231240"/>
              <a:chOff x="1721201" y="8393353"/>
              <a:chExt cx="1281329" cy="231240"/>
            </a:xfrm>
          </p:grpSpPr>
          <p:sp>
            <p:nvSpPr>
              <p:cNvPr id="399" name="Google Shape;399;p5"/>
              <p:cNvSpPr/>
              <p:nvPr/>
            </p:nvSpPr>
            <p:spPr>
              <a:xfrm>
                <a:off x="1722817" y="8393353"/>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0" name="Google Shape;400;p5"/>
              <p:cNvSpPr/>
              <p:nvPr/>
            </p:nvSpPr>
            <p:spPr>
              <a:xfrm>
                <a:off x="1721201" y="8393353"/>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June</a:t>
                </a:r>
                <a:endParaRPr/>
              </a:p>
            </p:txBody>
          </p:sp>
          <p:sp>
            <p:nvSpPr>
              <p:cNvPr id="401" name="Google Shape;401;p5"/>
              <p:cNvSpPr txBox="1"/>
              <p:nvPr/>
            </p:nvSpPr>
            <p:spPr>
              <a:xfrm>
                <a:off x="2126824" y="8404896"/>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Exams Finish</a:t>
                </a:r>
                <a:endParaRPr/>
              </a:p>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13 Prom</a:t>
                </a:r>
                <a:endParaRPr/>
              </a:p>
            </p:txBody>
          </p:sp>
        </p:grpSp>
        <p:grpSp>
          <p:nvGrpSpPr>
            <p:cNvPr id="402" name="Google Shape;402;p5"/>
            <p:cNvGrpSpPr/>
            <p:nvPr/>
          </p:nvGrpSpPr>
          <p:grpSpPr>
            <a:xfrm>
              <a:off x="3383418" y="2325685"/>
              <a:ext cx="1281329" cy="231286"/>
              <a:chOff x="1721201" y="8377405"/>
              <a:chExt cx="1281329" cy="231286"/>
            </a:xfrm>
          </p:grpSpPr>
          <p:sp>
            <p:nvSpPr>
              <p:cNvPr id="403" name="Google Shape;403;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4" name="Google Shape;404;p5"/>
              <p:cNvSpPr/>
              <p:nvPr/>
            </p:nvSpPr>
            <p:spPr>
              <a:xfrm>
                <a:off x="1721201" y="8377405"/>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Aug</a:t>
                </a:r>
                <a:endParaRPr/>
              </a:p>
            </p:txBody>
          </p:sp>
          <p:sp>
            <p:nvSpPr>
              <p:cNvPr id="405" name="Google Shape;405;p5"/>
              <p:cNvSpPr txBox="1"/>
              <p:nvPr/>
            </p:nvSpPr>
            <p:spPr>
              <a:xfrm>
                <a:off x="2127633" y="8382555"/>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UCAS Clearing opens</a:t>
                </a:r>
                <a:endParaRPr/>
              </a:p>
            </p:txBody>
          </p:sp>
        </p:grpSp>
        <p:grpSp>
          <p:nvGrpSpPr>
            <p:cNvPr id="406" name="Google Shape;406;p5"/>
            <p:cNvGrpSpPr/>
            <p:nvPr/>
          </p:nvGrpSpPr>
          <p:grpSpPr>
            <a:xfrm>
              <a:off x="1735347" y="2328130"/>
              <a:ext cx="1281329" cy="231240"/>
              <a:chOff x="1721201" y="8393353"/>
              <a:chExt cx="1281329" cy="231240"/>
            </a:xfrm>
          </p:grpSpPr>
          <p:sp>
            <p:nvSpPr>
              <p:cNvPr id="407" name="Google Shape;407;p5"/>
              <p:cNvSpPr/>
              <p:nvPr/>
            </p:nvSpPr>
            <p:spPr>
              <a:xfrm>
                <a:off x="1722817" y="8393353"/>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8" name="Google Shape;408;p5"/>
              <p:cNvSpPr/>
              <p:nvPr/>
            </p:nvSpPr>
            <p:spPr>
              <a:xfrm>
                <a:off x="1721201" y="8393353"/>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Aug</a:t>
                </a:r>
                <a:endParaRPr/>
              </a:p>
            </p:txBody>
          </p:sp>
          <p:sp>
            <p:nvSpPr>
              <p:cNvPr id="409" name="Google Shape;409;p5"/>
              <p:cNvSpPr txBox="1"/>
              <p:nvPr/>
            </p:nvSpPr>
            <p:spPr>
              <a:xfrm>
                <a:off x="2127633" y="8452378"/>
                <a:ext cx="862031" cy="107722"/>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RESULTS DAY</a:t>
                </a:r>
                <a:endParaRPr/>
              </a:p>
            </p:txBody>
          </p:sp>
        </p:grpSp>
        <p:grpSp>
          <p:nvGrpSpPr>
            <p:cNvPr id="410" name="Google Shape;410;p5"/>
            <p:cNvGrpSpPr/>
            <p:nvPr/>
          </p:nvGrpSpPr>
          <p:grpSpPr>
            <a:xfrm>
              <a:off x="3335016" y="8381721"/>
              <a:ext cx="1281329" cy="231240"/>
              <a:chOff x="1721201" y="8377451"/>
              <a:chExt cx="1281329" cy="231240"/>
            </a:xfrm>
          </p:grpSpPr>
          <p:sp>
            <p:nvSpPr>
              <p:cNvPr id="411" name="Google Shape;411;p5"/>
              <p:cNvSpPr/>
              <p:nvPr/>
            </p:nvSpPr>
            <p:spPr>
              <a:xfrm>
                <a:off x="1722817" y="8377451"/>
                <a:ext cx="1279713" cy="231240"/>
              </a:xfrm>
              <a:prstGeom prst="roundRect">
                <a:avLst>
                  <a:gd fmla="val 16667" name="adj"/>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2" name="Google Shape;412;p5"/>
              <p:cNvSpPr/>
              <p:nvPr/>
            </p:nvSpPr>
            <p:spPr>
              <a:xfrm>
                <a:off x="1721201" y="8377451"/>
                <a:ext cx="381549" cy="231240"/>
              </a:xfrm>
              <a:prstGeom prst="roundRect">
                <a:avLst>
                  <a:gd fmla="val 16667" name="adj"/>
                </a:avLst>
              </a:prstGeom>
              <a:solidFill>
                <a:srgbClr val="FFC500"/>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700">
                    <a:solidFill>
                      <a:schemeClr val="dk1"/>
                    </a:solidFill>
                    <a:latin typeface="Century Gothic"/>
                    <a:ea typeface="Century Gothic"/>
                    <a:cs typeface="Century Gothic"/>
                    <a:sym typeface="Century Gothic"/>
                  </a:rPr>
                  <a:t>Sept</a:t>
                </a:r>
                <a:endParaRPr/>
              </a:p>
            </p:txBody>
          </p:sp>
          <p:sp>
            <p:nvSpPr>
              <p:cNvPr id="413" name="Google Shape;413;p5"/>
              <p:cNvSpPr txBox="1"/>
              <p:nvPr/>
            </p:nvSpPr>
            <p:spPr>
              <a:xfrm>
                <a:off x="2127633" y="8385703"/>
                <a:ext cx="862031" cy="215444"/>
              </a:xfrm>
              <a:prstGeom prst="rect">
                <a:avLst/>
              </a:prstGeom>
              <a:noFill/>
              <a:ln>
                <a:noFill/>
              </a:ln>
              <a:effectLst>
                <a:outerShdw blurRad="50800" rotWithShape="0" algn="tl" dir="2700000" dist="38100">
                  <a:srgbClr val="000000">
                    <a:alpha val="40000"/>
                  </a:srgbClr>
                </a:outerShdw>
              </a:effectLst>
            </p:spPr>
            <p:txBody>
              <a:bodyPr anchorCtr="0" anchor="t" bIns="0" lIns="0" spcFirstLastPara="1" rIns="0" wrap="square" tIns="0">
                <a:spAutoFit/>
              </a:bodyPr>
              <a:lstStyle/>
              <a:p>
                <a:pPr indent="0" lvl="0" marL="0" marR="0" rtl="0" algn="l">
                  <a:spcBef>
                    <a:spcPts val="0"/>
                  </a:spcBef>
                  <a:spcAft>
                    <a:spcPts val="0"/>
                  </a:spcAft>
                  <a:buNone/>
                </a:pPr>
                <a:r>
                  <a:rPr lang="en-GB" sz="700">
                    <a:solidFill>
                      <a:schemeClr val="dk1"/>
                    </a:solidFill>
                    <a:latin typeface="Century Gothic"/>
                    <a:ea typeface="Century Gothic"/>
                    <a:cs typeface="Century Gothic"/>
                    <a:sym typeface="Century Gothic"/>
                  </a:rPr>
                  <a:t>Year 12 Options Finalised</a:t>
                </a:r>
                <a:endParaRPr/>
              </a:p>
            </p:txBody>
          </p:sp>
        </p:grpSp>
        <p:sp>
          <p:nvSpPr>
            <p:cNvPr id="414" name="Google Shape;414;p5"/>
            <p:cNvSpPr/>
            <p:nvPr/>
          </p:nvSpPr>
          <p:spPr>
            <a:xfrm>
              <a:off x="3335016" y="5171251"/>
              <a:ext cx="571266" cy="571266"/>
            </a:xfrm>
            <a:prstGeom prst="ellipse">
              <a:avLst/>
            </a:prstGeom>
            <a:solidFill>
              <a:schemeClr val="accent1"/>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1800">
                  <a:solidFill>
                    <a:schemeClr val="lt1"/>
                  </a:solidFill>
                  <a:latin typeface="Century Gothic"/>
                  <a:ea typeface="Century Gothic"/>
                  <a:cs typeface="Century Gothic"/>
                  <a:sym typeface="Century Gothic"/>
                </a:rPr>
                <a:t>Y13</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par>
                          <p:cTn fill="hold">
                            <p:stCondLst>
                              <p:cond delay="500"/>
                            </p:stCondLst>
                            <p:childTnLst>
                              <p:par>
                                <p:cTn fill="hold" nodeType="afterEffect" presetClass="exit" presetID="2" presetSubtype="4">
                                  <p:stCondLst>
                                    <p:cond delay="0"/>
                                  </p:stCondLst>
                                  <p:childTnLst>
                                    <p:anim calcmode="lin" valueType="num">
                                      <p:cBhvr additive="base">
                                        <p:cTn dur="5000"/>
                                        <p:tgtEl>
                                          <p:spTgt spid="301"/>
                                        </p:tgtEl>
                                        <p:attrNameLst>
                                          <p:attrName>ppt_y</p:attrName>
                                        </p:attrNameLst>
                                      </p:cBhvr>
                                      <p:tavLst>
                                        <p:tav fmla="" tm="0">
                                          <p:val>
                                            <p:strVal val="#ppt_y"/>
                                          </p:val>
                                        </p:tav>
                                        <p:tav fmla="" tm="100000">
                                          <p:val>
                                            <p:strVal val="#ppt_y+1"/>
                                          </p:val>
                                        </p:tav>
                                      </p:tavLst>
                                    </p:anim>
                                    <p:set>
                                      <p:cBhvr>
                                        <p:cTn dur="1" fill="hold">
                                          <p:stCondLst>
                                            <p:cond delay="5000"/>
                                          </p:stCondLst>
                                        </p:cTn>
                                        <p:tgtEl>
                                          <p:spTgt spid="30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grpSp>
        <p:nvGrpSpPr>
          <p:cNvPr id="419" name="Google Shape;419;p6"/>
          <p:cNvGrpSpPr/>
          <p:nvPr/>
        </p:nvGrpSpPr>
        <p:grpSpPr>
          <a:xfrm>
            <a:off x="0" y="9068249"/>
            <a:ext cx="6858000" cy="936837"/>
            <a:chOff x="0" y="9068249"/>
            <a:chExt cx="6858000" cy="936837"/>
          </a:xfrm>
        </p:grpSpPr>
        <p:sp>
          <p:nvSpPr>
            <p:cNvPr id="420" name="Google Shape;420;p6"/>
            <p:cNvSpPr txBox="1"/>
            <p:nvPr/>
          </p:nvSpPr>
          <p:spPr>
            <a:xfrm>
              <a:off x="0" y="9336612"/>
              <a:ext cx="6858000" cy="400110"/>
            </a:xfrm>
            <a:prstGeom prst="rect">
              <a:avLst/>
            </a:prstGeom>
            <a:solidFill>
              <a:srgbClr val="59173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Century Gothic"/>
                  <a:ea typeface="Century Gothic"/>
                  <a:cs typeface="Century Gothic"/>
                  <a:sym typeface="Century Gothic"/>
                </a:rPr>
                <a:t>Ashlawn Sixth Form – Support and Opportunity</a:t>
              </a:r>
              <a:endParaRPr/>
            </a:p>
          </p:txBody>
        </p:sp>
        <p:pic>
          <p:nvPicPr>
            <p:cNvPr descr="Ashlawn School - Wikipedia" id="421" name="Google Shape;421;p6"/>
            <p:cNvPicPr preferRelativeResize="0"/>
            <p:nvPr/>
          </p:nvPicPr>
          <p:blipFill rotWithShape="1">
            <a:blip r:embed="rId3">
              <a:alphaModFix/>
            </a:blip>
            <a:srcRect b="0" l="0" r="0" t="0"/>
            <a:stretch/>
          </p:blipFill>
          <p:spPr>
            <a:xfrm>
              <a:off x="5943600" y="9068249"/>
              <a:ext cx="914400" cy="936837"/>
            </a:xfrm>
            <a:prstGeom prst="rect">
              <a:avLst/>
            </a:prstGeom>
            <a:noFill/>
            <a:ln>
              <a:noFill/>
            </a:ln>
          </p:spPr>
        </p:pic>
      </p:grpSp>
      <p:sp>
        <p:nvSpPr>
          <p:cNvPr id="422" name="Google Shape;422;p6"/>
          <p:cNvSpPr/>
          <p:nvPr/>
        </p:nvSpPr>
        <p:spPr>
          <a:xfrm>
            <a:off x="-3" y="8165943"/>
            <a:ext cx="6858000" cy="828000"/>
          </a:xfrm>
          <a:prstGeom prst="rect">
            <a:avLst/>
          </a:prstGeom>
          <a:solidFill>
            <a:srgbClr val="A2B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3" name="Google Shape;423;p6"/>
          <p:cNvSpPr txBox="1"/>
          <p:nvPr/>
        </p:nvSpPr>
        <p:spPr>
          <a:xfrm>
            <a:off x="153381" y="8014849"/>
            <a:ext cx="957000" cy="1323600"/>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GB" sz="8000">
                <a:solidFill>
                  <a:schemeClr val="dk1"/>
                </a:solidFill>
                <a:latin typeface="Balthazar"/>
                <a:ea typeface="Balthazar"/>
                <a:cs typeface="Balthazar"/>
                <a:sym typeface="Balthazar"/>
              </a:rPr>
              <a:t>“</a:t>
            </a:r>
            <a:endParaRPr b="1" sz="3600">
              <a:solidFill>
                <a:schemeClr val="dk1"/>
              </a:solidFill>
              <a:latin typeface="Balthazar"/>
              <a:ea typeface="Balthazar"/>
              <a:cs typeface="Balthazar"/>
              <a:sym typeface="Balthazar"/>
            </a:endParaRPr>
          </a:p>
        </p:txBody>
      </p:sp>
      <p:sp>
        <p:nvSpPr>
          <p:cNvPr id="424" name="Google Shape;424;p6"/>
          <p:cNvSpPr txBox="1"/>
          <p:nvPr/>
        </p:nvSpPr>
        <p:spPr>
          <a:xfrm>
            <a:off x="4869450" y="8165955"/>
            <a:ext cx="957000" cy="1323600"/>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GB" sz="8000">
                <a:solidFill>
                  <a:schemeClr val="dk1"/>
                </a:solidFill>
                <a:latin typeface="Balthazar"/>
                <a:ea typeface="Balthazar"/>
                <a:cs typeface="Balthazar"/>
                <a:sym typeface="Balthazar"/>
              </a:rPr>
              <a:t>”</a:t>
            </a:r>
            <a:endParaRPr b="1" sz="3600">
              <a:solidFill>
                <a:schemeClr val="dk1"/>
              </a:solidFill>
              <a:latin typeface="Balthazar"/>
              <a:ea typeface="Balthazar"/>
              <a:cs typeface="Balthazar"/>
              <a:sym typeface="Balthazar"/>
            </a:endParaRPr>
          </a:p>
        </p:txBody>
      </p:sp>
      <p:sp>
        <p:nvSpPr>
          <p:cNvPr id="425" name="Google Shape;425;p6"/>
          <p:cNvSpPr txBox="1"/>
          <p:nvPr/>
        </p:nvSpPr>
        <p:spPr>
          <a:xfrm>
            <a:off x="1238251" y="8287425"/>
            <a:ext cx="36177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entury Gothic"/>
                <a:ea typeface="Century Gothic"/>
                <a:cs typeface="Century Gothic"/>
                <a:sym typeface="Century Gothic"/>
              </a:rPr>
              <a:t>Make the most of extracurricular opportunities…</a:t>
            </a:r>
            <a:endParaRPr/>
          </a:p>
        </p:txBody>
      </p:sp>
      <p:sp>
        <p:nvSpPr>
          <p:cNvPr id="426" name="Google Shape;426;p6"/>
          <p:cNvSpPr txBox="1"/>
          <p:nvPr/>
        </p:nvSpPr>
        <p:spPr>
          <a:xfrm>
            <a:off x="3174789" y="4792563"/>
            <a:ext cx="2617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entury Gothic"/>
                <a:ea typeface="Century Gothic"/>
                <a:cs typeface="Century Gothic"/>
                <a:sym typeface="Century Gothic"/>
              </a:rPr>
              <a:t>Be organised from the start of Year 12…</a:t>
            </a:r>
            <a:endParaRPr/>
          </a:p>
        </p:txBody>
      </p:sp>
      <p:sp>
        <p:nvSpPr>
          <p:cNvPr id="427" name="Google Shape;427;p6"/>
          <p:cNvSpPr/>
          <p:nvPr/>
        </p:nvSpPr>
        <p:spPr>
          <a:xfrm>
            <a:off x="-1" y="4670958"/>
            <a:ext cx="6857999" cy="828000"/>
          </a:xfrm>
          <a:prstGeom prst="rect">
            <a:avLst/>
          </a:prstGeom>
          <a:solidFill>
            <a:srgbClr val="F793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8" name="Google Shape;428;p6"/>
          <p:cNvSpPr txBox="1"/>
          <p:nvPr/>
        </p:nvSpPr>
        <p:spPr>
          <a:xfrm>
            <a:off x="583140" y="4356976"/>
            <a:ext cx="957000" cy="1323600"/>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GB" sz="8000">
                <a:solidFill>
                  <a:schemeClr val="dk1"/>
                </a:solidFill>
                <a:latin typeface="Balthazar"/>
                <a:ea typeface="Balthazar"/>
                <a:cs typeface="Balthazar"/>
                <a:sym typeface="Balthazar"/>
              </a:rPr>
              <a:t>“</a:t>
            </a:r>
            <a:endParaRPr b="1" sz="3600">
              <a:solidFill>
                <a:schemeClr val="dk1"/>
              </a:solidFill>
              <a:latin typeface="Balthazar"/>
              <a:ea typeface="Balthazar"/>
              <a:cs typeface="Balthazar"/>
              <a:sym typeface="Balthazar"/>
            </a:endParaRPr>
          </a:p>
        </p:txBody>
      </p:sp>
      <p:sp>
        <p:nvSpPr>
          <p:cNvPr id="429" name="Google Shape;429;p6"/>
          <p:cNvSpPr txBox="1"/>
          <p:nvPr/>
        </p:nvSpPr>
        <p:spPr>
          <a:xfrm>
            <a:off x="5791950" y="4667445"/>
            <a:ext cx="957000" cy="1323600"/>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GB" sz="8000">
                <a:solidFill>
                  <a:schemeClr val="dk1"/>
                </a:solidFill>
                <a:latin typeface="Balthazar"/>
                <a:ea typeface="Balthazar"/>
                <a:cs typeface="Balthazar"/>
                <a:sym typeface="Balthazar"/>
              </a:rPr>
              <a:t>”</a:t>
            </a:r>
            <a:endParaRPr b="1" sz="3600">
              <a:solidFill>
                <a:schemeClr val="dk1"/>
              </a:solidFill>
              <a:latin typeface="Balthazar"/>
              <a:ea typeface="Balthazar"/>
              <a:cs typeface="Balthazar"/>
              <a:sym typeface="Balthazar"/>
            </a:endParaRPr>
          </a:p>
        </p:txBody>
      </p:sp>
      <p:sp>
        <p:nvSpPr>
          <p:cNvPr id="430" name="Google Shape;430;p6"/>
          <p:cNvSpPr/>
          <p:nvPr/>
        </p:nvSpPr>
        <p:spPr>
          <a:xfrm>
            <a:off x="-1" y="5860199"/>
            <a:ext cx="6857999" cy="828000"/>
          </a:xfrm>
          <a:prstGeom prst="rect">
            <a:avLst/>
          </a:prstGeom>
          <a:solidFill>
            <a:srgbClr val="C1301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1" name="Google Shape;431;p6"/>
          <p:cNvSpPr txBox="1"/>
          <p:nvPr/>
        </p:nvSpPr>
        <p:spPr>
          <a:xfrm>
            <a:off x="-115728" y="5709506"/>
            <a:ext cx="957000" cy="1323600"/>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GB" sz="8000">
                <a:solidFill>
                  <a:schemeClr val="dk1"/>
                </a:solidFill>
                <a:latin typeface="Balthazar"/>
                <a:ea typeface="Balthazar"/>
                <a:cs typeface="Balthazar"/>
                <a:sym typeface="Balthazar"/>
              </a:rPr>
              <a:t>“</a:t>
            </a:r>
            <a:endParaRPr b="1" sz="3600">
              <a:solidFill>
                <a:schemeClr val="dk1"/>
              </a:solidFill>
              <a:latin typeface="Balthazar"/>
              <a:ea typeface="Balthazar"/>
              <a:cs typeface="Balthazar"/>
              <a:sym typeface="Balthazar"/>
            </a:endParaRPr>
          </a:p>
        </p:txBody>
      </p:sp>
      <p:sp>
        <p:nvSpPr>
          <p:cNvPr id="432" name="Google Shape;432;p6"/>
          <p:cNvSpPr txBox="1"/>
          <p:nvPr/>
        </p:nvSpPr>
        <p:spPr>
          <a:xfrm>
            <a:off x="4752032" y="5860200"/>
            <a:ext cx="957000" cy="1323600"/>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GB" sz="8000">
                <a:solidFill>
                  <a:schemeClr val="dk1"/>
                </a:solidFill>
                <a:latin typeface="Balthazar"/>
                <a:ea typeface="Balthazar"/>
                <a:cs typeface="Balthazar"/>
                <a:sym typeface="Balthazar"/>
              </a:rPr>
              <a:t>”</a:t>
            </a:r>
            <a:endParaRPr b="1" sz="3600">
              <a:solidFill>
                <a:schemeClr val="dk1"/>
              </a:solidFill>
              <a:latin typeface="Balthazar"/>
              <a:ea typeface="Balthazar"/>
              <a:cs typeface="Balthazar"/>
              <a:sym typeface="Balthazar"/>
            </a:endParaRPr>
          </a:p>
        </p:txBody>
      </p:sp>
      <p:sp>
        <p:nvSpPr>
          <p:cNvPr id="433" name="Google Shape;433;p6"/>
          <p:cNvSpPr/>
          <p:nvPr/>
        </p:nvSpPr>
        <p:spPr>
          <a:xfrm>
            <a:off x="-1" y="7049439"/>
            <a:ext cx="6857999" cy="828000"/>
          </a:xfrm>
          <a:prstGeom prst="rect">
            <a:avLst/>
          </a:prstGeom>
          <a:solidFill>
            <a:srgbClr val="FFCC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4" name="Google Shape;434;p6"/>
          <p:cNvSpPr txBox="1"/>
          <p:nvPr/>
        </p:nvSpPr>
        <p:spPr>
          <a:xfrm>
            <a:off x="1668662" y="6826096"/>
            <a:ext cx="957000" cy="1323600"/>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GB" sz="8000">
                <a:solidFill>
                  <a:schemeClr val="dk1"/>
                </a:solidFill>
                <a:latin typeface="Balthazar"/>
                <a:ea typeface="Balthazar"/>
                <a:cs typeface="Balthazar"/>
                <a:sym typeface="Balthazar"/>
              </a:rPr>
              <a:t>“</a:t>
            </a:r>
            <a:endParaRPr b="1" sz="3600">
              <a:solidFill>
                <a:schemeClr val="dk1"/>
              </a:solidFill>
              <a:latin typeface="Balthazar"/>
              <a:ea typeface="Balthazar"/>
              <a:cs typeface="Balthazar"/>
              <a:sym typeface="Balthazar"/>
            </a:endParaRPr>
          </a:p>
        </p:txBody>
      </p:sp>
      <p:sp>
        <p:nvSpPr>
          <p:cNvPr id="435" name="Google Shape;435;p6"/>
          <p:cNvSpPr txBox="1"/>
          <p:nvPr/>
        </p:nvSpPr>
        <p:spPr>
          <a:xfrm>
            <a:off x="5791947" y="7041590"/>
            <a:ext cx="957007" cy="1323439"/>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GB" sz="8000">
                <a:solidFill>
                  <a:schemeClr val="dk1"/>
                </a:solidFill>
                <a:latin typeface="Balthazar"/>
                <a:ea typeface="Balthazar"/>
                <a:cs typeface="Balthazar"/>
                <a:sym typeface="Balthazar"/>
              </a:rPr>
              <a:t>”</a:t>
            </a:r>
            <a:endParaRPr b="1" sz="3600">
              <a:solidFill>
                <a:schemeClr val="dk1"/>
              </a:solidFill>
              <a:latin typeface="Balthazar"/>
              <a:ea typeface="Balthazar"/>
              <a:cs typeface="Balthazar"/>
              <a:sym typeface="Balthazar"/>
            </a:endParaRPr>
          </a:p>
        </p:txBody>
      </p:sp>
      <p:sp>
        <p:nvSpPr>
          <p:cNvPr id="436" name="Google Shape;436;p6"/>
          <p:cNvSpPr txBox="1"/>
          <p:nvPr/>
        </p:nvSpPr>
        <p:spPr>
          <a:xfrm>
            <a:off x="2612026" y="7186225"/>
            <a:ext cx="3742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entury Gothic"/>
                <a:ea typeface="Century Gothic"/>
                <a:cs typeface="Century Gothic"/>
                <a:sym typeface="Century Gothic"/>
              </a:rPr>
              <a:t>Get involved in leadership opportunities…</a:t>
            </a:r>
            <a:endParaRPr/>
          </a:p>
        </p:txBody>
      </p:sp>
      <p:sp>
        <p:nvSpPr>
          <p:cNvPr id="437" name="Google Shape;437;p6"/>
          <p:cNvSpPr txBox="1"/>
          <p:nvPr/>
        </p:nvSpPr>
        <p:spPr>
          <a:xfrm>
            <a:off x="3988800" y="2302550"/>
            <a:ext cx="2718300" cy="1169700"/>
          </a:xfrm>
          <a:prstGeom prst="rect">
            <a:avLst/>
          </a:prstGeom>
          <a:solidFill>
            <a:srgbClr val="ECECEC">
              <a:alpha val="60000"/>
            </a:srgbClr>
          </a:solidFill>
          <a:ln>
            <a:noFill/>
          </a:ln>
        </p:spPr>
        <p:txBody>
          <a:bodyPr anchorCtr="0" anchor="t" bIns="45700" lIns="360000" spcFirstLastPara="1" rIns="360000" wrap="square" tIns="45700">
            <a:spAutoFit/>
          </a:bodyPr>
          <a:lstStyle/>
          <a:p>
            <a:pPr indent="0" lvl="0" marL="0" marR="0" rtl="0" algn="l">
              <a:spcBef>
                <a:spcPts val="0"/>
              </a:spcBef>
              <a:spcAft>
                <a:spcPts val="0"/>
              </a:spcAft>
              <a:buNone/>
            </a:pPr>
            <a:r>
              <a:rPr lang="en-GB">
                <a:solidFill>
                  <a:schemeClr val="dk1"/>
                </a:solidFill>
                <a:latin typeface="Century Gothic"/>
                <a:ea typeface="Century Gothic"/>
                <a:cs typeface="Century Gothic"/>
                <a:sym typeface="Century Gothic"/>
              </a:rPr>
              <a:t>We asked some of our head students</a:t>
            </a:r>
            <a:r>
              <a:rPr lang="en-GB">
                <a:solidFill>
                  <a:schemeClr val="dk1"/>
                </a:solidFill>
                <a:latin typeface="Century Gothic"/>
                <a:ea typeface="Century Gothic"/>
                <a:cs typeface="Century Gothic"/>
                <a:sym typeface="Century Gothic"/>
              </a:rPr>
              <a:t> to say a few words about Sixth Form at Ashlawn and suggest their top tips.</a:t>
            </a:r>
            <a:endParaRPr sz="1700"/>
          </a:p>
        </p:txBody>
      </p:sp>
      <p:sp>
        <p:nvSpPr>
          <p:cNvPr id="438" name="Google Shape;438;p6"/>
          <p:cNvSpPr txBox="1"/>
          <p:nvPr/>
        </p:nvSpPr>
        <p:spPr>
          <a:xfrm>
            <a:off x="2983800" y="457725"/>
            <a:ext cx="3558600" cy="9852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2900">
                <a:solidFill>
                  <a:schemeClr val="dk1"/>
                </a:solidFill>
                <a:latin typeface="Century Gothic"/>
                <a:ea typeface="Century Gothic"/>
                <a:cs typeface="Century Gothic"/>
                <a:sym typeface="Century Gothic"/>
              </a:rPr>
              <a:t>What our students have to say:</a:t>
            </a:r>
            <a:endParaRPr sz="1300"/>
          </a:p>
        </p:txBody>
      </p:sp>
      <p:sp>
        <p:nvSpPr>
          <p:cNvPr id="439" name="Google Shape;439;p6"/>
          <p:cNvSpPr txBox="1"/>
          <p:nvPr/>
        </p:nvSpPr>
        <p:spPr>
          <a:xfrm>
            <a:off x="723475" y="5950375"/>
            <a:ext cx="4132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entury Gothic"/>
                <a:ea typeface="Century Gothic"/>
                <a:cs typeface="Century Gothic"/>
                <a:sym typeface="Century Gothic"/>
              </a:rPr>
              <a:t>Take subjects that you are good at </a:t>
            </a:r>
            <a:r>
              <a:rPr lang="en-GB" sz="1600">
                <a:solidFill>
                  <a:schemeClr val="dk1"/>
                </a:solidFill>
                <a:latin typeface="Century Gothic"/>
                <a:ea typeface="Century Gothic"/>
                <a:cs typeface="Century Gothic"/>
                <a:sym typeface="Century Gothic"/>
              </a:rPr>
              <a:t>and</a:t>
            </a:r>
            <a:r>
              <a:rPr lang="en-GB" sz="1600">
                <a:solidFill>
                  <a:schemeClr val="dk1"/>
                </a:solidFill>
                <a:latin typeface="Century Gothic"/>
                <a:ea typeface="Century Gothic"/>
                <a:cs typeface="Century Gothic"/>
                <a:sym typeface="Century Gothic"/>
              </a:rPr>
              <a:t> passionate about…</a:t>
            </a:r>
            <a:endParaRPr/>
          </a:p>
        </p:txBody>
      </p:sp>
      <p:pic>
        <p:nvPicPr>
          <p:cNvPr id="440" name="Google Shape;440;p6"/>
          <p:cNvPicPr preferRelativeResize="0"/>
          <p:nvPr/>
        </p:nvPicPr>
        <p:blipFill>
          <a:blip r:embed="rId4">
            <a:alphaModFix/>
          </a:blip>
          <a:stretch>
            <a:fillRect/>
          </a:stretch>
        </p:blipFill>
        <p:spPr>
          <a:xfrm>
            <a:off x="153375" y="1653475"/>
            <a:ext cx="3742577" cy="2806925"/>
          </a:xfrm>
          <a:prstGeom prst="rect">
            <a:avLst/>
          </a:prstGeom>
          <a:noFill/>
          <a:ln>
            <a:noFill/>
          </a:ln>
        </p:spPr>
      </p:pic>
      <p:sp>
        <p:nvSpPr>
          <p:cNvPr id="441" name="Google Shape;441;p6"/>
          <p:cNvSpPr txBox="1"/>
          <p:nvPr/>
        </p:nvSpPr>
        <p:spPr>
          <a:xfrm>
            <a:off x="1540150" y="4768250"/>
            <a:ext cx="4447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entury Gothic"/>
                <a:ea typeface="Century Gothic"/>
                <a:cs typeface="Century Gothic"/>
                <a:sym typeface="Century Gothic"/>
              </a:rPr>
              <a:t>Be organised from the start of Year 12 and revise topics as you go from the start…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7"/>
          <p:cNvSpPr/>
          <p:nvPr/>
        </p:nvSpPr>
        <p:spPr>
          <a:xfrm>
            <a:off x="-329978" y="3143188"/>
            <a:ext cx="7600950" cy="4933950"/>
          </a:xfrm>
          <a:prstGeom prst="rect">
            <a:avLst/>
          </a:prstGeom>
          <a:blipFill rotWithShape="1">
            <a:blip r:embed="rId3">
              <a:alphaModFix amt="54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447" name="Google Shape;447;p7"/>
          <p:cNvGrpSpPr/>
          <p:nvPr/>
        </p:nvGrpSpPr>
        <p:grpSpPr>
          <a:xfrm>
            <a:off x="0" y="9068249"/>
            <a:ext cx="6858000" cy="936837"/>
            <a:chOff x="0" y="9068249"/>
            <a:chExt cx="6858000" cy="936837"/>
          </a:xfrm>
        </p:grpSpPr>
        <p:sp>
          <p:nvSpPr>
            <p:cNvPr id="448" name="Google Shape;448;p7"/>
            <p:cNvSpPr txBox="1"/>
            <p:nvPr/>
          </p:nvSpPr>
          <p:spPr>
            <a:xfrm>
              <a:off x="0" y="9336612"/>
              <a:ext cx="6858000" cy="400110"/>
            </a:xfrm>
            <a:prstGeom prst="rect">
              <a:avLst/>
            </a:prstGeom>
            <a:solidFill>
              <a:srgbClr val="59173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Century Gothic"/>
                  <a:ea typeface="Century Gothic"/>
                  <a:cs typeface="Century Gothic"/>
                  <a:sym typeface="Century Gothic"/>
                </a:rPr>
                <a:t>Ashlawn Sixth Form – Support and Opportunity</a:t>
              </a:r>
              <a:endParaRPr/>
            </a:p>
          </p:txBody>
        </p:sp>
        <p:pic>
          <p:nvPicPr>
            <p:cNvPr descr="Ashlawn School - Wikipedia" id="449" name="Google Shape;449;p7"/>
            <p:cNvPicPr preferRelativeResize="0"/>
            <p:nvPr/>
          </p:nvPicPr>
          <p:blipFill rotWithShape="1">
            <a:blip r:embed="rId4">
              <a:alphaModFix/>
            </a:blip>
            <a:srcRect b="0" l="0" r="0" t="0"/>
            <a:stretch/>
          </p:blipFill>
          <p:spPr>
            <a:xfrm>
              <a:off x="5943600" y="9068249"/>
              <a:ext cx="914400" cy="936837"/>
            </a:xfrm>
            <a:prstGeom prst="rect">
              <a:avLst/>
            </a:prstGeom>
            <a:noFill/>
            <a:ln>
              <a:noFill/>
            </a:ln>
          </p:spPr>
        </p:pic>
      </p:grpSp>
      <p:sp>
        <p:nvSpPr>
          <p:cNvPr id="450" name="Google Shape;450;p7"/>
          <p:cNvSpPr txBox="1"/>
          <p:nvPr/>
        </p:nvSpPr>
        <p:spPr>
          <a:xfrm>
            <a:off x="2095500" y="322186"/>
            <a:ext cx="4305300" cy="101566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3000">
                <a:solidFill>
                  <a:schemeClr val="dk1"/>
                </a:solidFill>
                <a:latin typeface="Century Gothic"/>
                <a:ea typeface="Century Gothic"/>
                <a:cs typeface="Century Gothic"/>
                <a:sym typeface="Century Gothic"/>
              </a:rPr>
              <a:t>Support and Academic Wellbeing</a:t>
            </a:r>
            <a:endParaRPr/>
          </a:p>
        </p:txBody>
      </p:sp>
      <p:sp>
        <p:nvSpPr>
          <p:cNvPr id="451" name="Google Shape;451;p7"/>
          <p:cNvSpPr txBox="1"/>
          <p:nvPr/>
        </p:nvSpPr>
        <p:spPr>
          <a:xfrm>
            <a:off x="0" y="1387715"/>
            <a:ext cx="6858000" cy="938719"/>
          </a:xfrm>
          <a:prstGeom prst="rect">
            <a:avLst/>
          </a:prstGeom>
          <a:solidFill>
            <a:srgbClr val="ECECEC">
              <a:alpha val="60000"/>
            </a:srgbClr>
          </a:solidFill>
          <a:ln>
            <a:noFill/>
          </a:ln>
        </p:spPr>
        <p:txBody>
          <a:bodyPr anchorCtr="0" anchor="t" bIns="45700" lIns="432000" spcFirstLastPara="1" rIns="432000" wrap="square" tIns="45700">
            <a:spAutoFit/>
          </a:bodyPr>
          <a:lstStyle/>
          <a:p>
            <a:pPr indent="0" lvl="0" marL="0" marR="0" rtl="0" algn="l">
              <a:spcBef>
                <a:spcPts val="0"/>
              </a:spcBef>
              <a:spcAft>
                <a:spcPts val="0"/>
              </a:spcAft>
              <a:buNone/>
            </a:pPr>
            <a:r>
              <a:rPr lang="en-GB" sz="1100">
                <a:solidFill>
                  <a:schemeClr val="dk1"/>
                </a:solidFill>
                <a:latin typeface="Century Gothic"/>
                <a:ea typeface="Century Gothic"/>
                <a:cs typeface="Century Gothic"/>
                <a:sym typeface="Century Gothic"/>
              </a:rPr>
              <a:t>Wellbeing is paramount in a student’s learning experience. We all face difficult moments and so student support is one of the key pillars of Ashlawn Sixth Form.</a:t>
            </a:r>
            <a:endParaRPr/>
          </a:p>
          <a:p>
            <a:pPr indent="0" lvl="0" marL="0" marR="0" rtl="0" algn="l">
              <a:spcBef>
                <a:spcPts val="0"/>
              </a:spcBef>
              <a:spcAft>
                <a:spcPts val="0"/>
              </a:spcAft>
              <a:buNone/>
            </a:pPr>
            <a:r>
              <a:rPr lang="en-GB" sz="1100">
                <a:solidFill>
                  <a:schemeClr val="dk1"/>
                </a:solidFill>
                <a:latin typeface="Century Gothic"/>
                <a:ea typeface="Century Gothic"/>
                <a:cs typeface="Century Gothic"/>
                <a:sym typeface="Century Gothic"/>
              </a:rPr>
              <a:t>This can present itself in a variety of ways and all students are encouraged to be open about any issues they are facing so that they can be signposted to receive the appropriate intervention. Here are some of the key areas of support we provide.</a:t>
            </a:r>
            <a:endParaRPr/>
          </a:p>
        </p:txBody>
      </p:sp>
      <p:sp>
        <p:nvSpPr>
          <p:cNvPr id="452" name="Google Shape;452;p7"/>
          <p:cNvSpPr txBox="1"/>
          <p:nvPr/>
        </p:nvSpPr>
        <p:spPr>
          <a:xfrm>
            <a:off x="212650" y="2442048"/>
            <a:ext cx="6515700" cy="6249300"/>
          </a:xfrm>
          <a:prstGeom prst="rect">
            <a:avLst/>
          </a:prstGeom>
          <a:noFill/>
          <a:ln>
            <a:noFill/>
          </a:ln>
        </p:spPr>
        <p:txBody>
          <a:bodyPr anchorCtr="0" anchor="t" bIns="45700" lIns="36000" spcFirstLastPara="1" rIns="36000" wrap="square" tIns="45700">
            <a:spAutoFit/>
          </a:bodyPr>
          <a:lstStyle/>
          <a:p>
            <a:pPr indent="0" lvl="0" marL="0" marR="0" rtl="0" algn="l">
              <a:spcBef>
                <a:spcPts val="0"/>
              </a:spcBef>
              <a:spcAft>
                <a:spcPts val="0"/>
              </a:spcAft>
              <a:buNone/>
            </a:pPr>
            <a:r>
              <a:rPr lang="en-GB" sz="1400">
                <a:solidFill>
                  <a:schemeClr val="dk1"/>
                </a:solidFill>
                <a:latin typeface="Century Gothic"/>
                <a:ea typeface="Century Gothic"/>
                <a:cs typeface="Century Gothic"/>
                <a:sym typeface="Century Gothic"/>
              </a:rPr>
              <a:t>School Staff Support</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Form Tutor</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The form tutor has a crucial role with the school and as a first contact for students. Your form tutor will see you everyday, checking in on your wellbeing, workload and life in general. Form tutors will also monitor your attendance and liaise with your subject teachers and the Sixth Form Team if necessary. </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Welfare and Behavioural support</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We have a Welfare lead who works within the Sixth Form Team to support students in a variety of ways. They monitor student attendance to identify any potential issues and work with students who may need additional support; either academically or in terms of their wellbeing.</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Head of Year</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Your Head of Year is a key figure in your time at Ashlawn. Your Head of Year will monitor your overall academic progress, your attendance, and your wellbeing. They will offer support in a number of different ways should you need it as well as well as staying in contact with your parents / carers as appropriate. As well as your form tutor, they will get to know you and give you opportunities to develop and reach your full potential. </a:t>
            </a:r>
            <a:endParaRPr/>
          </a:p>
          <a:p>
            <a:pPr indent="0" lvl="0" marL="0" marR="0" rtl="0" algn="l">
              <a:spcBef>
                <a:spcPts val="0"/>
              </a:spcBef>
              <a:spcAft>
                <a:spcPts val="0"/>
              </a:spcAft>
              <a:buClr>
                <a:srgbClr val="000000"/>
              </a:buClr>
              <a:buFont typeface="Arial"/>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Learning Coach</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In the Study Hub, we have a Learning Coach, Miss Willis, who will support and guide you to develop good study habits. Miss Willis’s role is key to you becoming an effective learner; a student who makes the most of their supported and independent study sessions. </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Subject Teachers</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For academic issues, your class teacher will usually be the best person to speak. However staff from within specific departments will be happy to help if your teacher is not available and Heads of Department will also arrange targeted intervention for students who need it.</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8"/>
          <p:cNvSpPr/>
          <p:nvPr/>
        </p:nvSpPr>
        <p:spPr>
          <a:xfrm>
            <a:off x="-329978" y="3143188"/>
            <a:ext cx="7600950" cy="4933950"/>
          </a:xfrm>
          <a:prstGeom prst="rect">
            <a:avLst/>
          </a:prstGeom>
          <a:blipFill rotWithShape="1">
            <a:blip r:embed="rId3">
              <a:alphaModFix amt="54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458" name="Google Shape;458;p8"/>
          <p:cNvGrpSpPr/>
          <p:nvPr/>
        </p:nvGrpSpPr>
        <p:grpSpPr>
          <a:xfrm>
            <a:off x="0" y="9068249"/>
            <a:ext cx="6858000" cy="936837"/>
            <a:chOff x="0" y="9068249"/>
            <a:chExt cx="6858000" cy="936837"/>
          </a:xfrm>
        </p:grpSpPr>
        <p:sp>
          <p:nvSpPr>
            <p:cNvPr id="459" name="Google Shape;459;p8"/>
            <p:cNvSpPr txBox="1"/>
            <p:nvPr/>
          </p:nvSpPr>
          <p:spPr>
            <a:xfrm>
              <a:off x="0" y="9336612"/>
              <a:ext cx="6858000" cy="400110"/>
            </a:xfrm>
            <a:prstGeom prst="rect">
              <a:avLst/>
            </a:prstGeom>
            <a:solidFill>
              <a:srgbClr val="59173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Century Gothic"/>
                  <a:ea typeface="Century Gothic"/>
                  <a:cs typeface="Century Gothic"/>
                  <a:sym typeface="Century Gothic"/>
                </a:rPr>
                <a:t>Ashlawn Sixth Form – Support and Opportunity</a:t>
              </a:r>
              <a:endParaRPr/>
            </a:p>
          </p:txBody>
        </p:sp>
        <p:pic>
          <p:nvPicPr>
            <p:cNvPr descr="Ashlawn School - Wikipedia" id="460" name="Google Shape;460;p8"/>
            <p:cNvPicPr preferRelativeResize="0"/>
            <p:nvPr/>
          </p:nvPicPr>
          <p:blipFill rotWithShape="1">
            <a:blip r:embed="rId4">
              <a:alphaModFix/>
            </a:blip>
            <a:srcRect b="0" l="0" r="0" t="0"/>
            <a:stretch/>
          </p:blipFill>
          <p:spPr>
            <a:xfrm>
              <a:off x="5943600" y="9068249"/>
              <a:ext cx="914400" cy="936837"/>
            </a:xfrm>
            <a:prstGeom prst="rect">
              <a:avLst/>
            </a:prstGeom>
            <a:noFill/>
            <a:ln>
              <a:noFill/>
            </a:ln>
          </p:spPr>
        </p:pic>
      </p:grpSp>
      <p:sp>
        <p:nvSpPr>
          <p:cNvPr id="461" name="Google Shape;461;p8"/>
          <p:cNvSpPr txBox="1"/>
          <p:nvPr/>
        </p:nvSpPr>
        <p:spPr>
          <a:xfrm>
            <a:off x="2095500" y="322186"/>
            <a:ext cx="4305300" cy="14773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3000">
                <a:solidFill>
                  <a:schemeClr val="dk1"/>
                </a:solidFill>
                <a:latin typeface="Century Gothic"/>
                <a:ea typeface="Century Gothic"/>
                <a:cs typeface="Century Gothic"/>
                <a:sym typeface="Century Gothic"/>
              </a:rPr>
              <a:t>Support and Academic Wellbeing Continued…</a:t>
            </a:r>
            <a:endParaRPr/>
          </a:p>
        </p:txBody>
      </p:sp>
      <p:sp>
        <p:nvSpPr>
          <p:cNvPr id="462" name="Google Shape;462;p8"/>
          <p:cNvSpPr txBox="1"/>
          <p:nvPr/>
        </p:nvSpPr>
        <p:spPr>
          <a:xfrm>
            <a:off x="212650" y="2270598"/>
            <a:ext cx="6515700" cy="4771500"/>
          </a:xfrm>
          <a:prstGeom prst="rect">
            <a:avLst/>
          </a:prstGeom>
          <a:noFill/>
          <a:ln>
            <a:noFill/>
          </a:ln>
        </p:spPr>
        <p:txBody>
          <a:bodyPr anchorCtr="0" anchor="t" bIns="45700" lIns="36000" spcFirstLastPara="1" rIns="36000" wrap="square" tIns="45700">
            <a:spAutoFit/>
          </a:bodyPr>
          <a:lstStyle/>
          <a:p>
            <a:pPr indent="0" lvl="0" marL="0" marR="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External Agencies</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We work with a variety of external agencies who provide intervention for students on a range of mental health issues. Sixth form students at are a transitional age with regards to this type of support but we have had positive outcomes for a lot of students with a variety of external support and can point you in the right direction.</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Peer Supporters Programme</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A course run by our own wellbeing team. Interested students can train up to be peer supporters and work directly with younger students to help them with wellbeing concerns when talking to an adult seems difficult.</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Local Employers and Businesses</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We link up with local employers and Businesses to run mock interviews with you to practise your interview techniques and give you feedback to help you prepare anf be successful at apprenticeship and university interviews.</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Driving Awareness programme</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We link up with outside agencies to run driving awareness courses with you to make sure you are safe on the roads as you learn to drive.</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Mental Health First Aid</a:t>
            </a:r>
            <a:endParaRPr/>
          </a:p>
          <a:p>
            <a:pPr indent="0" lvl="0" marL="0" marR="0" rtl="0" algn="l">
              <a:spcBef>
                <a:spcPts val="0"/>
              </a:spcBef>
              <a:spcAft>
                <a:spcPts val="0"/>
              </a:spcAft>
              <a:buNone/>
            </a:pPr>
            <a:r>
              <a:rPr lang="en-GB" sz="1200">
                <a:solidFill>
                  <a:schemeClr val="dk1"/>
                </a:solidFill>
                <a:latin typeface="Century Gothic"/>
                <a:ea typeface="Century Gothic"/>
                <a:cs typeface="Century Gothic"/>
                <a:sym typeface="Century Gothic"/>
              </a:rPr>
              <a:t>A course that we are hoping to run for students which will tool them up with a recognised mental health qualification.</a:t>
            </a:r>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p:txBody>
      </p:sp>
      <p:sp>
        <p:nvSpPr>
          <p:cNvPr id="463" name="Google Shape;463;p8"/>
          <p:cNvSpPr txBox="1"/>
          <p:nvPr/>
        </p:nvSpPr>
        <p:spPr>
          <a:xfrm>
            <a:off x="0" y="1982800"/>
            <a:ext cx="6858000" cy="307777"/>
          </a:xfrm>
          <a:prstGeom prst="rect">
            <a:avLst/>
          </a:prstGeom>
          <a:solidFill>
            <a:srgbClr val="ECECEC">
              <a:alpha val="60000"/>
            </a:srgbClr>
          </a:solidFill>
          <a:ln>
            <a:noFill/>
          </a:ln>
        </p:spPr>
        <p:txBody>
          <a:bodyPr anchorCtr="0" anchor="t" bIns="45700" lIns="432000" spcFirstLastPara="1" rIns="432000" wrap="square" tIns="45700">
            <a:spAutoFit/>
          </a:bodyPr>
          <a:lstStyle/>
          <a:p>
            <a:pPr indent="0" lvl="0" marL="0" marR="0" rtl="0" algn="l">
              <a:spcBef>
                <a:spcPts val="0"/>
              </a:spcBef>
              <a:spcAft>
                <a:spcPts val="0"/>
              </a:spcAft>
              <a:buNone/>
            </a:pPr>
            <a:r>
              <a:rPr lang="en-GB" sz="1400">
                <a:solidFill>
                  <a:schemeClr val="dk1"/>
                </a:solidFill>
                <a:latin typeface="Century Gothic"/>
                <a:ea typeface="Century Gothic"/>
                <a:cs typeface="Century Gothic"/>
                <a:sym typeface="Century Gothic"/>
              </a:rPr>
              <a:t>Additional Support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9"/>
          <p:cNvSpPr txBox="1"/>
          <p:nvPr/>
        </p:nvSpPr>
        <p:spPr>
          <a:xfrm>
            <a:off x="0" y="970885"/>
            <a:ext cx="6858000" cy="1277273"/>
          </a:xfrm>
          <a:prstGeom prst="rect">
            <a:avLst/>
          </a:prstGeom>
          <a:solidFill>
            <a:srgbClr val="ECECEC">
              <a:alpha val="60000"/>
            </a:srgbClr>
          </a:solidFill>
          <a:ln>
            <a:noFill/>
          </a:ln>
        </p:spPr>
        <p:txBody>
          <a:bodyPr anchorCtr="0" anchor="t" bIns="45700" lIns="432000" spcFirstLastPara="1" rIns="432000" wrap="square" tIns="45700">
            <a:spAutoFit/>
          </a:bodyPr>
          <a:lstStyle/>
          <a:p>
            <a:pPr indent="0" lvl="0" marL="1524000" marR="0" rtl="0" algn="l">
              <a:spcBef>
                <a:spcPts val="0"/>
              </a:spcBef>
              <a:spcAft>
                <a:spcPts val="0"/>
              </a:spcAft>
              <a:buNone/>
            </a:pPr>
            <a:r>
              <a:rPr lang="en-GB" sz="1100">
                <a:solidFill>
                  <a:srgbClr val="000000"/>
                </a:solidFill>
                <a:latin typeface="Century Gothic"/>
                <a:ea typeface="Century Gothic"/>
                <a:cs typeface="Century Gothic"/>
                <a:sym typeface="Century Gothic"/>
              </a:rPr>
              <a:t>Hello and welcome to the Sixth Form Study Hub, my name is </a:t>
            </a:r>
            <a:r>
              <a:rPr b="1" lang="en-GB" sz="1100">
                <a:solidFill>
                  <a:srgbClr val="000000"/>
                </a:solidFill>
                <a:latin typeface="Century Gothic"/>
                <a:ea typeface="Century Gothic"/>
                <a:cs typeface="Century Gothic"/>
                <a:sym typeface="Century Gothic"/>
              </a:rPr>
              <a:t>Miss Willis </a:t>
            </a:r>
            <a:r>
              <a:rPr lang="en-GB" sz="1100">
                <a:solidFill>
                  <a:srgbClr val="000000"/>
                </a:solidFill>
                <a:latin typeface="Century Gothic"/>
                <a:ea typeface="Century Gothic"/>
                <a:cs typeface="Century Gothic"/>
                <a:sym typeface="Century Gothic"/>
              </a:rPr>
              <a:t>and I run the study hub room.</a:t>
            </a:r>
            <a:endParaRPr/>
          </a:p>
          <a:p>
            <a:pPr indent="0" lvl="0" marL="1524000" marR="0" rtl="0" algn="l">
              <a:spcBef>
                <a:spcPts val="0"/>
              </a:spcBef>
              <a:spcAft>
                <a:spcPts val="0"/>
              </a:spcAft>
              <a:buNone/>
            </a:pPr>
            <a:r>
              <a:rPr lang="en-GB" sz="1100">
                <a:solidFill>
                  <a:srgbClr val="000000"/>
                </a:solidFill>
                <a:latin typeface="Century Gothic"/>
                <a:ea typeface="Century Gothic"/>
                <a:cs typeface="Century Gothic"/>
                <a:sym typeface="Century Gothic"/>
              </a:rPr>
              <a:t>This is where you will spend a proportion of your non-contact time and I’ll probably get to know most of you pretty well. </a:t>
            </a:r>
            <a:endParaRPr/>
          </a:p>
          <a:p>
            <a:pPr indent="0" lvl="0" marL="1524000" marR="0" rtl="0" algn="l">
              <a:spcBef>
                <a:spcPts val="0"/>
              </a:spcBef>
              <a:spcAft>
                <a:spcPts val="0"/>
              </a:spcAft>
              <a:buNone/>
            </a:pPr>
            <a:r>
              <a:rPr lang="en-GB" sz="1100">
                <a:solidFill>
                  <a:srgbClr val="000000"/>
                </a:solidFill>
                <a:latin typeface="Century Gothic"/>
                <a:ea typeface="Century Gothic"/>
                <a:cs typeface="Century Gothic"/>
                <a:sym typeface="Century Gothic"/>
              </a:rPr>
              <a:t>I’ve put together some information that I hope will help you to understand the study hub, my role and how I can help you with your learning.</a:t>
            </a:r>
            <a:endParaRPr sz="1100">
              <a:solidFill>
                <a:schemeClr val="dk1"/>
              </a:solidFill>
              <a:latin typeface="Century Gothic"/>
              <a:ea typeface="Century Gothic"/>
              <a:cs typeface="Century Gothic"/>
              <a:sym typeface="Century Gothic"/>
            </a:endParaRPr>
          </a:p>
        </p:txBody>
      </p:sp>
      <p:grpSp>
        <p:nvGrpSpPr>
          <p:cNvPr id="469" name="Google Shape;469;p9"/>
          <p:cNvGrpSpPr/>
          <p:nvPr/>
        </p:nvGrpSpPr>
        <p:grpSpPr>
          <a:xfrm>
            <a:off x="0" y="9068249"/>
            <a:ext cx="6858000" cy="936837"/>
            <a:chOff x="0" y="9068249"/>
            <a:chExt cx="6858000" cy="936837"/>
          </a:xfrm>
        </p:grpSpPr>
        <p:sp>
          <p:nvSpPr>
            <p:cNvPr id="470" name="Google Shape;470;p9"/>
            <p:cNvSpPr txBox="1"/>
            <p:nvPr/>
          </p:nvSpPr>
          <p:spPr>
            <a:xfrm>
              <a:off x="0" y="9336612"/>
              <a:ext cx="6858000" cy="400110"/>
            </a:xfrm>
            <a:prstGeom prst="rect">
              <a:avLst/>
            </a:prstGeom>
            <a:solidFill>
              <a:srgbClr val="59173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Century Gothic"/>
                  <a:ea typeface="Century Gothic"/>
                  <a:cs typeface="Century Gothic"/>
                  <a:sym typeface="Century Gothic"/>
                </a:rPr>
                <a:t>Ashlawn Sixth Form – Support and Opportunity</a:t>
              </a:r>
              <a:endParaRPr/>
            </a:p>
          </p:txBody>
        </p:sp>
        <p:pic>
          <p:nvPicPr>
            <p:cNvPr descr="Ashlawn School - Wikipedia" id="471" name="Google Shape;471;p9"/>
            <p:cNvPicPr preferRelativeResize="0"/>
            <p:nvPr/>
          </p:nvPicPr>
          <p:blipFill rotWithShape="1">
            <a:blip r:embed="rId3">
              <a:alphaModFix/>
            </a:blip>
            <a:srcRect b="0" l="0" r="0" t="0"/>
            <a:stretch/>
          </p:blipFill>
          <p:spPr>
            <a:xfrm>
              <a:off x="5943600" y="9068249"/>
              <a:ext cx="914400" cy="936837"/>
            </a:xfrm>
            <a:prstGeom prst="rect">
              <a:avLst/>
            </a:prstGeom>
            <a:noFill/>
            <a:ln>
              <a:noFill/>
            </a:ln>
          </p:spPr>
        </p:pic>
      </p:grpSp>
      <p:sp>
        <p:nvSpPr>
          <p:cNvPr id="472" name="Google Shape;472;p9"/>
          <p:cNvSpPr txBox="1"/>
          <p:nvPr/>
        </p:nvSpPr>
        <p:spPr>
          <a:xfrm>
            <a:off x="2095500" y="322186"/>
            <a:ext cx="4305300" cy="553998"/>
          </a:xfrm>
          <a:prstGeom prst="rect">
            <a:avLst/>
          </a:prstGeom>
          <a:noFill/>
          <a:ln>
            <a:noFill/>
          </a:ln>
          <a:effectLst>
            <a:outerShdw blurRad="76200" kx="-1200000" rotWithShape="0" algn="bl" sy="23000">
              <a:srgbClr val="000000">
                <a:alpha val="20000"/>
              </a:srgbClr>
            </a:outerShdw>
          </a:effectLst>
        </p:spPr>
        <p:txBody>
          <a:bodyPr anchorCtr="0" anchor="t" bIns="45700" lIns="91425" spcFirstLastPara="1" rIns="91425" wrap="square" tIns="45700">
            <a:spAutoFit/>
          </a:bodyPr>
          <a:lstStyle/>
          <a:p>
            <a:pPr indent="0" lvl="0" marL="0" marR="0" rtl="0" algn="r">
              <a:spcBef>
                <a:spcPts val="0"/>
              </a:spcBef>
              <a:spcAft>
                <a:spcPts val="0"/>
              </a:spcAft>
              <a:buNone/>
            </a:pPr>
            <a:r>
              <a:rPr lang="en-GB" sz="3000">
                <a:solidFill>
                  <a:schemeClr val="dk1"/>
                </a:solidFill>
                <a:latin typeface="Century Gothic"/>
                <a:ea typeface="Century Gothic"/>
                <a:cs typeface="Century Gothic"/>
                <a:sym typeface="Century Gothic"/>
              </a:rPr>
              <a:t>The Study Hub</a:t>
            </a:r>
            <a:endParaRPr/>
          </a:p>
        </p:txBody>
      </p:sp>
      <p:sp>
        <p:nvSpPr>
          <p:cNvPr id="473" name="Google Shape;473;p9"/>
          <p:cNvSpPr/>
          <p:nvPr/>
        </p:nvSpPr>
        <p:spPr>
          <a:xfrm>
            <a:off x="-7170109" y="-1952993"/>
            <a:ext cx="6858000" cy="840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000000"/>
                </a:solidFill>
                <a:latin typeface="Arial"/>
                <a:ea typeface="Arial"/>
                <a:cs typeface="Arial"/>
                <a:sym typeface="Arial"/>
              </a:rPr>
              <a:t>Hello and welcome to the sixth form study hub, my name is Mrs Midgley and I run the study hub room.  </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br>
              <a:rPr lang="en-GB" sz="1200">
                <a:solidFill>
                  <a:schemeClr val="dk1"/>
                </a:solidFill>
                <a:latin typeface="Century Gothic"/>
                <a:ea typeface="Century Gothic"/>
                <a:cs typeface="Century Gothic"/>
                <a:sym typeface="Century Gothic"/>
              </a:rPr>
            </a:br>
            <a:r>
              <a:rPr lang="en-GB" sz="1200">
                <a:solidFill>
                  <a:srgbClr val="000000"/>
                </a:solidFill>
                <a:latin typeface="Arial"/>
                <a:ea typeface="Arial"/>
                <a:cs typeface="Arial"/>
                <a:sym typeface="Arial"/>
              </a:rPr>
              <a:t>On average your timetable will show 3 supported study lessons which are all with me in the study hub classroom.  They are lessons which you have to register for, like a normal lesson.  The main difference is that you are expected to bring work from your subjects to this lesson.  You could rewrite notes into mind maps, Cornell notes (see my link at the bottom of this page), pre-reading, practise papers and homework - the choice is endless.  The idea is to improve your independent skills.  At University you will have “non-contact/teaching time” and this gives you a flavour of how well you would cope when you are not being directed to work.</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br>
              <a:rPr lang="en-GB" sz="1200">
                <a:solidFill>
                  <a:schemeClr val="dk1"/>
                </a:solidFill>
                <a:latin typeface="Century Gothic"/>
                <a:ea typeface="Century Gothic"/>
                <a:cs typeface="Century Gothic"/>
                <a:sym typeface="Century Gothic"/>
              </a:rPr>
            </a:br>
            <a:r>
              <a:rPr lang="en-GB" sz="1200">
                <a:solidFill>
                  <a:srgbClr val="000000"/>
                </a:solidFill>
                <a:latin typeface="Arial"/>
                <a:ea typeface="Arial"/>
                <a:cs typeface="Arial"/>
                <a:sym typeface="Arial"/>
              </a:rPr>
              <a:t>The study hub is a quiet place to study and not for social interaction.  It is expected that for every hour of lessons you will need to work another hour on your own, so using your time wisely in school means you won’t need to take too much home.  You must have a healthy work/life balance.</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br>
              <a:rPr lang="en-GB" sz="1200">
                <a:solidFill>
                  <a:schemeClr val="dk1"/>
                </a:solidFill>
                <a:latin typeface="Century Gothic"/>
                <a:ea typeface="Century Gothic"/>
                <a:cs typeface="Century Gothic"/>
                <a:sym typeface="Century Gothic"/>
              </a:rPr>
            </a:br>
            <a:r>
              <a:rPr lang="en-GB" sz="1200">
                <a:solidFill>
                  <a:srgbClr val="000000"/>
                </a:solidFill>
                <a:latin typeface="Arial"/>
                <a:ea typeface="Arial"/>
                <a:cs typeface="Arial"/>
                <a:sym typeface="Arial"/>
              </a:rPr>
              <a:t>The study hub also has a wide range of text books from your lessons and wider reading to deepen your knowledge.</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br>
              <a:rPr lang="en-GB" sz="1200">
                <a:solidFill>
                  <a:schemeClr val="dk1"/>
                </a:solidFill>
                <a:latin typeface="Century Gothic"/>
                <a:ea typeface="Century Gothic"/>
                <a:cs typeface="Century Gothic"/>
                <a:sym typeface="Century Gothic"/>
              </a:rPr>
            </a:br>
            <a:r>
              <a:rPr lang="en-GB" sz="1200">
                <a:solidFill>
                  <a:srgbClr val="000000"/>
                </a:solidFill>
                <a:latin typeface="Arial"/>
                <a:ea typeface="Arial"/>
                <a:cs typeface="Arial"/>
                <a:sym typeface="Arial"/>
              </a:rPr>
              <a:t>There are chrome books and PC’s available for you to use, but it is also advisable to bring your own device where possible. </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br>
              <a:rPr lang="en-GB" sz="1200">
                <a:solidFill>
                  <a:schemeClr val="dk1"/>
                </a:solidFill>
                <a:latin typeface="Century Gothic"/>
                <a:ea typeface="Century Gothic"/>
                <a:cs typeface="Century Gothic"/>
                <a:sym typeface="Century Gothic"/>
              </a:rPr>
            </a:br>
            <a:r>
              <a:rPr lang="en-GB" sz="1200">
                <a:solidFill>
                  <a:srgbClr val="000000"/>
                </a:solidFill>
                <a:latin typeface="Arial"/>
                <a:ea typeface="Arial"/>
                <a:cs typeface="Arial"/>
                <a:sym typeface="Arial"/>
              </a:rPr>
              <a:t>Sixth form looks and feels different than Y11.  You are expected to be more independent with your learning.  Some of you might struggle with this and the transition into Y12 and I am here to help.  I will get to know all of you in the first term, helping with learning how to study effectively so you get the most out of your time in Sixth Form.  As I am in the study hub every day for every lesson you can come and speak to me if you have any worries or concerns and I will be able to help liaise with subject teachers or Head of Year.</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br>
              <a:rPr lang="en-GB" sz="1200">
                <a:solidFill>
                  <a:schemeClr val="dk1"/>
                </a:solidFill>
                <a:latin typeface="Century Gothic"/>
                <a:ea typeface="Century Gothic"/>
                <a:cs typeface="Century Gothic"/>
                <a:sym typeface="Century Gothic"/>
              </a:rPr>
            </a:br>
            <a:r>
              <a:rPr lang="en-GB" sz="1200">
                <a:solidFill>
                  <a:srgbClr val="000000"/>
                </a:solidFill>
                <a:latin typeface="Arial"/>
                <a:ea typeface="Arial"/>
                <a:cs typeface="Arial"/>
                <a:sym typeface="Arial"/>
              </a:rPr>
              <a:t>My main piece of advice is to be ORGANISED! Get ready over the summer by making sure you have all the equipment you need for September.  A4 ring binders for your notes, flashcards, highlighters and plenty of pens, a dictionary, a whiteboard and pens.  In your transition work over the summer teachers have given you the specification from the exam board - print this out and start looking at it.  Many subjects have given you wider reading suggestions so have a go at reading something that interests you.  It’ll look good on your personal statement next year!</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a:solidFill>
                  <a:srgbClr val="000000"/>
                </a:solidFill>
                <a:latin typeface="Arial"/>
                <a:ea typeface="Arial"/>
                <a:cs typeface="Arial"/>
                <a:sym typeface="Arial"/>
              </a:rPr>
              <a:t>Here are some links to help you think about getting organised for next term.</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br>
              <a:rPr lang="en-GB" sz="1200">
                <a:solidFill>
                  <a:schemeClr val="dk1"/>
                </a:solidFill>
                <a:latin typeface="Century Gothic"/>
                <a:ea typeface="Century Gothic"/>
                <a:cs typeface="Century Gothic"/>
                <a:sym typeface="Century Gothic"/>
              </a:rPr>
            </a:br>
            <a:r>
              <a:rPr lang="en-GB" sz="1200">
                <a:solidFill>
                  <a:srgbClr val="000000"/>
                </a:solidFill>
                <a:latin typeface="Arial"/>
                <a:ea typeface="Arial"/>
                <a:cs typeface="Arial"/>
                <a:sym typeface="Arial"/>
              </a:rPr>
              <a:t>Have a good summer and I look forward to meeting you next term.</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br>
              <a:rPr lang="en-GB" sz="1200">
                <a:solidFill>
                  <a:schemeClr val="dk1"/>
                </a:solidFill>
                <a:latin typeface="Century Gothic"/>
                <a:ea typeface="Century Gothic"/>
                <a:cs typeface="Century Gothic"/>
                <a:sym typeface="Century Gothic"/>
              </a:rPr>
            </a:br>
            <a:r>
              <a:rPr lang="en-GB" sz="1200" u="sng">
                <a:solidFill>
                  <a:srgbClr val="1155CC"/>
                </a:solidFill>
                <a:latin typeface="Arial"/>
                <a:ea typeface="Arial"/>
                <a:cs typeface="Arial"/>
                <a:sym typeface="Arial"/>
                <a:hlinkClick r:id="rId4">
                  <a:extLst>
                    <a:ext uri="{A12FA001-AC4F-418D-AE19-62706E023703}">
                      <ahyp:hlinkClr val="tx"/>
                    </a:ext>
                  </a:extLst>
                </a:hlinkClick>
              </a:rPr>
              <a:t>https://www.youtube.com/watch?v=-Y1HJMuqAPY&amp;t=26s</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u="sng">
                <a:solidFill>
                  <a:srgbClr val="1155CC"/>
                </a:solidFill>
                <a:latin typeface="Arial"/>
                <a:ea typeface="Arial"/>
                <a:cs typeface="Arial"/>
                <a:sym typeface="Arial"/>
                <a:hlinkClick r:id="rId5">
                  <a:extLst>
                    <a:ext uri="{A12FA001-AC4F-418D-AE19-62706E023703}">
                      <ahyp:hlinkClr val="tx"/>
                    </a:ext>
                  </a:extLst>
                </a:hlinkClick>
              </a:rPr>
              <a:t>https://www.mindmeister.com/</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u="sng">
                <a:solidFill>
                  <a:srgbClr val="1155CC"/>
                </a:solidFill>
                <a:latin typeface="Arial"/>
                <a:ea typeface="Arial"/>
                <a:cs typeface="Arial"/>
                <a:sym typeface="Arial"/>
                <a:hlinkClick r:id="rId6">
                  <a:extLst>
                    <a:ext uri="{A12FA001-AC4F-418D-AE19-62706E023703}">
                      <ahyp:hlinkClr val="tx"/>
                    </a:ext>
                  </a:extLst>
                </a:hlinkClick>
              </a:rPr>
              <a:t>https://quizlet.com/en-gb</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u="sng">
                <a:solidFill>
                  <a:srgbClr val="1155CC"/>
                </a:solidFill>
                <a:latin typeface="Arial"/>
                <a:ea typeface="Arial"/>
                <a:cs typeface="Arial"/>
                <a:sym typeface="Arial"/>
                <a:hlinkClick r:id="rId7">
                  <a:extLst>
                    <a:ext uri="{A12FA001-AC4F-418D-AE19-62706E023703}">
                      <ahyp:hlinkClr val="tx"/>
                    </a:ext>
                  </a:extLst>
                </a:hlinkClick>
              </a:rPr>
              <a:t>https://www.youtube.com/watch?v=U9TNmomU7l0</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200" u="sng">
                <a:solidFill>
                  <a:srgbClr val="1155CC"/>
                </a:solidFill>
                <a:latin typeface="Arial"/>
                <a:ea typeface="Arial"/>
                <a:cs typeface="Arial"/>
                <a:sym typeface="Arial"/>
                <a:hlinkClick r:id="rId8">
                  <a:extLst>
                    <a:ext uri="{A12FA001-AC4F-418D-AE19-62706E023703}">
                      <ahyp:hlinkClr val="tx"/>
                    </a:ext>
                  </a:extLst>
                </a:hlinkClick>
              </a:rPr>
              <a:t>https://www.youtube.com/watch?v=4AiXfFTkMNQ&amp;t=39s</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br>
              <a:rPr lang="en-GB" sz="1200">
                <a:solidFill>
                  <a:schemeClr val="dk1"/>
                </a:solidFill>
                <a:latin typeface="Century Gothic"/>
                <a:ea typeface="Century Gothic"/>
                <a:cs typeface="Century Gothic"/>
                <a:sym typeface="Century Gothic"/>
              </a:rPr>
            </a:br>
            <a:endParaRPr sz="1200">
              <a:solidFill>
                <a:schemeClr val="dk1"/>
              </a:solidFill>
              <a:latin typeface="Century Gothic"/>
              <a:ea typeface="Century Gothic"/>
              <a:cs typeface="Century Gothic"/>
              <a:sym typeface="Century Gothic"/>
            </a:endParaRPr>
          </a:p>
        </p:txBody>
      </p:sp>
      <p:pic>
        <p:nvPicPr>
          <p:cNvPr descr="New Sixth Form Block | Claddagh Electrical" id="474" name="Google Shape;474;p9"/>
          <p:cNvPicPr preferRelativeResize="0"/>
          <p:nvPr/>
        </p:nvPicPr>
        <p:blipFill rotWithShape="1">
          <a:blip r:embed="rId9">
            <a:alphaModFix/>
          </a:blip>
          <a:srcRect b="0" l="0" r="0" t="0"/>
          <a:stretch/>
        </p:blipFill>
        <p:spPr>
          <a:xfrm>
            <a:off x="176450" y="876163"/>
            <a:ext cx="1479270" cy="1109437"/>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475" name="Google Shape;475;p9"/>
          <p:cNvSpPr txBox="1"/>
          <p:nvPr/>
        </p:nvSpPr>
        <p:spPr>
          <a:xfrm>
            <a:off x="395720" y="2590925"/>
            <a:ext cx="62430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000000"/>
                </a:solidFill>
                <a:latin typeface="Century Gothic"/>
                <a:ea typeface="Century Gothic"/>
                <a:cs typeface="Century Gothic"/>
                <a:sym typeface="Century Gothic"/>
              </a:rPr>
              <a:t>Most of you will have three ‘supported study’ lessons which are all with me in the study hub. They are lessons which you have to attend, like a normal lesson. The main difference is that you are expected to bring work from your subjects to this lesson. You could rewrite notes into mind maps, Cornell notes (see my link at the bottom of this page), do some pre-reading, practise papers or homework - the choice is yours. The idea is to improve your independence skills.</a:t>
            </a:r>
            <a:endParaRPr sz="1200">
              <a:solidFill>
                <a:schemeClr val="dk1"/>
              </a:solidFill>
              <a:latin typeface="Century Gothic"/>
              <a:ea typeface="Century Gothic"/>
              <a:cs typeface="Century Gothic"/>
              <a:sym typeface="Century Gothic"/>
            </a:endParaRPr>
          </a:p>
        </p:txBody>
      </p:sp>
      <p:sp>
        <p:nvSpPr>
          <p:cNvPr id="476" name="Google Shape;476;p9"/>
          <p:cNvSpPr/>
          <p:nvPr/>
        </p:nvSpPr>
        <p:spPr>
          <a:xfrm>
            <a:off x="332125" y="3836288"/>
            <a:ext cx="6370200" cy="149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000000"/>
                </a:solidFill>
                <a:latin typeface="Century Gothic"/>
                <a:ea typeface="Century Gothic"/>
                <a:cs typeface="Century Gothic"/>
                <a:sym typeface="Century Gothic"/>
              </a:rPr>
              <a:t>The study hub is a quiet place to study and not for social interaction. It is expected that for every hour of lessons you will need to work another hour on your own, so using your time wisely in school means you won’t need to take too much home. You must have a healthy work/life balance.</a:t>
            </a:r>
            <a:br>
              <a:rPr lang="en-GB" sz="1200">
                <a:solidFill>
                  <a:schemeClr val="dk1"/>
                </a:solidFill>
                <a:latin typeface="Century Gothic"/>
                <a:ea typeface="Century Gothic"/>
                <a:cs typeface="Century Gothic"/>
                <a:sym typeface="Century Gothic"/>
              </a:rPr>
            </a:br>
            <a:r>
              <a:rPr lang="en-GB" sz="1200">
                <a:solidFill>
                  <a:srgbClr val="000000"/>
                </a:solidFill>
                <a:latin typeface="Century Gothic"/>
                <a:ea typeface="Century Gothic"/>
                <a:cs typeface="Century Gothic"/>
                <a:sym typeface="Century Gothic"/>
              </a:rPr>
              <a:t>The study hub also has a wide range of text books from your lessons and wider reading to deepen your knowledge.</a:t>
            </a:r>
            <a:br>
              <a:rPr lang="en-GB" sz="1200">
                <a:solidFill>
                  <a:schemeClr val="dk1"/>
                </a:solidFill>
                <a:latin typeface="Century Gothic"/>
                <a:ea typeface="Century Gothic"/>
                <a:cs typeface="Century Gothic"/>
                <a:sym typeface="Century Gothic"/>
              </a:rPr>
            </a:br>
            <a:r>
              <a:rPr lang="en-GB" sz="1200">
                <a:solidFill>
                  <a:srgbClr val="000000"/>
                </a:solidFill>
                <a:latin typeface="Century Gothic"/>
                <a:ea typeface="Century Gothic"/>
                <a:cs typeface="Century Gothic"/>
                <a:sym typeface="Century Gothic"/>
              </a:rPr>
              <a:t>There are chrome books and PCs available for you to use, but it is also advisable to bring your own device where possible. </a:t>
            </a:r>
            <a:endParaRPr sz="1200">
              <a:solidFill>
                <a:schemeClr val="dk1"/>
              </a:solidFill>
              <a:latin typeface="Century Gothic"/>
              <a:ea typeface="Century Gothic"/>
              <a:cs typeface="Century Gothic"/>
              <a:sym typeface="Century Gothic"/>
            </a:endParaRPr>
          </a:p>
        </p:txBody>
      </p:sp>
      <p:sp>
        <p:nvSpPr>
          <p:cNvPr id="477" name="Google Shape;477;p9"/>
          <p:cNvSpPr/>
          <p:nvPr/>
        </p:nvSpPr>
        <p:spPr>
          <a:xfrm>
            <a:off x="3714079" y="8447723"/>
            <a:ext cx="309980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u="sng">
                <a:solidFill>
                  <a:srgbClr val="1155CC"/>
                </a:solidFill>
                <a:latin typeface="Arial"/>
                <a:ea typeface="Arial"/>
                <a:cs typeface="Arial"/>
                <a:sym typeface="Arial"/>
                <a:hlinkClick r:id="rId10">
                  <a:extLst>
                    <a:ext uri="{A12FA001-AC4F-418D-AE19-62706E023703}">
                      <ahyp:hlinkClr val="tx"/>
                    </a:ext>
                  </a:extLst>
                </a:hlinkClick>
              </a:rPr>
              <a:t>Mind Map Video</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u="sng">
                <a:solidFill>
                  <a:srgbClr val="1155CC"/>
                </a:solidFill>
                <a:latin typeface="Arial"/>
                <a:ea typeface="Arial"/>
                <a:cs typeface="Arial"/>
                <a:sym typeface="Arial"/>
                <a:hlinkClick r:id="rId11">
                  <a:extLst>
                    <a:ext uri="{A12FA001-AC4F-418D-AE19-62706E023703}">
                      <ahyp:hlinkClr val="tx"/>
                    </a:ext>
                  </a:extLst>
                </a:hlinkClick>
              </a:rPr>
              <a:t>Study Skills – How to google better</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u="sng">
                <a:solidFill>
                  <a:srgbClr val="1155CC"/>
                </a:solidFill>
                <a:latin typeface="Arial"/>
                <a:ea typeface="Arial"/>
                <a:cs typeface="Arial"/>
                <a:sym typeface="Arial"/>
                <a:hlinkClick r:id="rId12">
                  <a:extLst>
                    <a:ext uri="{A12FA001-AC4F-418D-AE19-62706E023703}">
                      <ahyp:hlinkClr val="tx"/>
                    </a:ext>
                  </a:extLst>
                </a:hlinkClick>
              </a:rPr>
              <a:t>Cornell Notes</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u="sng">
                <a:solidFill>
                  <a:srgbClr val="1155CC"/>
                </a:solidFill>
                <a:latin typeface="Arial"/>
                <a:ea typeface="Arial"/>
                <a:cs typeface="Arial"/>
                <a:sym typeface="Arial"/>
                <a:hlinkClick r:id="rId13">
                  <a:extLst>
                    <a:ext uri="{A12FA001-AC4F-418D-AE19-62706E023703}">
                      <ahyp:hlinkClr val="tx"/>
                    </a:ext>
                  </a:extLst>
                </a:hlinkClick>
              </a:rPr>
              <a:t>Mindmeister – Online mind mapping</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GB" sz="1000" u="sng">
                <a:solidFill>
                  <a:srgbClr val="1155CC"/>
                </a:solidFill>
                <a:latin typeface="Arial"/>
                <a:ea typeface="Arial"/>
                <a:cs typeface="Arial"/>
                <a:sym typeface="Arial"/>
                <a:hlinkClick r:id="rId14">
                  <a:extLst>
                    <a:ext uri="{A12FA001-AC4F-418D-AE19-62706E023703}">
                      <ahyp:hlinkClr val="tx"/>
                    </a:ext>
                  </a:extLst>
                </a:hlinkClick>
              </a:rPr>
              <a:t>Quizlet</a:t>
            </a:r>
            <a:endParaRPr sz="1000">
              <a:solidFill>
                <a:schemeClr val="dk1"/>
              </a:solidFill>
              <a:latin typeface="Century Gothic"/>
              <a:ea typeface="Century Gothic"/>
              <a:cs typeface="Century Gothic"/>
              <a:sym typeface="Century Gothic"/>
            </a:endParaRPr>
          </a:p>
        </p:txBody>
      </p:sp>
      <p:sp>
        <p:nvSpPr>
          <p:cNvPr id="478" name="Google Shape;478;p9"/>
          <p:cNvSpPr txBox="1"/>
          <p:nvPr/>
        </p:nvSpPr>
        <p:spPr>
          <a:xfrm>
            <a:off x="493009" y="6194904"/>
            <a:ext cx="2935991" cy="29546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rgbClr val="000000"/>
                </a:solidFill>
                <a:latin typeface="Century Gothic"/>
                <a:ea typeface="Century Gothic"/>
                <a:cs typeface="Century Gothic"/>
                <a:sym typeface="Century Gothic"/>
              </a:rPr>
              <a:t>Be ORGANISED - Get ready over the summer by making sure you have all the equipment you need for September. A4 ring binders for your notes, flashcards, highlighters and plenty of pens, a dictionary, a whiteboard and pens.</a:t>
            </a:r>
            <a:endParaRPr/>
          </a:p>
          <a:p>
            <a:pPr indent="0" lvl="0" marL="0" marR="0" rtl="0" algn="l">
              <a:spcBef>
                <a:spcPts val="600"/>
              </a:spcBef>
              <a:spcAft>
                <a:spcPts val="0"/>
              </a:spcAft>
              <a:buNone/>
            </a:pPr>
            <a:r>
              <a:rPr lang="en-GB" sz="1100">
                <a:solidFill>
                  <a:srgbClr val="000000"/>
                </a:solidFill>
                <a:latin typeface="Century Gothic"/>
                <a:ea typeface="Century Gothic"/>
                <a:cs typeface="Century Gothic"/>
                <a:sym typeface="Century Gothic"/>
              </a:rPr>
              <a:t>Be PREPARED - In your transition work over the summer teachers have given you the specification from the exam board - print this out and start looking at it.</a:t>
            </a:r>
            <a:endParaRPr/>
          </a:p>
          <a:p>
            <a:pPr indent="0" lvl="0" marL="0" marR="0" rtl="0" algn="l">
              <a:spcBef>
                <a:spcPts val="600"/>
              </a:spcBef>
              <a:spcAft>
                <a:spcPts val="0"/>
              </a:spcAft>
              <a:buNone/>
            </a:pPr>
            <a:r>
              <a:rPr lang="en-GB" sz="1100">
                <a:solidFill>
                  <a:srgbClr val="000000"/>
                </a:solidFill>
                <a:latin typeface="Century Gothic"/>
                <a:ea typeface="Century Gothic"/>
                <a:cs typeface="Century Gothic"/>
                <a:sym typeface="Century Gothic"/>
              </a:rPr>
              <a:t>Many subjects may have given you wider reading suggestions so have a go at reading something that interests you. It’ll look good on your UCAS personal statement next year!</a:t>
            </a:r>
            <a:endParaRPr sz="1100">
              <a:solidFill>
                <a:schemeClr val="dk1"/>
              </a:solidFill>
              <a:latin typeface="Century Gothic"/>
              <a:ea typeface="Century Gothic"/>
              <a:cs typeface="Century Gothic"/>
              <a:sym typeface="Century Gothic"/>
            </a:endParaRPr>
          </a:p>
        </p:txBody>
      </p:sp>
      <p:sp>
        <p:nvSpPr>
          <p:cNvPr id="479" name="Google Shape;479;p9"/>
          <p:cNvSpPr/>
          <p:nvPr/>
        </p:nvSpPr>
        <p:spPr>
          <a:xfrm>
            <a:off x="3766151" y="5746207"/>
            <a:ext cx="3099800" cy="26930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rgbClr val="000000"/>
                </a:solidFill>
                <a:latin typeface="Century Gothic"/>
                <a:ea typeface="Century Gothic"/>
                <a:cs typeface="Century Gothic"/>
                <a:sym typeface="Century Gothic"/>
              </a:rPr>
              <a:t>COMMUNICATE - As I am in the study hub every day for every lesson, you can come and speak to me if you have any worries or concerns and I will be able to help liaise with subject teachers or Head of Year.</a:t>
            </a:r>
            <a:endParaRPr/>
          </a:p>
          <a:p>
            <a:pPr indent="0" lvl="0" marL="0" marR="0" rtl="0" algn="l">
              <a:spcBef>
                <a:spcPts val="600"/>
              </a:spcBef>
              <a:spcAft>
                <a:spcPts val="0"/>
              </a:spcAft>
              <a:buNone/>
            </a:pPr>
            <a:r>
              <a:rPr lang="en-GB" sz="1100">
                <a:solidFill>
                  <a:srgbClr val="000000"/>
                </a:solidFill>
                <a:latin typeface="Century Gothic"/>
                <a:ea typeface="Century Gothic"/>
                <a:cs typeface="Century Gothic"/>
                <a:sym typeface="Century Gothic"/>
              </a:rPr>
              <a:t>Sixth form looks and feels different than Y11. You are expected to be more independent with your learning. This transition can be tricky but I am here to help!</a:t>
            </a:r>
            <a:endParaRPr/>
          </a:p>
          <a:p>
            <a:pPr indent="0" lvl="0" marL="0" marR="0" rtl="0" algn="l">
              <a:spcBef>
                <a:spcPts val="600"/>
              </a:spcBef>
              <a:spcAft>
                <a:spcPts val="0"/>
              </a:spcAft>
              <a:buNone/>
            </a:pPr>
            <a:r>
              <a:rPr lang="en-GB" sz="1100">
                <a:solidFill>
                  <a:srgbClr val="000000"/>
                </a:solidFill>
                <a:latin typeface="Century Gothic"/>
                <a:ea typeface="Century Gothic"/>
                <a:cs typeface="Century Gothic"/>
                <a:sym typeface="Century Gothic"/>
              </a:rPr>
              <a:t>Here are some links to help you think about getting organised for next term.</a:t>
            </a:r>
            <a:endParaRPr sz="1100">
              <a:solidFill>
                <a:schemeClr val="dk1"/>
              </a:solidFill>
              <a:latin typeface="Century Gothic"/>
              <a:ea typeface="Century Gothic"/>
              <a:cs typeface="Century Gothic"/>
              <a:sym typeface="Century Gothic"/>
            </a:endParaRPr>
          </a:p>
          <a:p>
            <a:pPr indent="0" lvl="0" marL="0" marR="0" rtl="0" algn="l">
              <a:spcBef>
                <a:spcPts val="600"/>
              </a:spcBef>
              <a:spcAft>
                <a:spcPts val="0"/>
              </a:spcAft>
              <a:buNone/>
            </a:pPr>
            <a:r>
              <a:rPr lang="en-GB" sz="1100">
                <a:solidFill>
                  <a:srgbClr val="000000"/>
                </a:solidFill>
                <a:latin typeface="Century Gothic"/>
                <a:ea typeface="Century Gothic"/>
                <a:cs typeface="Century Gothic"/>
                <a:sym typeface="Century Gothic"/>
              </a:rPr>
              <a:t>Have a good summer and I look forward to meeting you next term.</a:t>
            </a:r>
            <a:endParaRPr sz="1100">
              <a:solidFill>
                <a:schemeClr val="dk1"/>
              </a:solidFill>
              <a:latin typeface="Century Gothic"/>
              <a:ea typeface="Century Gothic"/>
              <a:cs typeface="Century Gothic"/>
              <a:sym typeface="Century Gothic"/>
            </a:endParaRPr>
          </a:p>
        </p:txBody>
      </p:sp>
      <p:sp>
        <p:nvSpPr>
          <p:cNvPr id="480" name="Google Shape;480;p9"/>
          <p:cNvSpPr/>
          <p:nvPr/>
        </p:nvSpPr>
        <p:spPr>
          <a:xfrm rot="-365962">
            <a:off x="-70099" y="5543065"/>
            <a:ext cx="3594247" cy="5231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FF0000"/>
                </a:solidFill>
                <a:latin typeface="Bad Script"/>
                <a:ea typeface="Bad Script"/>
                <a:cs typeface="Bad Script"/>
                <a:sym typeface="Bad Script"/>
              </a:rPr>
              <a:t>Miss Willis’ Top Tips…</a:t>
            </a:r>
            <a:endParaRPr/>
          </a:p>
        </p:txBody>
      </p:sp>
      <p:pic>
        <p:nvPicPr>
          <p:cNvPr descr="Organized clipart checklist, Organized checklist Transparent FREE ..." id="481" name="Google Shape;481;p9"/>
          <p:cNvPicPr preferRelativeResize="0"/>
          <p:nvPr/>
        </p:nvPicPr>
        <p:blipFill rotWithShape="1">
          <a:blip r:embed="rId15">
            <a:alphaModFix/>
          </a:blip>
          <a:srcRect b="0" l="0" r="0" t="0"/>
          <a:stretch/>
        </p:blipFill>
        <p:spPr>
          <a:xfrm rot="-468537">
            <a:off x="64112" y="6303857"/>
            <a:ext cx="402741" cy="402741"/>
          </a:xfrm>
          <a:prstGeom prst="rect">
            <a:avLst/>
          </a:prstGeom>
          <a:noFill/>
          <a:ln>
            <a:noFill/>
          </a:ln>
        </p:spPr>
      </p:pic>
      <p:pic>
        <p:nvPicPr>
          <p:cNvPr descr="Student Arranging Books Icons - Download Free Vector Icons | Noun ..." id="482" name="Google Shape;482;p9"/>
          <p:cNvPicPr preferRelativeResize="0"/>
          <p:nvPr/>
        </p:nvPicPr>
        <p:blipFill rotWithShape="1">
          <a:blip r:embed="rId16">
            <a:alphaModFix/>
          </a:blip>
          <a:srcRect b="0" l="0" r="0" t="0"/>
          <a:stretch/>
        </p:blipFill>
        <p:spPr>
          <a:xfrm>
            <a:off x="33999" y="8291012"/>
            <a:ext cx="453727" cy="453727"/>
          </a:xfrm>
          <a:prstGeom prst="rect">
            <a:avLst/>
          </a:prstGeom>
          <a:noFill/>
          <a:ln>
            <a:noFill/>
          </a:ln>
        </p:spPr>
      </p:pic>
      <p:pic>
        <p:nvPicPr>
          <p:cNvPr descr="Student hub | University of Westminster, London" id="483" name="Google Shape;483;p9"/>
          <p:cNvPicPr preferRelativeResize="0"/>
          <p:nvPr/>
        </p:nvPicPr>
        <p:blipFill rotWithShape="1">
          <a:blip r:embed="rId17">
            <a:alphaModFix/>
          </a:blip>
          <a:srcRect b="0" l="0" r="0" t="0"/>
          <a:stretch/>
        </p:blipFill>
        <p:spPr>
          <a:xfrm rot="906313">
            <a:off x="97723" y="7410410"/>
            <a:ext cx="356620" cy="332020"/>
          </a:xfrm>
          <a:prstGeom prst="rect">
            <a:avLst/>
          </a:prstGeom>
          <a:noFill/>
          <a:ln>
            <a:noFill/>
          </a:ln>
        </p:spPr>
      </p:pic>
      <p:pic>
        <p:nvPicPr>
          <p:cNvPr descr="Debate Icons - Download Free Vector Icons | Noun Project" id="484" name="Google Shape;484;p9"/>
          <p:cNvPicPr preferRelativeResize="0"/>
          <p:nvPr/>
        </p:nvPicPr>
        <p:blipFill rotWithShape="1">
          <a:blip r:embed="rId18">
            <a:alphaModFix/>
          </a:blip>
          <a:srcRect b="0" l="0" r="0" t="0"/>
          <a:stretch/>
        </p:blipFill>
        <p:spPr>
          <a:xfrm rot="-1053387">
            <a:off x="3311777" y="5749922"/>
            <a:ext cx="505126" cy="505126"/>
          </a:xfrm>
          <a:prstGeom prst="rect">
            <a:avLst/>
          </a:prstGeom>
          <a:noFill/>
          <a:ln>
            <a:noFill/>
          </a:ln>
        </p:spPr>
      </p:pic>
      <p:pic>
        <p:nvPicPr>
          <p:cNvPr descr="Communication - Teaching &amp; Learning | University of Tasmania" id="485" name="Google Shape;485;p9"/>
          <p:cNvPicPr preferRelativeResize="0"/>
          <p:nvPr/>
        </p:nvPicPr>
        <p:blipFill rotWithShape="1">
          <a:blip r:embed="rId19">
            <a:alphaModFix/>
          </a:blip>
          <a:srcRect b="0" l="0" r="0" t="0"/>
          <a:stretch/>
        </p:blipFill>
        <p:spPr>
          <a:xfrm rot="-645636">
            <a:off x="3315529" y="6747299"/>
            <a:ext cx="475019" cy="352736"/>
          </a:xfrm>
          <a:prstGeom prst="rect">
            <a:avLst/>
          </a:prstGeom>
          <a:noFill/>
          <a:ln>
            <a:noFill/>
          </a:ln>
        </p:spPr>
      </p:pic>
      <p:pic>
        <p:nvPicPr>
          <p:cNvPr descr="sun icon | Myiconfinder" id="486" name="Google Shape;486;p9"/>
          <p:cNvPicPr preferRelativeResize="0"/>
          <p:nvPr/>
        </p:nvPicPr>
        <p:blipFill rotWithShape="1">
          <a:blip r:embed="rId20">
            <a:alphaModFix/>
          </a:blip>
          <a:srcRect b="0" l="0" r="0" t="0"/>
          <a:stretch/>
        </p:blipFill>
        <p:spPr>
          <a:xfrm>
            <a:off x="3485201" y="7685216"/>
            <a:ext cx="324685" cy="324685"/>
          </a:xfrm>
          <a:prstGeom prst="rect">
            <a:avLst/>
          </a:prstGeom>
          <a:noFill/>
          <a:ln>
            <a:noFill/>
          </a:ln>
        </p:spPr>
      </p:pic>
      <p:grpSp>
        <p:nvGrpSpPr>
          <p:cNvPr id="487" name="Google Shape;487;p9"/>
          <p:cNvGrpSpPr/>
          <p:nvPr/>
        </p:nvGrpSpPr>
        <p:grpSpPr>
          <a:xfrm>
            <a:off x="6419352" y="8685263"/>
            <a:ext cx="328078" cy="328078"/>
            <a:chOff x="-4022303" y="2212080"/>
            <a:chExt cx="1905000" cy="1905000"/>
          </a:xfrm>
        </p:grpSpPr>
        <p:sp>
          <p:nvSpPr>
            <p:cNvPr id="488" name="Google Shape;488;p9"/>
            <p:cNvSpPr/>
            <p:nvPr/>
          </p:nvSpPr>
          <p:spPr>
            <a:xfrm>
              <a:off x="-3572609" y="2365262"/>
              <a:ext cx="852269" cy="852269"/>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89" name="Google Shape;489;p9"/>
            <p:cNvSpPr/>
            <p:nvPr/>
          </p:nvSpPr>
          <p:spPr>
            <a:xfrm>
              <a:off x="-3431457" y="2509651"/>
              <a:ext cx="568829" cy="56882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descr="Double Click Icons - Download Free Vector Icons | Noun Project" id="490" name="Google Shape;490;p9"/>
            <p:cNvPicPr preferRelativeResize="0"/>
            <p:nvPr/>
          </p:nvPicPr>
          <p:blipFill rotWithShape="1">
            <a:blip r:embed="rId21">
              <a:alphaModFix/>
            </a:blip>
            <a:srcRect b="0" l="0" r="0" t="0"/>
            <a:stretch/>
          </p:blipFill>
          <p:spPr>
            <a:xfrm>
              <a:off x="-4022303" y="2212080"/>
              <a:ext cx="1905000" cy="19050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10"/>
          <p:cNvSpPr txBox="1"/>
          <p:nvPr>
            <p:ph type="title"/>
          </p:nvPr>
        </p:nvSpPr>
        <p:spPr>
          <a:xfrm>
            <a:off x="1628776" y="430330"/>
            <a:ext cx="4783455" cy="1867707"/>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dk1"/>
              </a:buClr>
              <a:buSzPts val="3000"/>
              <a:buFont typeface="Century Gothic"/>
              <a:buNone/>
            </a:pPr>
            <a:r>
              <a:rPr b="1" lang="en-GB"/>
              <a:t>THE     HABITS OF HIGHLY EFFECTIVE LEARNERS</a:t>
            </a:r>
            <a:endParaRPr/>
          </a:p>
        </p:txBody>
      </p:sp>
      <p:sp>
        <p:nvSpPr>
          <p:cNvPr id="497" name="Google Shape;497;p10"/>
          <p:cNvSpPr txBox="1"/>
          <p:nvPr/>
        </p:nvSpPr>
        <p:spPr>
          <a:xfrm>
            <a:off x="2529463" y="639108"/>
            <a:ext cx="52908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5400">
                <a:solidFill>
                  <a:srgbClr val="FF0000"/>
                </a:solidFill>
                <a:latin typeface="Arial Black"/>
                <a:ea typeface="Arial Black"/>
                <a:cs typeface="Arial Black"/>
                <a:sym typeface="Arial Black"/>
              </a:rPr>
              <a:t>7</a:t>
            </a:r>
            <a:endParaRPr/>
          </a:p>
        </p:txBody>
      </p:sp>
      <p:grpSp>
        <p:nvGrpSpPr>
          <p:cNvPr id="498" name="Google Shape;498;p10"/>
          <p:cNvGrpSpPr/>
          <p:nvPr/>
        </p:nvGrpSpPr>
        <p:grpSpPr>
          <a:xfrm>
            <a:off x="0" y="9068249"/>
            <a:ext cx="6858000" cy="936837"/>
            <a:chOff x="0" y="9068249"/>
            <a:chExt cx="6858000" cy="936837"/>
          </a:xfrm>
        </p:grpSpPr>
        <p:sp>
          <p:nvSpPr>
            <p:cNvPr id="499" name="Google Shape;499;p10"/>
            <p:cNvSpPr txBox="1"/>
            <p:nvPr/>
          </p:nvSpPr>
          <p:spPr>
            <a:xfrm>
              <a:off x="0" y="9336612"/>
              <a:ext cx="6858000" cy="400110"/>
            </a:xfrm>
            <a:prstGeom prst="rect">
              <a:avLst/>
            </a:prstGeom>
            <a:solidFill>
              <a:srgbClr val="59173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lt1"/>
                  </a:solidFill>
                  <a:latin typeface="Century Gothic"/>
                  <a:ea typeface="Century Gothic"/>
                  <a:cs typeface="Century Gothic"/>
                  <a:sym typeface="Century Gothic"/>
                </a:rPr>
                <a:t>Ashlawn Sixth Form – Support and Opportunity</a:t>
              </a:r>
              <a:endParaRPr/>
            </a:p>
          </p:txBody>
        </p:sp>
        <p:pic>
          <p:nvPicPr>
            <p:cNvPr descr="Ashlawn School - Wikipedia" id="500" name="Google Shape;500;p10"/>
            <p:cNvPicPr preferRelativeResize="0"/>
            <p:nvPr/>
          </p:nvPicPr>
          <p:blipFill rotWithShape="1">
            <a:blip r:embed="rId3">
              <a:alphaModFix/>
            </a:blip>
            <a:srcRect b="0" l="0" r="0" t="0"/>
            <a:stretch/>
          </p:blipFill>
          <p:spPr>
            <a:xfrm>
              <a:off x="5943600" y="9068249"/>
              <a:ext cx="914400" cy="936837"/>
            </a:xfrm>
            <a:prstGeom prst="rect">
              <a:avLst/>
            </a:prstGeom>
            <a:noFill/>
            <a:ln>
              <a:noFill/>
            </a:ln>
          </p:spPr>
        </p:pic>
      </p:grpSp>
      <p:grpSp>
        <p:nvGrpSpPr>
          <p:cNvPr id="501" name="Google Shape;501;p10"/>
          <p:cNvGrpSpPr/>
          <p:nvPr/>
        </p:nvGrpSpPr>
        <p:grpSpPr>
          <a:xfrm>
            <a:off x="104027" y="257156"/>
            <a:ext cx="1393143" cy="1529003"/>
            <a:chOff x="610272" y="2584849"/>
            <a:chExt cx="1797140" cy="1710486"/>
          </a:xfrm>
        </p:grpSpPr>
        <p:sp>
          <p:nvSpPr>
            <p:cNvPr id="502" name="Google Shape;502;p10"/>
            <p:cNvSpPr/>
            <p:nvPr/>
          </p:nvSpPr>
          <p:spPr>
            <a:xfrm>
              <a:off x="667050" y="2584849"/>
              <a:ext cx="1710486" cy="1710486"/>
            </a:xfrm>
            <a:prstGeom prst="star7">
              <a:avLst>
                <a:gd fmla="val 34601" name="adj"/>
                <a:gd fmla="val 102572" name="hf"/>
                <a:gd fmla="val 105210" name="vf"/>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0000"/>
                </a:solidFill>
                <a:latin typeface="Arial Black"/>
                <a:ea typeface="Arial Black"/>
                <a:cs typeface="Arial Black"/>
                <a:sym typeface="Arial Black"/>
              </a:endParaRPr>
            </a:p>
          </p:txBody>
        </p:sp>
        <p:sp>
          <p:nvSpPr>
            <p:cNvPr id="503" name="Google Shape;503;p10"/>
            <p:cNvSpPr/>
            <p:nvPr/>
          </p:nvSpPr>
          <p:spPr>
            <a:xfrm>
              <a:off x="1206677" y="2967024"/>
              <a:ext cx="646331" cy="92333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5400">
                  <a:solidFill>
                    <a:srgbClr val="FF0000"/>
                  </a:solidFill>
                  <a:latin typeface="Arial Black"/>
                  <a:ea typeface="Arial Black"/>
                  <a:cs typeface="Arial Black"/>
                  <a:sym typeface="Arial Black"/>
                </a:rPr>
                <a:t>7</a:t>
              </a:r>
              <a:endParaRPr/>
            </a:p>
          </p:txBody>
        </p:sp>
        <p:sp>
          <p:nvSpPr>
            <p:cNvPr id="504" name="Google Shape;504;p10"/>
            <p:cNvSpPr txBox="1"/>
            <p:nvPr/>
          </p:nvSpPr>
          <p:spPr>
            <a:xfrm>
              <a:off x="1230032" y="2588023"/>
              <a:ext cx="584400" cy="4131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entury Gothic"/>
                  <a:ea typeface="Century Gothic"/>
                  <a:cs typeface="Century Gothic"/>
                  <a:sym typeface="Century Gothic"/>
                </a:rPr>
                <a:t>1</a:t>
              </a:r>
              <a:endParaRPr/>
            </a:p>
          </p:txBody>
        </p:sp>
        <p:sp>
          <p:nvSpPr>
            <p:cNvPr id="505" name="Google Shape;505;p10"/>
            <p:cNvSpPr txBox="1"/>
            <p:nvPr/>
          </p:nvSpPr>
          <p:spPr>
            <a:xfrm>
              <a:off x="1761432" y="2877510"/>
              <a:ext cx="584400" cy="4131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entury Gothic"/>
                  <a:ea typeface="Century Gothic"/>
                  <a:cs typeface="Century Gothic"/>
                  <a:sym typeface="Century Gothic"/>
                </a:rPr>
                <a:t>2</a:t>
              </a:r>
              <a:endParaRPr/>
            </a:p>
          </p:txBody>
        </p:sp>
        <p:sp>
          <p:nvSpPr>
            <p:cNvPr id="506" name="Google Shape;506;p10"/>
            <p:cNvSpPr txBox="1"/>
            <p:nvPr/>
          </p:nvSpPr>
          <p:spPr>
            <a:xfrm>
              <a:off x="729340" y="2877510"/>
              <a:ext cx="584400" cy="4131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entury Gothic"/>
                  <a:ea typeface="Century Gothic"/>
                  <a:cs typeface="Century Gothic"/>
                  <a:sym typeface="Century Gothic"/>
                </a:rPr>
                <a:t>7</a:t>
              </a:r>
              <a:endParaRPr/>
            </a:p>
          </p:txBody>
        </p:sp>
        <p:sp>
          <p:nvSpPr>
            <p:cNvPr id="507" name="Google Shape;507;p10"/>
            <p:cNvSpPr txBox="1"/>
            <p:nvPr/>
          </p:nvSpPr>
          <p:spPr>
            <a:xfrm>
              <a:off x="610272" y="3449066"/>
              <a:ext cx="584400" cy="4131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entury Gothic"/>
                  <a:ea typeface="Century Gothic"/>
                  <a:cs typeface="Century Gothic"/>
                  <a:sym typeface="Century Gothic"/>
                </a:rPr>
                <a:t>6</a:t>
              </a:r>
              <a:endParaRPr/>
            </a:p>
          </p:txBody>
        </p:sp>
        <p:sp>
          <p:nvSpPr>
            <p:cNvPr id="508" name="Google Shape;508;p10"/>
            <p:cNvSpPr txBox="1"/>
            <p:nvPr/>
          </p:nvSpPr>
          <p:spPr>
            <a:xfrm>
              <a:off x="1823012" y="3430916"/>
              <a:ext cx="584400" cy="4131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entury Gothic"/>
                  <a:ea typeface="Century Gothic"/>
                  <a:cs typeface="Century Gothic"/>
                  <a:sym typeface="Century Gothic"/>
                </a:rPr>
                <a:t>3</a:t>
              </a:r>
              <a:endParaRPr/>
            </a:p>
          </p:txBody>
        </p:sp>
        <p:sp>
          <p:nvSpPr>
            <p:cNvPr id="509" name="Google Shape;509;p10"/>
            <p:cNvSpPr txBox="1"/>
            <p:nvPr/>
          </p:nvSpPr>
          <p:spPr>
            <a:xfrm>
              <a:off x="1478523" y="3856685"/>
              <a:ext cx="584400" cy="4131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entury Gothic"/>
                  <a:ea typeface="Century Gothic"/>
                  <a:cs typeface="Century Gothic"/>
                  <a:sym typeface="Century Gothic"/>
                </a:rPr>
                <a:t>4</a:t>
              </a:r>
              <a:endParaRPr/>
            </a:p>
          </p:txBody>
        </p:sp>
        <p:sp>
          <p:nvSpPr>
            <p:cNvPr id="510" name="Google Shape;510;p10"/>
            <p:cNvSpPr txBox="1"/>
            <p:nvPr/>
          </p:nvSpPr>
          <p:spPr>
            <a:xfrm>
              <a:off x="979029" y="3864485"/>
              <a:ext cx="584400" cy="4131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entury Gothic"/>
                  <a:ea typeface="Century Gothic"/>
                  <a:cs typeface="Century Gothic"/>
                  <a:sym typeface="Century Gothic"/>
                </a:rPr>
                <a:t>5</a:t>
              </a:r>
              <a:endParaRPr/>
            </a:p>
          </p:txBody>
        </p:sp>
      </p:grpSp>
      <p:grpSp>
        <p:nvGrpSpPr>
          <p:cNvPr id="511" name="Google Shape;511;p10"/>
          <p:cNvGrpSpPr/>
          <p:nvPr/>
        </p:nvGrpSpPr>
        <p:grpSpPr>
          <a:xfrm>
            <a:off x="261474" y="1904914"/>
            <a:ext cx="6400246" cy="1183409"/>
            <a:chOff x="261474" y="1866453"/>
            <a:chExt cx="6400246" cy="1183409"/>
          </a:xfrm>
        </p:grpSpPr>
        <p:sp>
          <p:nvSpPr>
            <p:cNvPr id="512" name="Google Shape;512;p10"/>
            <p:cNvSpPr/>
            <p:nvPr/>
          </p:nvSpPr>
          <p:spPr>
            <a:xfrm>
              <a:off x="639841" y="1896226"/>
              <a:ext cx="6021879" cy="1144891"/>
            </a:xfrm>
            <a:prstGeom prst="roundRect">
              <a:avLst>
                <a:gd fmla="val 16667" name="adj"/>
              </a:avLst>
            </a:prstGeom>
            <a:solidFill>
              <a:srgbClr val="A2B9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13" name="Google Shape;513;p10"/>
            <p:cNvSpPr txBox="1"/>
            <p:nvPr/>
          </p:nvSpPr>
          <p:spPr>
            <a:xfrm>
              <a:off x="899681" y="1866453"/>
              <a:ext cx="2939991" cy="323165"/>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GB" sz="1500">
                  <a:solidFill>
                    <a:schemeClr val="dk1"/>
                  </a:solidFill>
                  <a:latin typeface="Century Gothic"/>
                  <a:ea typeface="Century Gothic"/>
                  <a:cs typeface="Century Gothic"/>
                  <a:sym typeface="Century Gothic"/>
                </a:rPr>
                <a:t>They have a plan</a:t>
              </a:r>
              <a:endParaRPr/>
            </a:p>
          </p:txBody>
        </p:sp>
        <p:sp>
          <p:nvSpPr>
            <p:cNvPr id="514" name="Google Shape;514;p10"/>
            <p:cNvSpPr txBox="1"/>
            <p:nvPr/>
          </p:nvSpPr>
          <p:spPr>
            <a:xfrm>
              <a:off x="899682" y="2126532"/>
              <a:ext cx="5592748" cy="923330"/>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900">
                  <a:solidFill>
                    <a:schemeClr val="dk1"/>
                  </a:solidFill>
                  <a:latin typeface="Century Gothic"/>
                  <a:ea typeface="Century Gothic"/>
                  <a:cs typeface="Century Gothic"/>
                  <a:sym typeface="Century Gothic"/>
                </a:rPr>
                <a:t>There is a consistent pattern between students who are successful in sixth form and those who have a clear and realistic plan for their short or medium term future.</a:t>
              </a:r>
              <a:endParaRPr/>
            </a:p>
            <a:p>
              <a:pPr indent="0" lvl="0" marL="0" marR="0" rtl="0" algn="l">
                <a:spcBef>
                  <a:spcPts val="0"/>
                </a:spcBef>
                <a:spcAft>
                  <a:spcPts val="0"/>
                </a:spcAft>
                <a:buNone/>
              </a:pPr>
              <a:r>
                <a:rPr lang="en-GB" sz="900">
                  <a:solidFill>
                    <a:schemeClr val="dk1"/>
                  </a:solidFill>
                  <a:latin typeface="Century Gothic"/>
                  <a:ea typeface="Century Gothic"/>
                  <a:cs typeface="Century Gothic"/>
                  <a:sym typeface="Century Gothic"/>
                </a:rPr>
                <a:t>Few people have a long-term goal. Most of us change what we want to do BUT, we still perform better academically if we have some idea about what we’d like to do next. A short, medium or long term goal - having an idea for at least one of these is important. We can help you formulate your plan!</a:t>
              </a:r>
              <a:endParaRPr/>
            </a:p>
          </p:txBody>
        </p:sp>
        <p:sp>
          <p:nvSpPr>
            <p:cNvPr id="515" name="Google Shape;515;p10"/>
            <p:cNvSpPr txBox="1"/>
            <p:nvPr/>
          </p:nvSpPr>
          <p:spPr>
            <a:xfrm>
              <a:off x="261474" y="2029013"/>
              <a:ext cx="52908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5400">
                  <a:solidFill>
                    <a:srgbClr val="FF0000"/>
                  </a:solidFill>
                  <a:latin typeface="Arial Black"/>
                  <a:ea typeface="Arial Black"/>
                  <a:cs typeface="Arial Black"/>
                  <a:sym typeface="Arial Black"/>
                </a:rPr>
                <a:t>1</a:t>
              </a:r>
              <a:endParaRPr/>
            </a:p>
          </p:txBody>
        </p:sp>
      </p:grpSp>
      <p:grpSp>
        <p:nvGrpSpPr>
          <p:cNvPr id="516" name="Google Shape;516;p10"/>
          <p:cNvGrpSpPr/>
          <p:nvPr/>
        </p:nvGrpSpPr>
        <p:grpSpPr>
          <a:xfrm>
            <a:off x="275325" y="6190255"/>
            <a:ext cx="6386601" cy="923330"/>
            <a:chOff x="275325" y="6006464"/>
            <a:chExt cx="6386601" cy="923330"/>
          </a:xfrm>
        </p:grpSpPr>
        <p:sp>
          <p:nvSpPr>
            <p:cNvPr id="517" name="Google Shape;517;p10"/>
            <p:cNvSpPr/>
            <p:nvPr/>
          </p:nvSpPr>
          <p:spPr>
            <a:xfrm>
              <a:off x="640048" y="6095244"/>
              <a:ext cx="6021673" cy="712252"/>
            </a:xfrm>
            <a:prstGeom prst="roundRect">
              <a:avLst>
                <a:gd fmla="val 16667" name="adj"/>
              </a:avLst>
            </a:prstGeom>
            <a:solidFill>
              <a:srgbClr val="4CC1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18" name="Google Shape;518;p10"/>
            <p:cNvSpPr txBox="1"/>
            <p:nvPr/>
          </p:nvSpPr>
          <p:spPr>
            <a:xfrm>
              <a:off x="888834" y="6045944"/>
              <a:ext cx="3772161" cy="323165"/>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GB" sz="1500">
                  <a:solidFill>
                    <a:schemeClr val="dk1"/>
                  </a:solidFill>
                  <a:latin typeface="Century Gothic"/>
                  <a:ea typeface="Century Gothic"/>
                  <a:cs typeface="Century Gothic"/>
                  <a:sym typeface="Century Gothic"/>
                </a:rPr>
                <a:t>They communicate</a:t>
              </a:r>
              <a:endParaRPr/>
            </a:p>
          </p:txBody>
        </p:sp>
        <p:sp>
          <p:nvSpPr>
            <p:cNvPr id="519" name="Google Shape;519;p10"/>
            <p:cNvSpPr txBox="1"/>
            <p:nvPr/>
          </p:nvSpPr>
          <p:spPr>
            <a:xfrm>
              <a:off x="885829" y="6286017"/>
              <a:ext cx="5776097" cy="507831"/>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900">
                  <a:solidFill>
                    <a:schemeClr val="dk1"/>
                  </a:solidFill>
                  <a:latin typeface="Century Gothic"/>
                  <a:ea typeface="Century Gothic"/>
                  <a:cs typeface="Century Gothic"/>
                  <a:sym typeface="Century Gothic"/>
                </a:rPr>
                <a:t>Once a learner is comfortable in asking for help, they find that they make progress much more quickly and are less stressed in doing so - what you might call a ‘win-win’.</a:t>
              </a:r>
              <a:endParaRPr/>
            </a:p>
            <a:p>
              <a:pPr indent="0" lvl="0" marL="0" marR="0" rtl="0" algn="l">
                <a:spcBef>
                  <a:spcPts val="0"/>
                </a:spcBef>
                <a:spcAft>
                  <a:spcPts val="0"/>
                </a:spcAft>
                <a:buNone/>
              </a:pPr>
              <a:r>
                <a:rPr lang="en-GB" sz="900">
                  <a:solidFill>
                    <a:schemeClr val="dk1"/>
                  </a:solidFill>
                  <a:latin typeface="Century Gothic"/>
                  <a:ea typeface="Century Gothic"/>
                  <a:cs typeface="Century Gothic"/>
                  <a:sym typeface="Century Gothic"/>
                </a:rPr>
                <a:t>Don’t be embarrassed about seeking help – it is essential that you do!</a:t>
              </a:r>
              <a:endParaRPr sz="100">
                <a:solidFill>
                  <a:schemeClr val="dk1"/>
                </a:solidFill>
                <a:latin typeface="Century Gothic"/>
                <a:ea typeface="Century Gothic"/>
                <a:cs typeface="Century Gothic"/>
                <a:sym typeface="Century Gothic"/>
              </a:endParaRPr>
            </a:p>
          </p:txBody>
        </p:sp>
        <p:sp>
          <p:nvSpPr>
            <p:cNvPr id="520" name="Google Shape;520;p10"/>
            <p:cNvSpPr txBox="1"/>
            <p:nvPr/>
          </p:nvSpPr>
          <p:spPr>
            <a:xfrm>
              <a:off x="275325" y="6006464"/>
              <a:ext cx="52908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5400">
                  <a:solidFill>
                    <a:srgbClr val="FF0000"/>
                  </a:solidFill>
                  <a:latin typeface="Arial Black"/>
                  <a:ea typeface="Arial Black"/>
                  <a:cs typeface="Arial Black"/>
                  <a:sym typeface="Arial Black"/>
                </a:rPr>
                <a:t>5</a:t>
              </a:r>
              <a:endParaRPr/>
            </a:p>
          </p:txBody>
        </p:sp>
      </p:grpSp>
      <p:grpSp>
        <p:nvGrpSpPr>
          <p:cNvPr id="521" name="Google Shape;521;p10"/>
          <p:cNvGrpSpPr/>
          <p:nvPr/>
        </p:nvGrpSpPr>
        <p:grpSpPr>
          <a:xfrm>
            <a:off x="275325" y="5201671"/>
            <a:ext cx="6386602" cy="1022892"/>
            <a:chOff x="275325" y="5028513"/>
            <a:chExt cx="6386602" cy="1022892"/>
          </a:xfrm>
        </p:grpSpPr>
        <p:sp>
          <p:nvSpPr>
            <p:cNvPr id="522" name="Google Shape;522;p10"/>
            <p:cNvSpPr/>
            <p:nvPr/>
          </p:nvSpPr>
          <p:spPr>
            <a:xfrm>
              <a:off x="640048" y="5064843"/>
              <a:ext cx="6021879" cy="986562"/>
            </a:xfrm>
            <a:prstGeom prst="roundRect">
              <a:avLst>
                <a:gd fmla="val 16667" name="adj"/>
              </a:avLst>
            </a:prstGeom>
            <a:solidFill>
              <a:srgbClr val="FFCC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23" name="Google Shape;523;p10"/>
            <p:cNvSpPr txBox="1"/>
            <p:nvPr/>
          </p:nvSpPr>
          <p:spPr>
            <a:xfrm>
              <a:off x="899681" y="5028513"/>
              <a:ext cx="3753977" cy="323165"/>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GB" sz="1500">
                  <a:solidFill>
                    <a:schemeClr val="dk1"/>
                  </a:solidFill>
                  <a:latin typeface="Century Gothic"/>
                  <a:ea typeface="Century Gothic"/>
                  <a:cs typeface="Century Gothic"/>
                  <a:sym typeface="Century Gothic"/>
                </a:rPr>
                <a:t>They regularly review</a:t>
              </a:r>
              <a:endParaRPr/>
            </a:p>
          </p:txBody>
        </p:sp>
        <p:sp>
          <p:nvSpPr>
            <p:cNvPr id="524" name="Google Shape;524;p10"/>
            <p:cNvSpPr txBox="1"/>
            <p:nvPr/>
          </p:nvSpPr>
          <p:spPr>
            <a:xfrm>
              <a:off x="904695" y="5266575"/>
              <a:ext cx="5499699" cy="784830"/>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900">
                  <a:solidFill>
                    <a:schemeClr val="dk1"/>
                  </a:solidFill>
                  <a:latin typeface="Century Gothic"/>
                  <a:ea typeface="Century Gothic"/>
                  <a:cs typeface="Century Gothic"/>
                  <a:sym typeface="Century Gothic"/>
                </a:rPr>
                <a:t>Sixth form qualifications, such as A-level and BTECs, often require you to apply your core understanding to different or unfamiliar contexts. This means that you must have a firm grasp of everything you are learning all the way through the course. Even spending ten to fifteen minutes per day reviewing the learning and making key points based on your learning from that day or week can help enormously in your understanding.</a:t>
              </a:r>
              <a:endParaRPr/>
            </a:p>
          </p:txBody>
        </p:sp>
        <p:sp>
          <p:nvSpPr>
            <p:cNvPr id="525" name="Google Shape;525;p10"/>
            <p:cNvSpPr txBox="1"/>
            <p:nvPr/>
          </p:nvSpPr>
          <p:spPr>
            <a:xfrm>
              <a:off x="275325" y="5115732"/>
              <a:ext cx="52908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5400">
                  <a:solidFill>
                    <a:srgbClr val="FF0000"/>
                  </a:solidFill>
                  <a:latin typeface="Arial Black"/>
                  <a:ea typeface="Arial Black"/>
                  <a:cs typeface="Arial Black"/>
                  <a:sym typeface="Arial Black"/>
                </a:rPr>
                <a:t>4</a:t>
              </a:r>
              <a:endParaRPr/>
            </a:p>
          </p:txBody>
        </p:sp>
      </p:grpSp>
      <p:grpSp>
        <p:nvGrpSpPr>
          <p:cNvPr id="526" name="Google Shape;526;p10"/>
          <p:cNvGrpSpPr/>
          <p:nvPr/>
        </p:nvGrpSpPr>
        <p:grpSpPr>
          <a:xfrm>
            <a:off x="275325" y="3112111"/>
            <a:ext cx="6386395" cy="1039794"/>
            <a:chOff x="275325" y="3001042"/>
            <a:chExt cx="6386395" cy="1039794"/>
          </a:xfrm>
        </p:grpSpPr>
        <p:sp>
          <p:nvSpPr>
            <p:cNvPr id="527" name="Google Shape;527;p10"/>
            <p:cNvSpPr/>
            <p:nvPr/>
          </p:nvSpPr>
          <p:spPr>
            <a:xfrm>
              <a:off x="640048" y="3030911"/>
              <a:ext cx="6021672" cy="1009925"/>
            </a:xfrm>
            <a:prstGeom prst="roundRect">
              <a:avLst>
                <a:gd fmla="val 16667" name="adj"/>
              </a:avLst>
            </a:prstGeom>
            <a:solidFill>
              <a:srgbClr val="6B85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28" name="Google Shape;528;p10"/>
            <p:cNvSpPr txBox="1"/>
            <p:nvPr/>
          </p:nvSpPr>
          <p:spPr>
            <a:xfrm>
              <a:off x="888834" y="3001042"/>
              <a:ext cx="4871773" cy="323165"/>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GB" sz="1500">
                  <a:solidFill>
                    <a:schemeClr val="dk1"/>
                  </a:solidFill>
                  <a:latin typeface="Century Gothic"/>
                  <a:ea typeface="Century Gothic"/>
                  <a:cs typeface="Century Gothic"/>
                  <a:sym typeface="Century Gothic"/>
                </a:rPr>
                <a:t>They strike a work / life balance</a:t>
              </a:r>
              <a:endParaRPr/>
            </a:p>
          </p:txBody>
        </p:sp>
        <p:sp>
          <p:nvSpPr>
            <p:cNvPr id="529" name="Google Shape;529;p10"/>
            <p:cNvSpPr txBox="1"/>
            <p:nvPr/>
          </p:nvSpPr>
          <p:spPr>
            <a:xfrm>
              <a:off x="899681" y="3252799"/>
              <a:ext cx="5595534" cy="784830"/>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900">
                  <a:solidFill>
                    <a:schemeClr val="dk1"/>
                  </a:solidFill>
                  <a:latin typeface="Century Gothic"/>
                  <a:ea typeface="Century Gothic"/>
                  <a:cs typeface="Century Gothic"/>
                  <a:sym typeface="Century Gothic"/>
                </a:rPr>
                <a:t>It can be difficult to find the perfect balance. Some people fall into a trap of socialising too hard and at the wrong times and kid themselves that this is part of their downtime. Many others fill every spare moment with study. Whatever you are doing, try not to be distracted by other things - this means no socialising whilst working but also, provided that you have done the hard work, don’t allow work to stop you from being happy - we always work better when we’ve got a healthy balance. </a:t>
              </a:r>
              <a:endParaRPr sz="200">
                <a:solidFill>
                  <a:schemeClr val="dk1"/>
                </a:solidFill>
                <a:latin typeface="Century Gothic"/>
                <a:ea typeface="Century Gothic"/>
                <a:cs typeface="Century Gothic"/>
                <a:sym typeface="Century Gothic"/>
              </a:endParaRPr>
            </a:p>
          </p:txBody>
        </p:sp>
        <p:sp>
          <p:nvSpPr>
            <p:cNvPr id="530" name="Google Shape;530;p10"/>
            <p:cNvSpPr txBox="1"/>
            <p:nvPr/>
          </p:nvSpPr>
          <p:spPr>
            <a:xfrm>
              <a:off x="275325" y="3080380"/>
              <a:ext cx="52908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5400">
                  <a:solidFill>
                    <a:srgbClr val="FF0000"/>
                  </a:solidFill>
                  <a:latin typeface="Arial Black"/>
                  <a:ea typeface="Arial Black"/>
                  <a:cs typeface="Arial Black"/>
                  <a:sym typeface="Arial Black"/>
                </a:rPr>
                <a:t>2</a:t>
              </a:r>
              <a:endParaRPr/>
            </a:p>
          </p:txBody>
        </p:sp>
      </p:grpSp>
      <p:grpSp>
        <p:nvGrpSpPr>
          <p:cNvPr id="531" name="Google Shape;531;p10"/>
          <p:cNvGrpSpPr/>
          <p:nvPr/>
        </p:nvGrpSpPr>
        <p:grpSpPr>
          <a:xfrm>
            <a:off x="261720" y="4174881"/>
            <a:ext cx="6400000" cy="1026658"/>
            <a:chOff x="261721" y="4018447"/>
            <a:chExt cx="6400000" cy="1026658"/>
          </a:xfrm>
        </p:grpSpPr>
        <p:sp>
          <p:nvSpPr>
            <p:cNvPr id="532" name="Google Shape;532;p10"/>
            <p:cNvSpPr/>
            <p:nvPr/>
          </p:nvSpPr>
          <p:spPr>
            <a:xfrm>
              <a:off x="640049" y="4057081"/>
              <a:ext cx="6021672" cy="955492"/>
            </a:xfrm>
            <a:prstGeom prst="roundRect">
              <a:avLst>
                <a:gd fmla="val 16667" name="adj"/>
              </a:avLst>
            </a:prstGeom>
            <a:solidFill>
              <a:srgbClr val="F793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33" name="Google Shape;533;p10"/>
            <p:cNvSpPr txBox="1"/>
            <p:nvPr/>
          </p:nvSpPr>
          <p:spPr>
            <a:xfrm>
              <a:off x="899681" y="4018447"/>
              <a:ext cx="4305199" cy="323165"/>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GB" sz="1500">
                  <a:solidFill>
                    <a:schemeClr val="dk1"/>
                  </a:solidFill>
                  <a:latin typeface="Century Gothic"/>
                  <a:ea typeface="Century Gothic"/>
                  <a:cs typeface="Century Gothic"/>
                  <a:sym typeface="Century Gothic"/>
                </a:rPr>
                <a:t>They learn how to manage their time</a:t>
              </a:r>
              <a:endParaRPr/>
            </a:p>
          </p:txBody>
        </p:sp>
        <p:sp>
          <p:nvSpPr>
            <p:cNvPr id="534" name="Google Shape;534;p10"/>
            <p:cNvSpPr txBox="1"/>
            <p:nvPr/>
          </p:nvSpPr>
          <p:spPr>
            <a:xfrm>
              <a:off x="888836" y="4260275"/>
              <a:ext cx="5603595" cy="784830"/>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900">
                  <a:solidFill>
                    <a:schemeClr val="dk1"/>
                  </a:solidFill>
                  <a:latin typeface="Century Gothic"/>
                  <a:ea typeface="Century Gothic"/>
                  <a:cs typeface="Century Gothic"/>
                  <a:sym typeface="Century Gothic"/>
                </a:rPr>
                <a:t>The school week is made up of 25 lessons. Of this, most sixth formers have 15 lessons of contact time, leaving 10 hours of non-contact time, not including lunch and break. It is vital that this time is used constructively for extra-curricular, super-curricular and study. Aside from it being the best opportunity to get work done and receive support from staff, utilising the ‘school day’ means you have less to do at home! </a:t>
              </a:r>
              <a:endParaRPr/>
            </a:p>
          </p:txBody>
        </p:sp>
        <p:sp>
          <p:nvSpPr>
            <p:cNvPr id="535" name="Google Shape;535;p10"/>
            <p:cNvSpPr txBox="1"/>
            <p:nvPr/>
          </p:nvSpPr>
          <p:spPr>
            <a:xfrm>
              <a:off x="261721" y="4053721"/>
              <a:ext cx="52908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5400">
                  <a:solidFill>
                    <a:srgbClr val="FF0000"/>
                  </a:solidFill>
                  <a:latin typeface="Arial Black"/>
                  <a:ea typeface="Arial Black"/>
                  <a:cs typeface="Arial Black"/>
                  <a:sym typeface="Arial Black"/>
                </a:rPr>
                <a:t>3</a:t>
              </a:r>
              <a:endParaRPr/>
            </a:p>
          </p:txBody>
        </p:sp>
      </p:grpSp>
      <p:grpSp>
        <p:nvGrpSpPr>
          <p:cNvPr id="536" name="Google Shape;536;p10"/>
          <p:cNvGrpSpPr/>
          <p:nvPr/>
        </p:nvGrpSpPr>
        <p:grpSpPr>
          <a:xfrm>
            <a:off x="275326" y="6956950"/>
            <a:ext cx="6386395" cy="923330"/>
            <a:chOff x="275326" y="6773159"/>
            <a:chExt cx="6386395" cy="923330"/>
          </a:xfrm>
        </p:grpSpPr>
        <p:sp>
          <p:nvSpPr>
            <p:cNvPr id="537" name="Google Shape;537;p10"/>
            <p:cNvSpPr/>
            <p:nvPr/>
          </p:nvSpPr>
          <p:spPr>
            <a:xfrm>
              <a:off x="639843" y="6854541"/>
              <a:ext cx="6021878" cy="766704"/>
            </a:xfrm>
            <a:prstGeom prst="roundRect">
              <a:avLst>
                <a:gd fmla="val 16667" name="adj"/>
              </a:avLst>
            </a:prstGeom>
            <a:solidFill>
              <a:srgbClr val="C1301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38" name="Google Shape;538;p10"/>
            <p:cNvSpPr txBox="1"/>
            <p:nvPr/>
          </p:nvSpPr>
          <p:spPr>
            <a:xfrm>
              <a:off x="899681" y="6832558"/>
              <a:ext cx="2600603" cy="323165"/>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GB" sz="1500">
                  <a:solidFill>
                    <a:schemeClr val="dk1"/>
                  </a:solidFill>
                  <a:latin typeface="Century Gothic"/>
                  <a:ea typeface="Century Gothic"/>
                  <a:cs typeface="Century Gothic"/>
                  <a:sym typeface="Century Gothic"/>
                </a:rPr>
                <a:t>They challenge themselves</a:t>
              </a:r>
              <a:endParaRPr/>
            </a:p>
          </p:txBody>
        </p:sp>
        <p:sp>
          <p:nvSpPr>
            <p:cNvPr id="539" name="Google Shape;539;p10"/>
            <p:cNvSpPr txBox="1"/>
            <p:nvPr/>
          </p:nvSpPr>
          <p:spPr>
            <a:xfrm>
              <a:off x="899681" y="7075313"/>
              <a:ext cx="5641459" cy="507831"/>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900">
                  <a:solidFill>
                    <a:schemeClr val="dk1"/>
                  </a:solidFill>
                  <a:latin typeface="Century Gothic"/>
                  <a:ea typeface="Century Gothic"/>
                  <a:cs typeface="Century Gothic"/>
                  <a:sym typeface="Century Gothic"/>
                </a:rPr>
                <a:t>You often hear about the ‘step-up’ from GCSE to sixth form studies.</a:t>
              </a:r>
              <a:endParaRPr/>
            </a:p>
            <a:p>
              <a:pPr indent="0" lvl="0" marL="0" marR="0" rtl="0" algn="l">
                <a:spcBef>
                  <a:spcPts val="0"/>
                </a:spcBef>
                <a:spcAft>
                  <a:spcPts val="0"/>
                </a:spcAft>
                <a:buNone/>
              </a:pPr>
              <a:r>
                <a:rPr lang="en-GB" sz="900">
                  <a:solidFill>
                    <a:schemeClr val="dk1"/>
                  </a:solidFill>
                  <a:latin typeface="Century Gothic"/>
                  <a:ea typeface="Century Gothic"/>
                  <a:cs typeface="Century Gothic"/>
                  <a:sym typeface="Century Gothic"/>
                </a:rPr>
                <a:t>To be successful ALL students need to challenge themselves to come out of their comfort zone and push for the top grades.</a:t>
              </a:r>
              <a:endParaRPr sz="200">
                <a:solidFill>
                  <a:schemeClr val="dk1"/>
                </a:solidFill>
                <a:latin typeface="Century Gothic"/>
                <a:ea typeface="Century Gothic"/>
                <a:cs typeface="Century Gothic"/>
                <a:sym typeface="Century Gothic"/>
              </a:endParaRPr>
            </a:p>
          </p:txBody>
        </p:sp>
        <p:sp>
          <p:nvSpPr>
            <p:cNvPr id="540" name="Google Shape;540;p10"/>
            <p:cNvSpPr txBox="1"/>
            <p:nvPr/>
          </p:nvSpPr>
          <p:spPr>
            <a:xfrm>
              <a:off x="275326" y="6773159"/>
              <a:ext cx="52908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5400">
                  <a:solidFill>
                    <a:srgbClr val="FF0000"/>
                  </a:solidFill>
                  <a:latin typeface="Arial Black"/>
                  <a:ea typeface="Arial Black"/>
                  <a:cs typeface="Arial Black"/>
                  <a:sym typeface="Arial Black"/>
                </a:rPr>
                <a:t>6</a:t>
              </a:r>
              <a:endParaRPr/>
            </a:p>
          </p:txBody>
        </p:sp>
      </p:grpSp>
      <p:grpSp>
        <p:nvGrpSpPr>
          <p:cNvPr id="541" name="Google Shape;541;p10"/>
          <p:cNvGrpSpPr/>
          <p:nvPr/>
        </p:nvGrpSpPr>
        <p:grpSpPr>
          <a:xfrm>
            <a:off x="261474" y="7830098"/>
            <a:ext cx="6400248" cy="994299"/>
            <a:chOff x="261474" y="7667573"/>
            <a:chExt cx="6400248" cy="994299"/>
          </a:xfrm>
        </p:grpSpPr>
        <p:sp>
          <p:nvSpPr>
            <p:cNvPr id="542" name="Google Shape;542;p10"/>
            <p:cNvSpPr/>
            <p:nvPr/>
          </p:nvSpPr>
          <p:spPr>
            <a:xfrm>
              <a:off x="639844" y="7693172"/>
              <a:ext cx="6021878" cy="936837"/>
            </a:xfrm>
            <a:prstGeom prst="roundRect">
              <a:avLst>
                <a:gd fmla="val 16667" name="adj"/>
              </a:avLst>
            </a:prstGeom>
            <a:solidFill>
              <a:srgbClr val="6B85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43" name="Google Shape;543;p10"/>
            <p:cNvSpPr txBox="1"/>
            <p:nvPr/>
          </p:nvSpPr>
          <p:spPr>
            <a:xfrm>
              <a:off x="885829" y="7681556"/>
              <a:ext cx="5641459" cy="323165"/>
            </a:xfrm>
            <a:prstGeom prst="rect">
              <a:avLst/>
            </a:prstGeom>
            <a:noFill/>
            <a:ln>
              <a:noFill/>
            </a:ln>
          </p:spPr>
          <p:txBody>
            <a:bodyPr anchorCtr="0" anchor="b" bIns="45700" lIns="0" spcFirstLastPara="1" rIns="0" wrap="square" tIns="45700">
              <a:spAutoFit/>
            </a:bodyPr>
            <a:lstStyle/>
            <a:p>
              <a:pPr indent="0" lvl="0" marL="0" marR="0" rtl="0" algn="l">
                <a:spcBef>
                  <a:spcPts val="0"/>
                </a:spcBef>
                <a:spcAft>
                  <a:spcPts val="0"/>
                </a:spcAft>
                <a:buNone/>
              </a:pPr>
              <a:r>
                <a:rPr b="1" lang="en-GB" sz="1500">
                  <a:solidFill>
                    <a:schemeClr val="dk1"/>
                  </a:solidFill>
                  <a:latin typeface="Century Gothic"/>
                  <a:ea typeface="Century Gothic"/>
                  <a:cs typeface="Century Gothic"/>
                  <a:sym typeface="Century Gothic"/>
                </a:rPr>
                <a:t>Understand that learning can be a struggle and it’s OK to fail</a:t>
              </a:r>
              <a:endParaRPr/>
            </a:p>
          </p:txBody>
        </p:sp>
        <p:sp>
          <p:nvSpPr>
            <p:cNvPr id="544" name="Google Shape;544;p10"/>
            <p:cNvSpPr txBox="1"/>
            <p:nvPr/>
          </p:nvSpPr>
          <p:spPr>
            <a:xfrm>
              <a:off x="854525" y="7980872"/>
              <a:ext cx="5704200" cy="681000"/>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GB" sz="900">
                  <a:solidFill>
                    <a:schemeClr val="dk1"/>
                  </a:solidFill>
                  <a:latin typeface="Century Gothic"/>
                  <a:ea typeface="Century Gothic"/>
                  <a:cs typeface="Century Gothic"/>
                  <a:sym typeface="Century Gothic"/>
                </a:rPr>
                <a:t>Your sixth form studies are the ‘Gold Standard’ of learning as they prepare you for employment, learning and life in a much more independent environment. They are supposed to be hard. BUT, if you put the effort in and take advantage of the support YOU CAN DO IT. When you have to work hard for something the reward feels greater!</a:t>
              </a:r>
              <a:endParaRPr/>
            </a:p>
            <a:p>
              <a:pPr indent="0" lvl="0" marL="0" marR="0" rtl="0" algn="l">
                <a:spcBef>
                  <a:spcPts val="0"/>
                </a:spcBef>
                <a:spcAft>
                  <a:spcPts val="0"/>
                </a:spcAft>
                <a:buNone/>
              </a:pPr>
              <a:r>
                <a:t/>
              </a:r>
              <a:endParaRPr sz="100">
                <a:solidFill>
                  <a:schemeClr val="dk1"/>
                </a:solidFill>
                <a:latin typeface="Century Gothic"/>
                <a:ea typeface="Century Gothic"/>
                <a:cs typeface="Century Gothic"/>
                <a:sym typeface="Century Gothic"/>
              </a:endParaRPr>
            </a:p>
          </p:txBody>
        </p:sp>
        <p:sp>
          <p:nvSpPr>
            <p:cNvPr id="545" name="Google Shape;545;p10"/>
            <p:cNvSpPr txBox="1"/>
            <p:nvPr/>
          </p:nvSpPr>
          <p:spPr>
            <a:xfrm>
              <a:off x="261474" y="7667573"/>
              <a:ext cx="52908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5400">
                  <a:solidFill>
                    <a:srgbClr val="FF0000"/>
                  </a:solidFill>
                  <a:latin typeface="Arial Black"/>
                  <a:ea typeface="Arial Black"/>
                  <a:cs typeface="Arial Black"/>
                  <a:sym typeface="Arial Black"/>
                </a:rPr>
                <a:t>7</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Vapor Trail">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2020-05-21T11:20:20Z</dcterms:created>
  <dc:creator>John Naylor</dc:creator>
</cp:coreProperties>
</file>