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99060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6" roundtripDataSignature="AMtx7mg6xaiiDRt2vXuMfclyrdyu6OgR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60613" y="1143000"/>
            <a:ext cx="21367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360613" y="1143000"/>
            <a:ext cx="21367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9" Type="http://schemas.openxmlformats.org/officeDocument/2006/relationships/image" Target="../media/image8.png"/><Relationship Id="rId5" Type="http://schemas.openxmlformats.org/officeDocument/2006/relationships/image" Target="../media/image3.png"/><Relationship Id="rId6" Type="http://schemas.openxmlformats.org/officeDocument/2006/relationships/image" Target="../media/image1.png"/><Relationship Id="rId7" Type="http://schemas.openxmlformats.org/officeDocument/2006/relationships/image" Target="../media/image2.png"/><Relationship Id="rId8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129332" y="8657459"/>
            <a:ext cx="1599884" cy="846234"/>
          </a:xfrm>
          <a:prstGeom prst="roundRect">
            <a:avLst>
              <a:gd fmla="val 17194" name="adj"/>
            </a:avLst>
          </a:prstGeom>
          <a:solidFill>
            <a:srgbClr val="FFD966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 flipH="1" rot="5400000">
            <a:off x="1691895" y="704152"/>
            <a:ext cx="3950208" cy="5669840"/>
          </a:xfrm>
          <a:prstGeom prst="uturnArrow">
            <a:avLst>
              <a:gd fmla="val 34892" name="adj1"/>
              <a:gd fmla="val 24305" name="adj2"/>
              <a:gd fmla="val 20448" name="adj3"/>
              <a:gd fmla="val 9862" name="adj4"/>
              <a:gd fmla="val 89631" name="adj5"/>
            </a:avLst>
          </a:prstGeom>
          <a:solidFill>
            <a:srgbClr val="FFD96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88900" y="144780"/>
            <a:ext cx="6680200" cy="954024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2" name="Google Shape;92;p1"/>
          <p:cNvCxnSpPr/>
          <p:nvPr/>
        </p:nvCxnSpPr>
        <p:spPr>
          <a:xfrm>
            <a:off x="5001592" y="622283"/>
            <a:ext cx="0" cy="491748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3" name="Google Shape;93;p1"/>
          <p:cNvSpPr/>
          <p:nvPr/>
        </p:nvSpPr>
        <p:spPr>
          <a:xfrm rot="-5400000">
            <a:off x="746613" y="3526424"/>
            <a:ext cx="3954908" cy="4793554"/>
          </a:xfrm>
          <a:prstGeom prst="uturnArrow">
            <a:avLst>
              <a:gd fmla="val 35696" name="adj1"/>
              <a:gd fmla="val 22633" name="adj2"/>
              <a:gd fmla="val 26548" name="adj3"/>
              <a:gd fmla="val 11295" name="adj4"/>
              <a:gd fmla="val 90780" name="adj5"/>
            </a:avLst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4" name="Google Shape;94;p1"/>
          <p:cNvGrpSpPr/>
          <p:nvPr/>
        </p:nvGrpSpPr>
        <p:grpSpPr>
          <a:xfrm>
            <a:off x="4587535" y="6838631"/>
            <a:ext cx="513832" cy="497656"/>
            <a:chOff x="5088125" y="8219239"/>
            <a:chExt cx="952500" cy="942975"/>
          </a:xfrm>
        </p:grpSpPr>
        <p:sp>
          <p:nvSpPr>
            <p:cNvPr id="95" name="Google Shape;95;p1"/>
            <p:cNvSpPr/>
            <p:nvPr/>
          </p:nvSpPr>
          <p:spPr>
            <a:xfrm>
              <a:off x="5088125" y="8219239"/>
              <a:ext cx="952500" cy="942975"/>
            </a:xfrm>
            <a:prstGeom prst="ellipse">
              <a:avLst/>
            </a:prstGeom>
            <a:solidFill>
              <a:srgbClr val="FFD966"/>
            </a:solidFill>
            <a:ln cap="flat" cmpd="sng" w="76200">
              <a:solidFill>
                <a:srgbClr val="00206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The Foregen Rough One Regular" id="96" name="Google Shape;96;p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293973" y="8400801"/>
              <a:ext cx="494393" cy="20296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7" name="Google Shape;97;p1"/>
          <p:cNvSpPr/>
          <p:nvPr/>
        </p:nvSpPr>
        <p:spPr>
          <a:xfrm>
            <a:off x="1782786" y="8675355"/>
            <a:ext cx="1599884" cy="822980"/>
          </a:xfrm>
          <a:prstGeom prst="roundRect">
            <a:avLst>
              <a:gd fmla="val 17194" name="adj"/>
            </a:avLst>
          </a:prstGeom>
          <a:solidFill>
            <a:srgbClr val="FFD966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3457032" y="8675355"/>
            <a:ext cx="1599884" cy="793633"/>
          </a:xfrm>
          <a:prstGeom prst="roundRect">
            <a:avLst>
              <a:gd fmla="val 17194" name="adj"/>
            </a:avLst>
          </a:prstGeom>
          <a:solidFill>
            <a:srgbClr val="FFD966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5124594" y="8654384"/>
            <a:ext cx="1599884" cy="787370"/>
          </a:xfrm>
          <a:prstGeom prst="roundRect">
            <a:avLst>
              <a:gd fmla="val 17194" name="adj"/>
            </a:avLst>
          </a:prstGeom>
          <a:solidFill>
            <a:srgbClr val="FFD966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mage result for cool arrow" id="100" name="Google Shape;100;p1"/>
          <p:cNvPicPr preferRelativeResize="0"/>
          <p:nvPr/>
        </p:nvPicPr>
        <p:blipFill rotWithShape="1">
          <a:blip r:embed="rId4">
            <a:alphaModFix/>
          </a:blip>
          <a:srcRect b="36711" l="24739" r="26191" t="21333"/>
          <a:stretch/>
        </p:blipFill>
        <p:spPr>
          <a:xfrm rot="5400000">
            <a:off x="1716256" y="8947078"/>
            <a:ext cx="199798" cy="25343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1" name="Google Shape;101;p1"/>
          <p:cNvCxnSpPr/>
          <p:nvPr/>
        </p:nvCxnSpPr>
        <p:spPr>
          <a:xfrm>
            <a:off x="3099988" y="6498535"/>
            <a:ext cx="11303" cy="1572336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2" name="Google Shape;102;p1"/>
          <p:cNvCxnSpPr/>
          <p:nvPr/>
        </p:nvCxnSpPr>
        <p:spPr>
          <a:xfrm>
            <a:off x="1790097" y="6468354"/>
            <a:ext cx="3809" cy="146436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3" name="Google Shape;103;p1"/>
          <p:cNvCxnSpPr/>
          <p:nvPr/>
        </p:nvCxnSpPr>
        <p:spPr>
          <a:xfrm>
            <a:off x="2947547" y="4149121"/>
            <a:ext cx="8671" cy="1458461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4" name="Google Shape;104;p1"/>
          <p:cNvCxnSpPr/>
          <p:nvPr/>
        </p:nvCxnSpPr>
        <p:spPr>
          <a:xfrm>
            <a:off x="1782175" y="3948880"/>
            <a:ext cx="5108" cy="1640783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5" name="Google Shape;105;p1"/>
          <p:cNvCxnSpPr/>
          <p:nvPr/>
        </p:nvCxnSpPr>
        <p:spPr>
          <a:xfrm flipH="1" rot="10800000">
            <a:off x="357562" y="6050621"/>
            <a:ext cx="1444718" cy="3208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6" name="Google Shape;106;p1"/>
          <p:cNvCxnSpPr/>
          <p:nvPr/>
        </p:nvCxnSpPr>
        <p:spPr>
          <a:xfrm>
            <a:off x="4909470" y="3719718"/>
            <a:ext cx="1487523" cy="4332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7" name="Google Shape;107;p1"/>
          <p:cNvCxnSpPr/>
          <p:nvPr/>
        </p:nvCxnSpPr>
        <p:spPr>
          <a:xfrm rot="10800000">
            <a:off x="4827537" y="1802907"/>
            <a:ext cx="0" cy="1437171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8" name="Google Shape;108;p1"/>
          <p:cNvCxnSpPr/>
          <p:nvPr/>
        </p:nvCxnSpPr>
        <p:spPr>
          <a:xfrm rot="10800000">
            <a:off x="2921410" y="1828789"/>
            <a:ext cx="12515" cy="1841292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9" name="Google Shape;109;p1"/>
          <p:cNvCxnSpPr/>
          <p:nvPr/>
        </p:nvCxnSpPr>
        <p:spPr>
          <a:xfrm rot="10800000">
            <a:off x="1399859" y="3002919"/>
            <a:ext cx="8255" cy="96501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0" name="Google Shape;110;p1"/>
          <p:cNvCxnSpPr/>
          <p:nvPr/>
        </p:nvCxnSpPr>
        <p:spPr>
          <a:xfrm rot="10800000">
            <a:off x="1139137" y="825424"/>
            <a:ext cx="8255" cy="96501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1" name="Google Shape;111;p1"/>
          <p:cNvCxnSpPr/>
          <p:nvPr/>
        </p:nvCxnSpPr>
        <p:spPr>
          <a:xfrm rot="10800000">
            <a:off x="2265701" y="804508"/>
            <a:ext cx="8255" cy="96501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2" name="Google Shape;112;p1"/>
          <p:cNvCxnSpPr/>
          <p:nvPr/>
        </p:nvCxnSpPr>
        <p:spPr>
          <a:xfrm rot="10800000">
            <a:off x="2800418" y="850144"/>
            <a:ext cx="8255" cy="96501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3" name="Google Shape;113;p1"/>
          <p:cNvSpPr/>
          <p:nvPr/>
        </p:nvSpPr>
        <p:spPr>
          <a:xfrm rot="-933515">
            <a:off x="402976" y="1374034"/>
            <a:ext cx="802785" cy="105941"/>
          </a:xfrm>
          <a:custGeom>
            <a:rect b="b" l="l" r="r" t="t"/>
            <a:pathLst>
              <a:path extrusionOk="0" h="366589" w="1493520">
                <a:moveTo>
                  <a:pt x="0" y="366589"/>
                </a:moveTo>
                <a:cubicBezTo>
                  <a:pt x="168910" y="236414"/>
                  <a:pt x="337820" y="106239"/>
                  <a:pt x="586740" y="46549"/>
                </a:cubicBezTo>
                <a:cubicBezTo>
                  <a:pt x="835660" y="-13141"/>
                  <a:pt x="1164590" y="-2346"/>
                  <a:pt x="1493520" y="8449"/>
                </a:cubicBezTo>
              </a:path>
            </a:pathLst>
          </a:custGeom>
          <a:noFill/>
          <a:ln cap="rnd" cmpd="sng" w="12382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"/>
          <p:cNvSpPr/>
          <p:nvPr/>
        </p:nvSpPr>
        <p:spPr>
          <a:xfrm rot="-224891">
            <a:off x="2499576" y="1282286"/>
            <a:ext cx="730498" cy="169203"/>
          </a:xfrm>
          <a:custGeom>
            <a:rect b="b" l="l" r="r" t="t"/>
            <a:pathLst>
              <a:path extrusionOk="0" h="366589" w="1493520">
                <a:moveTo>
                  <a:pt x="0" y="366589"/>
                </a:moveTo>
                <a:cubicBezTo>
                  <a:pt x="168910" y="236414"/>
                  <a:pt x="337820" y="106239"/>
                  <a:pt x="586740" y="46549"/>
                </a:cubicBezTo>
                <a:cubicBezTo>
                  <a:pt x="835660" y="-13141"/>
                  <a:pt x="1164590" y="-2346"/>
                  <a:pt x="1493520" y="8449"/>
                </a:cubicBezTo>
              </a:path>
            </a:pathLst>
          </a:custGeom>
          <a:noFill/>
          <a:ln cap="rnd" cmpd="sng" w="12382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5" name="Google Shape;115;p1"/>
          <p:cNvGrpSpPr/>
          <p:nvPr/>
        </p:nvGrpSpPr>
        <p:grpSpPr>
          <a:xfrm>
            <a:off x="4297088" y="4602679"/>
            <a:ext cx="541674" cy="517855"/>
            <a:chOff x="3847275" y="6773926"/>
            <a:chExt cx="952500" cy="942975"/>
          </a:xfrm>
        </p:grpSpPr>
        <p:sp>
          <p:nvSpPr>
            <p:cNvPr id="116" name="Google Shape;116;p1"/>
            <p:cNvSpPr/>
            <p:nvPr/>
          </p:nvSpPr>
          <p:spPr>
            <a:xfrm>
              <a:off x="3847275" y="6773926"/>
              <a:ext cx="952500" cy="942975"/>
            </a:xfrm>
            <a:prstGeom prst="ellipse">
              <a:avLst/>
            </a:prstGeom>
            <a:solidFill>
              <a:srgbClr val="FFD966"/>
            </a:solidFill>
            <a:ln cap="flat" cmpd="sng" w="76200">
              <a:solidFill>
                <a:srgbClr val="00206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The Foregen Rough One Regular" id="117" name="Google Shape;117;p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4069903" y="6966492"/>
              <a:ext cx="494393" cy="202961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descr="Lipstick Rage**" id="118" name="Google Shape;118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323451" y="902785"/>
            <a:ext cx="1209021" cy="12733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pstick Rage**" id="119" name="Google Shape;119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625207" y="930995"/>
            <a:ext cx="487274" cy="14478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pstick Rage**" id="120" name="Google Shape;120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273011" y="920399"/>
            <a:ext cx="1204034" cy="134543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1"/>
          <p:cNvSpPr/>
          <p:nvPr/>
        </p:nvSpPr>
        <p:spPr>
          <a:xfrm rot="-780390">
            <a:off x="4609636" y="1318239"/>
            <a:ext cx="708278" cy="95805"/>
          </a:xfrm>
          <a:custGeom>
            <a:rect b="b" l="l" r="r" t="t"/>
            <a:pathLst>
              <a:path extrusionOk="0" h="366589" w="1493520">
                <a:moveTo>
                  <a:pt x="0" y="366589"/>
                </a:moveTo>
                <a:cubicBezTo>
                  <a:pt x="168910" y="236414"/>
                  <a:pt x="337820" y="106239"/>
                  <a:pt x="586740" y="46549"/>
                </a:cubicBezTo>
                <a:cubicBezTo>
                  <a:pt x="835660" y="-13141"/>
                  <a:pt x="1164590" y="-2346"/>
                  <a:pt x="1493520" y="8449"/>
                </a:cubicBezTo>
              </a:path>
            </a:pathLst>
          </a:custGeom>
          <a:noFill/>
          <a:ln cap="rnd" cmpd="sng" w="12382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2" name="Google Shape;122;p1"/>
          <p:cNvCxnSpPr/>
          <p:nvPr/>
        </p:nvCxnSpPr>
        <p:spPr>
          <a:xfrm rot="10800000">
            <a:off x="2474244" y="1802907"/>
            <a:ext cx="13294" cy="1800722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3" name="Google Shape;123;p1"/>
          <p:cNvSpPr txBox="1"/>
          <p:nvPr/>
        </p:nvSpPr>
        <p:spPr>
          <a:xfrm>
            <a:off x="1079921" y="117199"/>
            <a:ext cx="4829991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SCIENCE (COMBINED) CURRICULUM MAP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Image result for cool arrow" id="124" name="Google Shape;124;p1"/>
          <p:cNvPicPr preferRelativeResize="0"/>
          <p:nvPr/>
        </p:nvPicPr>
        <p:blipFill rotWithShape="1">
          <a:blip r:embed="rId4">
            <a:alphaModFix/>
          </a:blip>
          <a:srcRect b="36711" l="24739" r="26191" t="21333"/>
          <a:stretch/>
        </p:blipFill>
        <p:spPr>
          <a:xfrm rot="5400000">
            <a:off x="3355298" y="8970175"/>
            <a:ext cx="199798" cy="2534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result for cool arrow" id="125" name="Google Shape;125;p1"/>
          <p:cNvPicPr preferRelativeResize="0"/>
          <p:nvPr/>
        </p:nvPicPr>
        <p:blipFill rotWithShape="1">
          <a:blip r:embed="rId4">
            <a:alphaModFix/>
          </a:blip>
          <a:srcRect b="36711" l="24739" r="26191" t="21333"/>
          <a:stretch/>
        </p:blipFill>
        <p:spPr>
          <a:xfrm rot="5400000">
            <a:off x="5059880" y="8958558"/>
            <a:ext cx="199798" cy="25343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1"/>
          <p:cNvSpPr txBox="1"/>
          <p:nvPr/>
        </p:nvSpPr>
        <p:spPr>
          <a:xfrm>
            <a:off x="4624350" y="6952718"/>
            <a:ext cx="53489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"/>
          <p:cNvSpPr txBox="1"/>
          <p:nvPr/>
        </p:nvSpPr>
        <p:spPr>
          <a:xfrm>
            <a:off x="4374573" y="4740977"/>
            <a:ext cx="53489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"/>
          <p:cNvSpPr txBox="1"/>
          <p:nvPr/>
        </p:nvSpPr>
        <p:spPr>
          <a:xfrm>
            <a:off x="298915" y="8755810"/>
            <a:ext cx="1753120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SCIENCE SKILL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"/>
          <p:cNvSpPr txBox="1"/>
          <p:nvPr/>
        </p:nvSpPr>
        <p:spPr>
          <a:xfrm>
            <a:off x="79690" y="8961694"/>
            <a:ext cx="171128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Scientific knowledge and conceptual understanding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"/>
          <p:cNvSpPr txBox="1"/>
          <p:nvPr/>
        </p:nvSpPr>
        <p:spPr>
          <a:xfrm>
            <a:off x="1847465" y="8961694"/>
            <a:ext cx="15342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nature, processes and methods of science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"/>
          <p:cNvSpPr txBox="1"/>
          <p:nvPr/>
        </p:nvSpPr>
        <p:spPr>
          <a:xfrm>
            <a:off x="1767134" y="8752383"/>
            <a:ext cx="1613541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SCIENCE SKILL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1"/>
          <p:cNvSpPr txBox="1"/>
          <p:nvPr/>
        </p:nvSpPr>
        <p:spPr>
          <a:xfrm>
            <a:off x="3446833" y="8752383"/>
            <a:ext cx="1613541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SCIENCE SKILL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"/>
          <p:cNvSpPr txBox="1"/>
          <p:nvPr/>
        </p:nvSpPr>
        <p:spPr>
          <a:xfrm>
            <a:off x="5117765" y="8748284"/>
            <a:ext cx="1613541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SCIENCE SKILL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1"/>
          <p:cNvSpPr txBox="1"/>
          <p:nvPr/>
        </p:nvSpPr>
        <p:spPr>
          <a:xfrm>
            <a:off x="3411746" y="8959010"/>
            <a:ext cx="179162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Analysis, evaluation and measurement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"/>
          <p:cNvSpPr txBox="1"/>
          <p:nvPr/>
        </p:nvSpPr>
        <p:spPr>
          <a:xfrm>
            <a:off x="5140046" y="8952683"/>
            <a:ext cx="166623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Experimental skills and investigations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"/>
          <p:cNvSpPr txBox="1"/>
          <p:nvPr/>
        </p:nvSpPr>
        <p:spPr>
          <a:xfrm>
            <a:off x="3082446" y="6506707"/>
            <a:ext cx="1834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lang="en-GB" sz="900">
                <a:solidFill>
                  <a:schemeClr val="dk1"/>
                </a:solidFill>
              </a:rPr>
              <a:t>Response</a:t>
            </a: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l, Neutralisation  and Forces</a:t>
            </a:r>
            <a:endParaRPr b="1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"/>
          <p:cNvSpPr txBox="1"/>
          <p:nvPr/>
        </p:nvSpPr>
        <p:spPr>
          <a:xfrm>
            <a:off x="1567475" y="6461750"/>
            <a:ext cx="1728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lang="en-GB" sz="900">
                <a:solidFill>
                  <a:schemeClr val="dk1"/>
                </a:solidFill>
              </a:rPr>
              <a:t>Inheritance,</a:t>
            </a: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Separating Techniques and Power</a:t>
            </a:r>
            <a:endParaRPr b="1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1"/>
          <p:cNvSpPr txBox="1"/>
          <p:nvPr/>
        </p:nvSpPr>
        <p:spPr>
          <a:xfrm>
            <a:off x="343225" y="6068125"/>
            <a:ext cx="1407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lang="en-GB" sz="900">
                <a:solidFill>
                  <a:schemeClr val="dk1"/>
                </a:solidFill>
              </a:rPr>
              <a:t>Evolution </a:t>
            </a: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Electrolysis </a:t>
            </a:r>
            <a:endParaRPr b="1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1"/>
          <p:cNvSpPr txBox="1"/>
          <p:nvPr/>
        </p:nvSpPr>
        <p:spPr>
          <a:xfrm>
            <a:off x="524551" y="4136596"/>
            <a:ext cx="1305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lang="en-GB" sz="900">
                <a:solidFill>
                  <a:schemeClr val="dk1"/>
                </a:solidFill>
              </a:rPr>
              <a:t>Pathogens, </a:t>
            </a: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metal extraction, equilibria  and Radioactive Decay</a:t>
            </a:r>
            <a:endParaRPr b="1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"/>
          <p:cNvSpPr txBox="1"/>
          <p:nvPr/>
        </p:nvSpPr>
        <p:spPr>
          <a:xfrm>
            <a:off x="1698632" y="4101882"/>
            <a:ext cx="11670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en-GB" sz="900">
                <a:solidFill>
                  <a:schemeClr val="dk1"/>
                </a:solidFill>
              </a:rPr>
              <a:t>Risk factors</a:t>
            </a: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equilibria, and EM Spectrum</a:t>
            </a:r>
            <a:endParaRPr b="1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1"/>
          <p:cNvSpPr txBox="1"/>
          <p:nvPr/>
        </p:nvSpPr>
        <p:spPr>
          <a:xfrm>
            <a:off x="2773875" y="4144390"/>
            <a:ext cx="12969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lang="en-GB" sz="900">
                <a:solidFill>
                  <a:schemeClr val="dk1"/>
                </a:solidFill>
              </a:rPr>
              <a:t>Survival</a:t>
            </a: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Fuels Dynamic Equilibrium</a:t>
            </a:r>
            <a:endParaRPr b="1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1"/>
          <p:cNvSpPr/>
          <p:nvPr/>
        </p:nvSpPr>
        <p:spPr>
          <a:xfrm flipH="1" rot="2195971">
            <a:off x="3545055" y="7064302"/>
            <a:ext cx="1207125" cy="1235860"/>
          </a:xfrm>
          <a:prstGeom prst="arc">
            <a:avLst>
              <a:gd fmla="val 3370634" name="adj1"/>
              <a:gd fmla="val 6114740" name="adj2"/>
            </a:avLst>
          </a:prstGeom>
          <a:noFill/>
          <a:ln cap="flat" cmpd="sng" w="28575">
            <a:solidFill>
              <a:srgbClr val="0070C0"/>
            </a:solidFill>
            <a:prstDash val="dash"/>
            <a:miter lim="800000"/>
            <a:headEnd len="med" w="med" type="oval"/>
            <a:tailEnd len="med" w="med" type="triangl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"/>
          <p:cNvSpPr txBox="1"/>
          <p:nvPr/>
        </p:nvSpPr>
        <p:spPr>
          <a:xfrm>
            <a:off x="3863350" y="7916334"/>
            <a:ext cx="2623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Assessment: Higher or Foundation Assessment, 40-45 marks for </a:t>
            </a:r>
            <a:r>
              <a:rPr b="1" lang="en-GB" sz="800">
                <a:solidFill>
                  <a:srgbClr val="FF0000"/>
                </a:solidFill>
              </a:rPr>
              <a:t>Biology, Chemistry and Physics to cover Y9 and Y10 content</a:t>
            </a:r>
            <a:endParaRPr b="1" i="0" sz="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1"/>
          <p:cNvSpPr/>
          <p:nvPr/>
        </p:nvSpPr>
        <p:spPr>
          <a:xfrm rot="-3478896">
            <a:off x="2202250" y="6917303"/>
            <a:ext cx="769077" cy="1235860"/>
          </a:xfrm>
          <a:prstGeom prst="arc">
            <a:avLst>
              <a:gd fmla="val 3370634" name="adj1"/>
              <a:gd fmla="val 6114740" name="adj2"/>
            </a:avLst>
          </a:prstGeom>
          <a:noFill/>
          <a:ln cap="flat" cmpd="sng" w="28575">
            <a:solidFill>
              <a:srgbClr val="0070C0"/>
            </a:solidFill>
            <a:prstDash val="dash"/>
            <a:miter lim="800000"/>
            <a:headEnd len="med" w="med" type="oval"/>
            <a:tailEnd len="med" w="med" type="triangl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"/>
          <p:cNvSpPr/>
          <p:nvPr/>
        </p:nvSpPr>
        <p:spPr>
          <a:xfrm rot="-3678539">
            <a:off x="506870" y="6906982"/>
            <a:ext cx="1207125" cy="1235860"/>
          </a:xfrm>
          <a:prstGeom prst="arc">
            <a:avLst>
              <a:gd fmla="val 3370634" name="adj1"/>
              <a:gd fmla="val 6114740" name="adj2"/>
            </a:avLst>
          </a:prstGeom>
          <a:noFill/>
          <a:ln cap="flat" cmpd="sng" w="28575">
            <a:solidFill>
              <a:srgbClr val="0070C0"/>
            </a:solidFill>
            <a:prstDash val="dash"/>
            <a:miter lim="800000"/>
            <a:headEnd len="med" w="med" type="oval"/>
            <a:tailEnd len="med" w="med" type="triangl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"/>
          <p:cNvSpPr txBox="1"/>
          <p:nvPr/>
        </p:nvSpPr>
        <p:spPr>
          <a:xfrm>
            <a:off x="168430" y="7968013"/>
            <a:ext cx="17769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Assessment: Higher or Foundation Assessment, 40-45 </a:t>
            </a:r>
            <a:endParaRPr b="1" i="0" sz="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lang="en-GB" sz="800">
                <a:solidFill>
                  <a:srgbClr val="FF0000"/>
                </a:solidFill>
              </a:rPr>
              <a:t>40-45 marks for Biology, Chemistry and Physics to cover Y9 and Y10 content</a:t>
            </a:r>
            <a:endParaRPr b="1" sz="800">
              <a:solidFill>
                <a:srgbClr val="FF0000"/>
              </a:solidFill>
            </a:endParaRPr>
          </a:p>
        </p:txBody>
      </p:sp>
      <p:sp>
        <p:nvSpPr>
          <p:cNvPr id="147" name="Google Shape;147;p1"/>
          <p:cNvSpPr/>
          <p:nvPr/>
        </p:nvSpPr>
        <p:spPr>
          <a:xfrm flipH="1" rot="-10238009">
            <a:off x="2424338" y="3853717"/>
            <a:ext cx="796317" cy="1353975"/>
          </a:xfrm>
          <a:prstGeom prst="arc">
            <a:avLst>
              <a:gd fmla="val 3370634" name="adj1"/>
              <a:gd fmla="val 5781059" name="adj2"/>
            </a:avLst>
          </a:prstGeom>
          <a:noFill/>
          <a:ln cap="flat" cmpd="sng" w="28575">
            <a:solidFill>
              <a:srgbClr val="0070C0"/>
            </a:solidFill>
            <a:prstDash val="dash"/>
            <a:miter lim="800000"/>
            <a:headEnd len="med" w="med" type="oval"/>
            <a:tailEnd len="med" w="med" type="triangl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1"/>
          <p:cNvSpPr txBox="1"/>
          <p:nvPr/>
        </p:nvSpPr>
        <p:spPr>
          <a:xfrm>
            <a:off x="1532265" y="3464056"/>
            <a:ext cx="16923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Assessment: End of year exams - GCSE past paper 1- Biology, Chemistry and Physics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5033064" y="3786435"/>
            <a:ext cx="1360720" cy="507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Cycles, Rates of Reaction, Forces and Matter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"/>
          <p:cNvSpPr txBox="1"/>
          <p:nvPr/>
        </p:nvSpPr>
        <p:spPr>
          <a:xfrm>
            <a:off x="4681495" y="1821033"/>
            <a:ext cx="172809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Growth and Reactions, Groups of the Periodic Table, Forces, Matter and Ionising Radiation</a:t>
            </a:r>
            <a:endParaRPr b="1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"/>
          <p:cNvSpPr txBox="1"/>
          <p:nvPr/>
        </p:nvSpPr>
        <p:spPr>
          <a:xfrm>
            <a:off x="2892041" y="1834636"/>
            <a:ext cx="178324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Exchange, Electrolysis and Electricity</a:t>
            </a:r>
            <a:endParaRPr b="1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"/>
          <p:cNvSpPr txBox="1"/>
          <p:nvPr/>
        </p:nvSpPr>
        <p:spPr>
          <a:xfrm rot="5400000">
            <a:off x="2059867" y="2398364"/>
            <a:ext cx="13048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REVISION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1"/>
          <p:cNvSpPr/>
          <p:nvPr/>
        </p:nvSpPr>
        <p:spPr>
          <a:xfrm flipH="1" rot="3724653">
            <a:off x="5107937" y="5041340"/>
            <a:ext cx="889861" cy="1168501"/>
          </a:xfrm>
          <a:prstGeom prst="arc">
            <a:avLst>
              <a:gd fmla="val 3374889" name="adj1"/>
              <a:gd fmla="val 7922450" name="adj2"/>
            </a:avLst>
          </a:prstGeom>
          <a:noFill/>
          <a:ln cap="flat" cmpd="sng" w="28575">
            <a:solidFill>
              <a:srgbClr val="BF9000"/>
            </a:solidFill>
            <a:prstDash val="dash"/>
            <a:miter lim="800000"/>
            <a:headEnd len="med" w="med" type="oval"/>
            <a:tailEnd len="med" w="med" type="triangl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1"/>
          <p:cNvSpPr txBox="1"/>
          <p:nvPr/>
        </p:nvSpPr>
        <p:spPr>
          <a:xfrm>
            <a:off x="5395625" y="5775059"/>
            <a:ext cx="12366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Assessment: Mock Paper 1- Biology, Chemistry and Physics</a:t>
            </a:r>
            <a:endParaRPr b="1" i="0" sz="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1"/>
          <p:cNvSpPr/>
          <p:nvPr/>
        </p:nvSpPr>
        <p:spPr>
          <a:xfrm flipH="1" rot="7814382">
            <a:off x="4195086" y="3009657"/>
            <a:ext cx="603263" cy="1122248"/>
          </a:xfrm>
          <a:prstGeom prst="arc">
            <a:avLst>
              <a:gd fmla="val 3374889" name="adj1"/>
              <a:gd fmla="val 6250011" name="adj2"/>
            </a:avLst>
          </a:prstGeom>
          <a:noFill/>
          <a:ln cap="flat" cmpd="sng" w="28575">
            <a:solidFill>
              <a:srgbClr val="BF9000"/>
            </a:solidFill>
            <a:prstDash val="dash"/>
            <a:miter lim="800000"/>
            <a:headEnd len="med" w="med" type="oval"/>
            <a:tailEnd len="med" w="med" type="triangl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1"/>
          <p:cNvSpPr txBox="1"/>
          <p:nvPr/>
        </p:nvSpPr>
        <p:spPr>
          <a:xfrm>
            <a:off x="3706910" y="3368975"/>
            <a:ext cx="1289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Assessment: Mock Paper 2- Biology, Chemistry and Physics</a:t>
            </a:r>
            <a:endParaRPr b="1" i="0" sz="9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1"/>
          <p:cNvSpPr/>
          <p:nvPr/>
        </p:nvSpPr>
        <p:spPr>
          <a:xfrm flipH="1" rot="10800000">
            <a:off x="564032" y="1899593"/>
            <a:ext cx="3950101" cy="1098185"/>
          </a:xfrm>
          <a:prstGeom prst="arc">
            <a:avLst>
              <a:gd fmla="val 3374889" name="adj1"/>
              <a:gd fmla="val 5865700" name="adj2"/>
            </a:avLst>
          </a:prstGeom>
          <a:noFill/>
          <a:ln cap="flat" cmpd="sng" w="28575">
            <a:solidFill>
              <a:srgbClr val="BF9000"/>
            </a:solidFill>
            <a:prstDash val="dash"/>
            <a:miter lim="800000"/>
            <a:headEnd len="med" w="med" type="oval"/>
            <a:tailEnd len="med" w="med" type="triangl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1"/>
          <p:cNvSpPr txBox="1"/>
          <p:nvPr/>
        </p:nvSpPr>
        <p:spPr>
          <a:xfrm>
            <a:off x="1257186" y="1086069"/>
            <a:ext cx="1209021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level Physics, Chemistry and Biology; Level 3 BTEC Science</a:t>
            </a:r>
            <a:endParaRPr b="0"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1"/>
          <p:cNvSpPr txBox="1"/>
          <p:nvPr/>
        </p:nvSpPr>
        <p:spPr>
          <a:xfrm>
            <a:off x="3182647" y="1112363"/>
            <a:ext cx="1471905" cy="7848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University, Researcher, Forensic Scientist, Biochemist, Chemical Engineer, Education and Training </a:t>
            </a:r>
            <a:endParaRPr b="0"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"/>
          <p:cNvSpPr txBox="1"/>
          <p:nvPr/>
        </p:nvSpPr>
        <p:spPr>
          <a:xfrm>
            <a:off x="5254864" y="1132464"/>
            <a:ext cx="152854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Critical analysis, scientific investigation, evaluation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1"/>
          <p:cNvSpPr txBox="1"/>
          <p:nvPr/>
        </p:nvSpPr>
        <p:spPr>
          <a:xfrm>
            <a:off x="1566049" y="2200826"/>
            <a:ext cx="9888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GB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REVISION &amp;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GB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EXAMS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1"/>
          <p:cNvSpPr txBox="1"/>
          <p:nvPr/>
        </p:nvSpPr>
        <p:spPr>
          <a:xfrm>
            <a:off x="3155134" y="6732917"/>
            <a:ext cx="14073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lang="en-GB" sz="800">
                <a:solidFill>
                  <a:schemeClr val="dk1"/>
                </a:solidFill>
              </a:rPr>
              <a:t>Nervous and hormonal systems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Ecosystems – change and the environment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Reactions involving acids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Strong and weak acids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Momentum – kinetic energy 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"/>
          <p:cNvSpPr txBox="1"/>
          <p:nvPr/>
        </p:nvSpPr>
        <p:spPr>
          <a:xfrm>
            <a:off x="1841125" y="6711450"/>
            <a:ext cx="12090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800">
                <a:solidFill>
                  <a:schemeClr val="dk1"/>
                </a:solidFill>
              </a:rPr>
              <a:t>DNA and genes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Thermoregulation and glucoregulation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Distillation and fractional distillation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Chromatography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Power and heat capacity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1"/>
          <p:cNvSpPr txBox="1"/>
          <p:nvPr/>
        </p:nvSpPr>
        <p:spPr>
          <a:xfrm>
            <a:off x="336719" y="6524830"/>
            <a:ext cx="14073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lang="en-GB" sz="800">
                <a:solidFill>
                  <a:schemeClr val="dk1"/>
                </a:solidFill>
              </a:rPr>
              <a:t>Theory of evolution</a:t>
            </a:r>
            <a:endParaRPr sz="800">
              <a:solidFill>
                <a:schemeClr val="dk1"/>
              </a:solidFill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❑"/>
            </a:pPr>
            <a:r>
              <a:rPr lang="en-GB" sz="800">
                <a:solidFill>
                  <a:schemeClr val="dk1"/>
                </a:solidFill>
              </a:rPr>
              <a:t>Human evolution</a:t>
            </a:r>
            <a:endParaRPr sz="800">
              <a:solidFill>
                <a:schemeClr val="dk1"/>
              </a:solidFill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Inheritance and variation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Cations and anions and electrodes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Products of molten compounds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9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1"/>
          <p:cNvSpPr txBox="1"/>
          <p:nvPr/>
        </p:nvSpPr>
        <p:spPr>
          <a:xfrm>
            <a:off x="376239" y="4735002"/>
            <a:ext cx="1407300" cy="14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lang="en-GB" sz="800">
                <a:solidFill>
                  <a:schemeClr val="dk1"/>
                </a:solidFill>
              </a:rPr>
              <a:t>Communicable and non-communicable disease</a:t>
            </a:r>
            <a:endParaRPr sz="800">
              <a:solidFill>
                <a:schemeClr val="dk1"/>
              </a:solidFill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Metals and ores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Nucleus and radioactivity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Background radiation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Half-life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Analysing data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1"/>
          <p:cNvSpPr txBox="1"/>
          <p:nvPr/>
        </p:nvSpPr>
        <p:spPr>
          <a:xfrm>
            <a:off x="1698632" y="4515315"/>
            <a:ext cx="1359600" cy="10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800">
                <a:solidFill>
                  <a:schemeClr val="dk1"/>
                </a:solidFill>
              </a:rPr>
              <a:t>Cardiovascular disease, diabetes and new medicines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Waves and energy transfer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Reflection and refraction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Reversible reactions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1"/>
          <p:cNvSpPr txBox="1"/>
          <p:nvPr/>
        </p:nvSpPr>
        <p:spPr>
          <a:xfrm>
            <a:off x="2895332" y="4711914"/>
            <a:ext cx="14073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Risk factors and cardiovascular disease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Structure and formation of hydrocarbons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Fractional distillation 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1"/>
          <p:cNvSpPr txBox="1"/>
          <p:nvPr/>
        </p:nvSpPr>
        <p:spPr>
          <a:xfrm>
            <a:off x="2937042" y="2070692"/>
            <a:ext cx="1988400" cy="10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Energy transfer in electric circuits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Diffusion and osmosis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Scientific observation and electrolysis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Ions and the process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Products of electrolysis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Current, charge, resistance and electric circuits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National Grid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1"/>
          <p:cNvSpPr txBox="1"/>
          <p:nvPr/>
        </p:nvSpPr>
        <p:spPr>
          <a:xfrm>
            <a:off x="5077982" y="2397528"/>
            <a:ext cx="1460400" cy="14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Different groups of elements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Plant function and cell division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Radio-activity and the periodic table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Radiation and its effect on matter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forces can deform materials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9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1"/>
          <p:cNvSpPr txBox="1"/>
          <p:nvPr/>
        </p:nvSpPr>
        <p:spPr>
          <a:xfrm>
            <a:off x="4854260" y="4211269"/>
            <a:ext cx="1654813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Cell division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water, nitrogen and carbon cycles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Endo and exothermic reactions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Rates of reaction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DT and VT graphs to analyse journey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❑"/>
            </a:pPr>
            <a:r>
              <a:rPr b="0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History of the structure of the atom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1" name="Google Shape;171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91349" y="211646"/>
            <a:ext cx="856050" cy="887745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1"/>
          <p:cNvSpPr/>
          <p:nvPr/>
        </p:nvSpPr>
        <p:spPr>
          <a:xfrm flipH="1" rot="-10238009">
            <a:off x="374438" y="3855967"/>
            <a:ext cx="796317" cy="1353975"/>
          </a:xfrm>
          <a:prstGeom prst="arc">
            <a:avLst>
              <a:gd fmla="val 3370634" name="adj1"/>
              <a:gd fmla="val 5781059" name="adj2"/>
            </a:avLst>
          </a:prstGeom>
          <a:noFill/>
          <a:ln cap="flat" cmpd="sng" w="28575">
            <a:solidFill>
              <a:srgbClr val="0070C0"/>
            </a:solidFill>
            <a:prstDash val="dash"/>
            <a:miter lim="800000"/>
            <a:headEnd len="med" w="med" type="oval"/>
            <a:tailEnd len="med" w="med" type="triangl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1"/>
          <p:cNvSpPr txBox="1"/>
          <p:nvPr/>
        </p:nvSpPr>
        <p:spPr>
          <a:xfrm>
            <a:off x="61142" y="2554763"/>
            <a:ext cx="9888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Assessment: Higher or Foundation Assessment, 40-45 marks for </a:t>
            </a:r>
            <a:r>
              <a:rPr b="1" lang="en-GB" sz="800">
                <a:solidFill>
                  <a:srgbClr val="FF0000"/>
                </a:solidFill>
              </a:rPr>
              <a:t>Biology, Chemistry and Physics to cover Y9 and Y10 content</a:t>
            </a:r>
            <a:endParaRPr b="1" i="0" sz="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2020-03-04T16:08:47Z</dcterms:created>
  <dc:creator>Becky Ashton</dc:creator>
</cp:coreProperties>
</file>