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1.png"/><Relationship Id="rId10" Type="http://schemas.openxmlformats.org/officeDocument/2006/relationships/image" Target="../media/image7.png"/><Relationship Id="rId9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2.png"/><Relationship Id="rId7" Type="http://schemas.openxmlformats.org/officeDocument/2006/relationships/image" Target="../media/image10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 flipH="1" rot="5400000">
            <a:off x="1807126" y="827686"/>
            <a:ext cx="3485058" cy="5669840"/>
          </a:xfrm>
          <a:prstGeom prst="uturnArrow">
            <a:avLst>
              <a:gd fmla="val 34892" name="adj1"/>
              <a:gd fmla="val 24305" name="adj2"/>
              <a:gd fmla="val 20448" name="adj3"/>
              <a:gd fmla="val 9862" name="adj4"/>
              <a:gd fmla="val 89631" name="adj5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209600" y="182855"/>
            <a:ext cx="6680100" cy="9540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1" name="Google Shape;91;p13"/>
          <p:cNvCxnSpPr/>
          <p:nvPr/>
        </p:nvCxnSpPr>
        <p:spPr>
          <a:xfrm>
            <a:off x="5001592" y="622283"/>
            <a:ext cx="0" cy="491748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2" name="Google Shape;92;p13"/>
          <p:cNvSpPr/>
          <p:nvPr/>
        </p:nvSpPr>
        <p:spPr>
          <a:xfrm rot="-5400000">
            <a:off x="692680" y="3658650"/>
            <a:ext cx="3447812" cy="4161641"/>
          </a:xfrm>
          <a:prstGeom prst="uturnArrow">
            <a:avLst>
              <a:gd fmla="val 35696" name="adj1"/>
              <a:gd fmla="val 22633" name="adj2"/>
              <a:gd fmla="val 26548" name="adj3"/>
              <a:gd fmla="val 11295" name="adj4"/>
              <a:gd fmla="val 9078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3" name="Google Shape;93;p13"/>
          <p:cNvGrpSpPr/>
          <p:nvPr/>
        </p:nvGrpSpPr>
        <p:grpSpPr>
          <a:xfrm>
            <a:off x="4570969" y="6211166"/>
            <a:ext cx="513874" cy="497702"/>
            <a:chOff x="5088125" y="8219239"/>
            <a:chExt cx="952500" cy="942975"/>
          </a:xfrm>
        </p:grpSpPr>
        <p:sp>
          <p:nvSpPr>
            <p:cNvPr id="94" name="Google Shape;94;p13"/>
            <p:cNvSpPr/>
            <p:nvPr/>
          </p:nvSpPr>
          <p:spPr>
            <a:xfrm>
              <a:off x="5088125" y="8219239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95" name="Google Shape;95;p1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293973" y="8400801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96" name="Google Shape;96;p13"/>
          <p:cNvCxnSpPr/>
          <p:nvPr/>
        </p:nvCxnSpPr>
        <p:spPr>
          <a:xfrm flipH="1">
            <a:off x="1589492" y="6031736"/>
            <a:ext cx="185" cy="1467322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7" name="Google Shape;97;p13"/>
          <p:cNvCxnSpPr/>
          <p:nvPr/>
        </p:nvCxnSpPr>
        <p:spPr>
          <a:xfrm>
            <a:off x="1589483" y="4202509"/>
            <a:ext cx="8783" cy="1243096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" name="Google Shape;98;p13"/>
          <p:cNvCxnSpPr/>
          <p:nvPr/>
        </p:nvCxnSpPr>
        <p:spPr>
          <a:xfrm flipH="1" rot="10800000">
            <a:off x="357563" y="5812127"/>
            <a:ext cx="1344160" cy="4506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" name="Google Shape;99;p13"/>
          <p:cNvCxnSpPr/>
          <p:nvPr/>
        </p:nvCxnSpPr>
        <p:spPr>
          <a:xfrm>
            <a:off x="5110874" y="4173940"/>
            <a:ext cx="1360845" cy="7338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0" name="Google Shape;100;p13"/>
          <p:cNvCxnSpPr/>
          <p:nvPr/>
        </p:nvCxnSpPr>
        <p:spPr>
          <a:xfrm rot="10800000">
            <a:off x="5140729" y="2072155"/>
            <a:ext cx="13604" cy="138664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" name="Google Shape;101;p13"/>
          <p:cNvCxnSpPr/>
          <p:nvPr/>
        </p:nvCxnSpPr>
        <p:spPr>
          <a:xfrm rot="10800000">
            <a:off x="1399859" y="3002919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" name="Google Shape;102;p13"/>
          <p:cNvCxnSpPr/>
          <p:nvPr/>
        </p:nvCxnSpPr>
        <p:spPr>
          <a:xfrm rot="10800000">
            <a:off x="1139137" y="82542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3" name="Google Shape;103;p13"/>
          <p:cNvCxnSpPr/>
          <p:nvPr/>
        </p:nvCxnSpPr>
        <p:spPr>
          <a:xfrm rot="10800000">
            <a:off x="2265701" y="804508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" name="Google Shape;104;p13"/>
          <p:cNvCxnSpPr/>
          <p:nvPr/>
        </p:nvCxnSpPr>
        <p:spPr>
          <a:xfrm rot="10800000">
            <a:off x="2800418" y="85014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05" name="Google Shape;105;p13"/>
          <p:cNvGrpSpPr/>
          <p:nvPr/>
        </p:nvGrpSpPr>
        <p:grpSpPr>
          <a:xfrm>
            <a:off x="3454867" y="3538583"/>
            <a:ext cx="541687" cy="517882"/>
            <a:chOff x="3847275" y="6773926"/>
            <a:chExt cx="952500" cy="942975"/>
          </a:xfrm>
        </p:grpSpPr>
        <p:sp>
          <p:nvSpPr>
            <p:cNvPr id="106" name="Google Shape;106;p13"/>
            <p:cNvSpPr/>
            <p:nvPr/>
          </p:nvSpPr>
          <p:spPr>
            <a:xfrm>
              <a:off x="3847275" y="6773926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07" name="Google Shape;107;p1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69903" y="6966492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Lipstick Rage**" id="108" name="Google Shape;108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37387" y="812790"/>
            <a:ext cx="1209021" cy="1273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09" name="Google Shape;109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339144" y="804065"/>
            <a:ext cx="487274" cy="1447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10" name="Google Shape;110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156291" y="805575"/>
            <a:ext cx="1204034" cy="134543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3"/>
          <p:cNvSpPr txBox="1"/>
          <p:nvPr/>
        </p:nvSpPr>
        <p:spPr>
          <a:xfrm>
            <a:off x="1171722" y="1121667"/>
            <a:ext cx="1922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rgbClr val="0070C0"/>
                </a:solidFill>
              </a:rPr>
              <a:t>• </a:t>
            </a:r>
            <a:r>
              <a:rPr b="1" lang="en-GB" sz="900">
                <a:solidFill>
                  <a:schemeClr val="dk1"/>
                </a:solidFill>
              </a:rPr>
              <a:t>BTEC Level 3 Performing Arts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3060238" y="997944"/>
            <a:ext cx="16584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rgbClr val="0070C0"/>
                </a:solidFill>
              </a:rPr>
              <a:t>•  </a:t>
            </a:r>
            <a:r>
              <a:rPr b="1" lang="en-GB" sz="900">
                <a:solidFill>
                  <a:schemeClr val="dk1"/>
                </a:solidFill>
              </a:rPr>
              <a:t>University, Journalism, Writer, Education, Researcher, Editorial, Publishing, Performer, Production Designer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970216" y="1023899"/>
            <a:ext cx="1685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rgbClr val="0070C0"/>
                </a:solidFill>
              </a:rPr>
              <a:t>•  </a:t>
            </a:r>
            <a:r>
              <a:rPr b="1" lang="en-GB" sz="900">
                <a:solidFill>
                  <a:schemeClr val="dk1"/>
                </a:solidFill>
              </a:rPr>
              <a:t>Critical analysis, interpretation, evaluation, creative writing, production skills </a:t>
            </a:r>
            <a:endParaRPr/>
          </a:p>
        </p:txBody>
      </p:sp>
      <p:cxnSp>
        <p:nvCxnSpPr>
          <p:cNvPr id="114" name="Google Shape;114;p13"/>
          <p:cNvCxnSpPr/>
          <p:nvPr/>
        </p:nvCxnSpPr>
        <p:spPr>
          <a:xfrm rot="10800000">
            <a:off x="2755668" y="2088119"/>
            <a:ext cx="21078" cy="180850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5" name="Google Shape;115;p13"/>
          <p:cNvSpPr txBox="1"/>
          <p:nvPr/>
        </p:nvSpPr>
        <p:spPr>
          <a:xfrm>
            <a:off x="1385391" y="253741"/>
            <a:ext cx="48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KS4 </a:t>
            </a: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BTEC ACTING</a:t>
            </a: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CURRICULUM MAP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4619436" y="6315539"/>
            <a:ext cx="534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3532961" y="3666884"/>
            <a:ext cx="534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3"/>
          <p:cNvSpPr/>
          <p:nvPr/>
        </p:nvSpPr>
        <p:spPr>
          <a:xfrm>
            <a:off x="137498" y="8610111"/>
            <a:ext cx="1599884" cy="744689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267024" y="8608086"/>
            <a:ext cx="175312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DRAMA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62799" y="8825214"/>
            <a:ext cx="1711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 sz="900">
                <a:solidFill>
                  <a:schemeClr val="dk1"/>
                </a:solidFill>
              </a:rPr>
              <a:t>Verbal and non-verbal communications when building character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3"/>
          <p:cNvSpPr/>
          <p:nvPr/>
        </p:nvSpPr>
        <p:spPr>
          <a:xfrm>
            <a:off x="1786125" y="8608087"/>
            <a:ext cx="1599884" cy="746714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3429719" y="8608086"/>
            <a:ext cx="1599884" cy="746715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5082828" y="8608086"/>
            <a:ext cx="1599884" cy="735663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3373573" y="8812503"/>
            <a:ext cx="171128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Reflection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evaluation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5036098" y="8819129"/>
            <a:ext cx="15357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Analysis and Interpretation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1717431" y="8845897"/>
            <a:ext cx="1666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</a:rPr>
              <a:t>Practitioner Exploration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cool arrow" id="127" name="Google Shape;127;p13"/>
          <p:cNvPicPr preferRelativeResize="0"/>
          <p:nvPr/>
        </p:nvPicPr>
        <p:blipFill rotWithShape="1">
          <a:blip r:embed="rId8">
            <a:alphaModFix/>
          </a:blip>
          <a:srcRect b="36711" l="24740" r="26192" t="21333"/>
          <a:stretch/>
        </p:blipFill>
        <p:spPr>
          <a:xfrm rot="5400000">
            <a:off x="1670431" y="8837447"/>
            <a:ext cx="199798" cy="253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ol arrow" id="128" name="Google Shape;128;p13"/>
          <p:cNvPicPr preferRelativeResize="0"/>
          <p:nvPr/>
        </p:nvPicPr>
        <p:blipFill rotWithShape="1">
          <a:blip r:embed="rId8">
            <a:alphaModFix/>
          </a:blip>
          <a:srcRect b="36711" l="24740" r="26192" t="21333"/>
          <a:stretch/>
        </p:blipFill>
        <p:spPr>
          <a:xfrm rot="5400000">
            <a:off x="3356305" y="8873555"/>
            <a:ext cx="199798" cy="253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ol arrow" id="129" name="Google Shape;129;p13"/>
          <p:cNvPicPr preferRelativeResize="0"/>
          <p:nvPr/>
        </p:nvPicPr>
        <p:blipFill rotWithShape="1">
          <a:blip r:embed="rId8">
            <a:alphaModFix/>
          </a:blip>
          <a:srcRect b="36711" l="24740" r="26192" t="21333"/>
          <a:stretch/>
        </p:blipFill>
        <p:spPr>
          <a:xfrm rot="5400000">
            <a:off x="4971810" y="8871146"/>
            <a:ext cx="199798" cy="25343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3"/>
          <p:cNvSpPr txBox="1"/>
          <p:nvPr/>
        </p:nvSpPr>
        <p:spPr>
          <a:xfrm>
            <a:off x="1793987" y="8598440"/>
            <a:ext cx="1613541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DRAMA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3454887" y="8612952"/>
            <a:ext cx="1602785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DRAMA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3"/>
          <p:cNvSpPr txBox="1"/>
          <p:nvPr/>
        </p:nvSpPr>
        <p:spPr>
          <a:xfrm>
            <a:off x="5222600" y="8616815"/>
            <a:ext cx="1309918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DRAMA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13"/>
          <p:cNvPicPr preferRelativeResize="0"/>
          <p:nvPr/>
        </p:nvPicPr>
        <p:blipFill rotWithShape="1">
          <a:blip r:embed="rId9">
            <a:alphaModFix/>
          </a:blip>
          <a:srcRect b="13035" l="12186" r="10485" t="0"/>
          <a:stretch/>
        </p:blipFill>
        <p:spPr>
          <a:xfrm>
            <a:off x="357575" y="240113"/>
            <a:ext cx="872425" cy="923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34" name="Google Shape;134;p13"/>
          <p:cNvSpPr txBox="1"/>
          <p:nvPr/>
        </p:nvSpPr>
        <p:spPr>
          <a:xfrm>
            <a:off x="1525000" y="6385075"/>
            <a:ext cx="2918100" cy="10620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600">
                <a:solidFill>
                  <a:schemeClr val="dk1"/>
                </a:solidFill>
              </a:rPr>
              <a:t>Build </a:t>
            </a:r>
            <a:r>
              <a:rPr lang="en-GB" sz="700">
                <a:solidFill>
                  <a:schemeClr val="dk1"/>
                </a:solidFill>
              </a:rPr>
              <a:t>on prior knowledge of the creation of character whilst devising</a:t>
            </a:r>
            <a:endParaRPr sz="700">
              <a:solidFill>
                <a:schemeClr val="dk1"/>
              </a:solidFill>
            </a:endParaRPr>
          </a:p>
          <a:p>
            <a:pPr indent="-85725" lvl="0" marL="8572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Explore new practitioner conventions in a group performance </a:t>
            </a:r>
            <a:endParaRPr>
              <a:solidFill>
                <a:schemeClr val="dk1"/>
              </a:solidFill>
            </a:endParaRPr>
          </a:p>
          <a:p>
            <a:pPr indent="-85725" lvl="0" marL="8572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Considered creation of a character, context, genre and performance style whilst devising.</a:t>
            </a:r>
            <a:endParaRPr>
              <a:solidFill>
                <a:schemeClr val="dk1"/>
              </a:solidFill>
            </a:endParaRPr>
          </a:p>
          <a:p>
            <a:pPr indent="-85725" lvl="0" marL="8572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Applying practitioner conventions in a devised performance, considering intention for an audience</a:t>
            </a:r>
            <a:endParaRPr>
              <a:solidFill>
                <a:schemeClr val="dk1"/>
              </a:solidFill>
            </a:endParaRPr>
          </a:p>
          <a:p>
            <a:pPr indent="-85725" lvl="0" marL="8572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Blend and experiment with knowledge of practitioners and devising. </a:t>
            </a:r>
            <a:endParaRPr sz="600">
              <a:solidFill>
                <a:schemeClr val="dk1"/>
              </a:solidFill>
            </a:endParaRPr>
          </a:p>
          <a:p>
            <a:pPr indent="-85725" lvl="0" marL="8572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Introduction of portfolio to document practitioner decisions.</a:t>
            </a:r>
            <a:endParaRPr sz="600"/>
          </a:p>
        </p:txBody>
      </p:sp>
      <p:sp>
        <p:nvSpPr>
          <p:cNvPr id="135" name="Google Shape;135;p13"/>
          <p:cNvSpPr txBox="1"/>
          <p:nvPr/>
        </p:nvSpPr>
        <p:spPr>
          <a:xfrm>
            <a:off x="1524999" y="6147088"/>
            <a:ext cx="29181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/>
              <a:t>BASELINE AND PRACTITIONER EXPLORATION </a:t>
            </a:r>
            <a:r>
              <a:rPr b="1" lang="en-GB" sz="800">
                <a:solidFill>
                  <a:srgbClr val="000000"/>
                </a:solidFill>
              </a:rPr>
              <a:t> </a:t>
            </a:r>
            <a:endParaRPr b="1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319650" y="4564388"/>
            <a:ext cx="1209000" cy="23088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</a:rPr>
              <a:t>In this unit, students will develop their understanding of the performing arts by examining the work of performing arts professionals and the processes used to create performance.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Students will be guided through this process and then undertake a controlled assessment (Approximately 12 hours) on a chosen professional.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218849" y="4117600"/>
            <a:ext cx="1309800" cy="461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/>
              <a:t>COMPONENT 1: EXPLORING THE ARTS</a:t>
            </a:r>
            <a:endParaRPr b="1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2736387" y="4181100"/>
            <a:ext cx="2918100" cy="338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/>
              <a:t>COMPONENT 2: DEVELOPING SKILLS AND TECHNIQUES IN THE PERFORMING ARTS</a:t>
            </a:r>
            <a:r>
              <a:rPr b="1" lang="en-GB" sz="800">
                <a:solidFill>
                  <a:srgbClr val="000000"/>
                </a:solidFill>
              </a:rPr>
              <a:t> </a:t>
            </a:r>
            <a:endParaRPr b="1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3"/>
          <p:cNvSpPr txBox="1"/>
          <p:nvPr/>
        </p:nvSpPr>
        <p:spPr>
          <a:xfrm>
            <a:off x="2770163" y="4460225"/>
            <a:ext cx="2918100" cy="9234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In this unit, students will develop their own performing arts skills and techniques through the reproduction of acting repertoire.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This will involve rehearsing in groups, exploring subtext and actioning and learning lines to bring a performance from page to stage.</a:t>
            </a:r>
            <a:endParaRPr sz="8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3774575" y="2634100"/>
            <a:ext cx="2454000" cy="4617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Students will work in a group to contribute to a workshop performance in response to a brief and stimulus set by the exam board.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3774577" y="2338400"/>
            <a:ext cx="24540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/>
              <a:t>COMPONENT 3: RESPONDING TO A BRIEF</a:t>
            </a:r>
            <a:endParaRPr b="1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1590675" y="4275300"/>
            <a:ext cx="1084800" cy="9651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Internally examined and moderated by exam board.(30%)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Presentation in written form or video recordings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5248900" y="3152325"/>
            <a:ext cx="1084800" cy="9651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</a:rPr>
              <a:t>Internally examined and moderated by exam board.(30%)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</a:rPr>
              <a:t>Rehearsal and performance footage submitted 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2223827" y="2303225"/>
            <a:ext cx="1309800" cy="9651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</a:rPr>
              <a:t>Externally examined by exam board (40%)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</a:rPr>
              <a:t>Combination of practical performance recording and reflection tasks</a:t>
            </a:r>
            <a:endParaRPr sz="800">
              <a:solidFill>
                <a:schemeClr val="dk1"/>
              </a:solidFill>
            </a:endParaRPr>
          </a:p>
        </p:txBody>
      </p:sp>
      <p:pic>
        <p:nvPicPr>
          <p:cNvPr id="145" name="Google Shape;145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619421" y="7036925"/>
            <a:ext cx="2027100" cy="12431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46" name="Google Shape;146;p13"/>
          <p:cNvSpPr txBox="1"/>
          <p:nvPr/>
        </p:nvSpPr>
        <p:spPr>
          <a:xfrm>
            <a:off x="238000" y="1483050"/>
            <a:ext cx="1360800" cy="923400"/>
          </a:xfrm>
          <a:prstGeom prst="rect">
            <a:avLst/>
          </a:prstGeom>
          <a:solidFill>
            <a:srgbClr val="EA999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 u="sng">
                <a:solidFill>
                  <a:schemeClr val="dk1"/>
                </a:solidFill>
              </a:rPr>
              <a:t>BTEC</a:t>
            </a:r>
            <a:endParaRPr b="1" sz="1100" u="sng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 u="sng">
                <a:solidFill>
                  <a:schemeClr val="dk1"/>
                </a:solidFill>
              </a:rPr>
              <a:t>PEARSON</a:t>
            </a:r>
            <a:endParaRPr b="1" sz="1100" u="sng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 u="sng">
                <a:solidFill>
                  <a:schemeClr val="dk1"/>
                </a:solidFill>
              </a:rPr>
              <a:t>LEVEL 1 &amp; 2 TECHNICAL AWARD</a:t>
            </a:r>
            <a:endParaRPr b="1" sz="1100" u="sng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