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g/pAyEXa+tSCMiopMqRf95U/hY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5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3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727923" y="8789861"/>
            <a:ext cx="1599900" cy="74460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rot="-5400000">
            <a:off x="2090980" y="-124375"/>
            <a:ext cx="2504100" cy="5889900"/>
          </a:xfrm>
          <a:prstGeom prst="uturnArrow">
            <a:avLst>
              <a:gd fmla="val 35077" name="adj1"/>
              <a:gd fmla="val 22176" name="adj2"/>
              <a:gd fmla="val 26852" name="adj3"/>
              <a:gd fmla="val 9256" name="adj4"/>
              <a:gd fmla="val 10000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flipH="1" rot="5400000">
            <a:off x="2063775" y="2071975"/>
            <a:ext cx="2547300" cy="6157200"/>
          </a:xfrm>
          <a:prstGeom prst="uturnArrow">
            <a:avLst>
              <a:gd fmla="val 34669" name="adj1"/>
              <a:gd fmla="val 23307" name="adj2"/>
              <a:gd fmla="val 20448" name="adj3"/>
              <a:gd fmla="val 9862" name="adj4"/>
              <a:gd fmla="val 89631" name="adj5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79300" y="81175"/>
            <a:ext cx="6499200" cy="9744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5153039" y="864896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1"/>
          <p:cNvSpPr/>
          <p:nvPr/>
        </p:nvSpPr>
        <p:spPr>
          <a:xfrm rot="-5400000">
            <a:off x="2299300" y="3875800"/>
            <a:ext cx="2610300" cy="5691300"/>
          </a:xfrm>
          <a:prstGeom prst="uturnArrow">
            <a:avLst>
              <a:gd fmla="val 34050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1"/>
          <p:cNvGrpSpPr/>
          <p:nvPr/>
        </p:nvGrpSpPr>
        <p:grpSpPr>
          <a:xfrm>
            <a:off x="5794626" y="3347896"/>
            <a:ext cx="621411" cy="645655"/>
            <a:chOff x="1546509" y="5298971"/>
            <a:chExt cx="952500" cy="942975"/>
          </a:xfrm>
        </p:grpSpPr>
        <p:sp>
          <p:nvSpPr>
            <p:cNvPr id="96" name="Google Shape;96;p1"/>
            <p:cNvSpPr/>
            <p:nvPr/>
          </p:nvSpPr>
          <p:spPr>
            <a:xfrm>
              <a:off x="1546509" y="5298971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97" name="Google Shape;97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912695" y="5769197"/>
              <a:ext cx="219075" cy="3619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98" name="Google Shape;98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57420" y="5507287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9" name="Google Shape;99;p1"/>
          <p:cNvGrpSpPr/>
          <p:nvPr/>
        </p:nvGrpSpPr>
        <p:grpSpPr>
          <a:xfrm>
            <a:off x="6035068" y="8222328"/>
            <a:ext cx="513874" cy="497702"/>
            <a:chOff x="5088125" y="8219239"/>
            <a:chExt cx="952500" cy="942975"/>
          </a:xfrm>
        </p:grpSpPr>
        <p:sp>
          <p:nvSpPr>
            <p:cNvPr id="100" name="Google Shape;100;p1"/>
            <p:cNvSpPr/>
            <p:nvPr/>
          </p:nvSpPr>
          <p:spPr>
            <a:xfrm>
              <a:off x="5088125" y="8219239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01" name="Google Shape;10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457542" y="8644497"/>
              <a:ext cx="226518" cy="4417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02" name="Google Shape;102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293973" y="8400801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3" name="Google Shape;103;p1"/>
          <p:cNvSpPr txBox="1"/>
          <p:nvPr/>
        </p:nvSpPr>
        <p:spPr>
          <a:xfrm>
            <a:off x="651287" y="8898961"/>
            <a:ext cx="17532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ASSESSMENT AREA 1</a:t>
            </a:r>
            <a:endParaRPr b="1" i="0" sz="11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672274" y="9186414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Approach to Rehearsal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2629038" y="8784412"/>
            <a:ext cx="1599900" cy="74670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4523782" y="8789461"/>
            <a:ext cx="1599900" cy="746700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468136" y="9183253"/>
            <a:ext cx="17112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Reflection and Resilience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2581981" y="9121672"/>
            <a:ext cx="1666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Skill Confidence</a:t>
            </a:r>
            <a:endParaRPr b="1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Characterisation, Genre, techniques, practitioner, script/ devising exploration</a:t>
            </a:r>
            <a:endParaRPr b="1" i="0" sz="5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mage result for cool arrow" id="109" name="Google Shape;109;p1"/>
          <p:cNvPicPr preferRelativeResize="0"/>
          <p:nvPr/>
        </p:nvPicPr>
        <p:blipFill rotWithShape="1">
          <a:blip r:embed="rId7">
            <a:alphaModFix/>
          </a:blip>
          <a:srcRect b="36711" l="24739" r="26191" t="21333"/>
          <a:stretch/>
        </p:blipFill>
        <p:spPr>
          <a:xfrm rot="5400000">
            <a:off x="2321369" y="9027072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10" name="Google Shape;110;p1"/>
          <p:cNvPicPr preferRelativeResize="0"/>
          <p:nvPr/>
        </p:nvPicPr>
        <p:blipFill rotWithShape="1">
          <a:blip r:embed="rId7">
            <a:alphaModFix/>
          </a:blip>
          <a:srcRect b="36711" l="24739" r="26191" t="21333"/>
          <a:stretch/>
        </p:blipFill>
        <p:spPr>
          <a:xfrm rot="5400000">
            <a:off x="4241068" y="9019305"/>
            <a:ext cx="199798" cy="2534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1"/>
          <p:cNvCxnSpPr/>
          <p:nvPr/>
        </p:nvCxnSpPr>
        <p:spPr>
          <a:xfrm>
            <a:off x="1688748" y="6975290"/>
            <a:ext cx="7643" cy="94297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>
            <a:off x="1674812" y="5530152"/>
            <a:ext cx="7643" cy="94297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1"/>
          <p:cNvCxnSpPr/>
          <p:nvPr/>
        </p:nvCxnSpPr>
        <p:spPr>
          <a:xfrm>
            <a:off x="5352766" y="5497163"/>
            <a:ext cx="1130584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1"/>
          <p:cNvCxnSpPr/>
          <p:nvPr/>
        </p:nvCxnSpPr>
        <p:spPr>
          <a:xfrm rot="10800000">
            <a:off x="4788102" y="3993548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1"/>
          <p:cNvCxnSpPr/>
          <p:nvPr/>
        </p:nvCxnSpPr>
        <p:spPr>
          <a:xfrm>
            <a:off x="340215" y="4066129"/>
            <a:ext cx="989548" cy="1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1"/>
          <p:cNvCxnSpPr/>
          <p:nvPr/>
        </p:nvCxnSpPr>
        <p:spPr>
          <a:xfrm flipH="1" rot="10800000">
            <a:off x="255560" y="836052"/>
            <a:ext cx="982699" cy="679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7" name="Google Shape;117;p1"/>
          <p:cNvSpPr txBox="1"/>
          <p:nvPr/>
        </p:nvSpPr>
        <p:spPr>
          <a:xfrm>
            <a:off x="2587525" y="8907350"/>
            <a:ext cx="17532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ASSESSMENT AREA 2</a:t>
            </a:r>
            <a:endParaRPr b="1" i="0" sz="11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4446675" y="8904275"/>
            <a:ext cx="1741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ASSESSMENT AREA 3</a:t>
            </a:r>
            <a:endParaRPr b="1" i="0" sz="11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9" name="Google Shape;119;p1"/>
          <p:cNvGrpSpPr/>
          <p:nvPr/>
        </p:nvGrpSpPr>
        <p:grpSpPr>
          <a:xfrm>
            <a:off x="3183656" y="5445658"/>
            <a:ext cx="541687" cy="517882"/>
            <a:chOff x="3847275" y="6773926"/>
            <a:chExt cx="952500" cy="942975"/>
          </a:xfrm>
        </p:grpSpPr>
        <p:sp>
          <p:nvSpPr>
            <p:cNvPr id="120" name="Google Shape;120;p1"/>
            <p:cNvSpPr/>
            <p:nvPr/>
          </p:nvSpPr>
          <p:spPr>
            <a:xfrm>
              <a:off x="3847275" y="6773926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21" name="Google Shape;121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4161418" y="7177374"/>
              <a:ext cx="324212" cy="4016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22" name="Google Shape;122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69903" y="6966492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3" name="Google Shape;123;p1"/>
          <p:cNvSpPr txBox="1"/>
          <p:nvPr/>
        </p:nvSpPr>
        <p:spPr>
          <a:xfrm>
            <a:off x="4287507" y="1477800"/>
            <a:ext cx="19599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6: TECHNICAL THEATRE PROJECT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283625" y="1475075"/>
            <a:ext cx="22164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4: OUR DAY OUT SCRIPT EXPLORATION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3984274" y="2638738"/>
            <a:ext cx="17982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1:REFUGEE BOY 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"/>
          <p:cNvSpPr txBox="1"/>
          <p:nvPr/>
        </p:nvSpPr>
        <p:spPr>
          <a:xfrm>
            <a:off x="5583550" y="4100013"/>
            <a:ext cx="982800" cy="461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2: THEATRE PRACTITIONER: OFF BALANCE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"/>
          <p:cNvSpPr txBox="1"/>
          <p:nvPr/>
        </p:nvSpPr>
        <p:spPr>
          <a:xfrm>
            <a:off x="3853475" y="5361025"/>
            <a:ext cx="16662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1: CONTEXT RESEARCH: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HISTORICAL WAR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"/>
          <p:cNvSpPr txBox="1"/>
          <p:nvPr/>
        </p:nvSpPr>
        <p:spPr>
          <a:xfrm>
            <a:off x="4154563" y="3844463"/>
            <a:ext cx="13587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3: LORD OF THE FLIES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228650" y="6889425"/>
            <a:ext cx="12726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4: MIME AND SILENT MOVIES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3390800" y="6870775"/>
            <a:ext cx="15999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2: DEVISING TECHNIQUES - DARKWOOD MANOR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"/>
          <p:cNvSpPr txBox="1"/>
          <p:nvPr/>
        </p:nvSpPr>
        <p:spPr>
          <a:xfrm>
            <a:off x="1579288" y="6884025"/>
            <a:ext cx="17418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3: CREATING CHARACTERS AND CONTEXTS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"/>
          <p:cNvSpPr txBox="1"/>
          <p:nvPr/>
        </p:nvSpPr>
        <p:spPr>
          <a:xfrm>
            <a:off x="4302866" y="1675887"/>
            <a:ext cx="1943100" cy="923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397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Char char="-"/>
            </a:pPr>
            <a:r>
              <a:rPr lang="en-GB" sz="600">
                <a:solidFill>
                  <a:schemeClr val="dk1"/>
                </a:solidFill>
              </a:rPr>
              <a:t>To consolidate our characterisation choices to enable us to create complex characters and how we explore that through design</a:t>
            </a:r>
            <a:endParaRPr sz="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-1397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Char char="-"/>
            </a:pPr>
            <a:r>
              <a:rPr lang="en-GB" sz="600">
                <a:solidFill>
                  <a:schemeClr val="dk1"/>
                </a:solidFill>
              </a:rPr>
              <a:t>To choose a genre or style of choice, incorporating knowledge taught</a:t>
            </a:r>
            <a:endParaRPr sz="6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-13970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Char char="-"/>
            </a:pPr>
            <a:r>
              <a:rPr lang="en-GB" sz="600">
                <a:solidFill>
                  <a:schemeClr val="dk1"/>
                </a:solidFill>
              </a:rPr>
              <a:t>To incorporate relevant techniques that will enhance your intentions for your design 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33" name="Google Shape;133;p1"/>
          <p:cNvSpPr txBox="1"/>
          <p:nvPr/>
        </p:nvSpPr>
        <p:spPr>
          <a:xfrm>
            <a:off x="1657975" y="4093300"/>
            <a:ext cx="1272600" cy="12006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focus on pitch and gait when creating characters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to practitioners ‘Kneehigh’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incorporate the technique of puppetry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storytelling in the style of Kneehigh using their adaptation of Hansel and Gretel</a:t>
            </a:r>
            <a:endParaRPr sz="600"/>
          </a:p>
        </p:txBody>
      </p:sp>
      <p:sp>
        <p:nvSpPr>
          <p:cNvPr id="134" name="Google Shape;134;p1"/>
          <p:cNvSpPr txBox="1"/>
          <p:nvPr/>
        </p:nvSpPr>
        <p:spPr>
          <a:xfrm>
            <a:off x="3975425" y="2846188"/>
            <a:ext cx="1815900" cy="923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empathy and how this may influence characterisation decisions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the genre of tragedy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practice the use of mirroring  as a technique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start to consider playwright’s intention when exploring text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35" name="Google Shape;135;p1"/>
          <p:cNvSpPr txBox="1"/>
          <p:nvPr/>
        </p:nvSpPr>
        <p:spPr>
          <a:xfrm>
            <a:off x="4154600" y="4063950"/>
            <a:ext cx="1358700" cy="12930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use characterisation decisions to focus on interactions and relationships between characters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and work in the genre of Action and Adventure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incorporate the technique ‘point of focus’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use script to explore creating tension and excitement for an audience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36" name="Google Shape;136;p1"/>
          <p:cNvSpPr txBox="1"/>
          <p:nvPr/>
        </p:nvSpPr>
        <p:spPr>
          <a:xfrm>
            <a:off x="5566150" y="4589125"/>
            <a:ext cx="982800" cy="17547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experiment with the use of abstract vocalisation in a performance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and work in the style of Physical Theatre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devise using inspiration from Off Balance Theatre Company’s ‘Robin Hood’ performance, incorporating their techniques such as ‘hand mime, small to big'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37" name="Google Shape;137;p1"/>
          <p:cNvSpPr txBox="1"/>
          <p:nvPr/>
        </p:nvSpPr>
        <p:spPr>
          <a:xfrm>
            <a:off x="3855100" y="5702275"/>
            <a:ext cx="1666200" cy="1108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600">
                <a:solidFill>
                  <a:schemeClr val="dk1"/>
                </a:solidFill>
              </a:rPr>
              <a:t>To seek inspiration from real life historical figures to inspire characterisation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to and work in the style of Verbatim Theatre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incorporate the technique of thought tracking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use real artefacts from war as stimulus for devising and War Horse.</a:t>
            </a:r>
            <a:endParaRPr sz="600"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283625" y="5613025"/>
            <a:ext cx="1272600" cy="12006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seek inspiration from real life people to inspire characterisation decisions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inspired by the practitioner Stanislavski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use the drama technique of thought tracking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begin to explore bringing a script to life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3389300" y="7208063"/>
            <a:ext cx="1602900" cy="1108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create a character with a name, age and personality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the horror genre through the use of abstract vocalisation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enhance atmosphere using the technique of body props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experience devising using a video stimulus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1579300" y="7209413"/>
            <a:ext cx="1741800" cy="1108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create a character different to you using head to toe physicalisation and vocalisation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the genre of comedy by using exaggeration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consider power of a character using the technique of levels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experiment with devising from an object stimulus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1231512" y="268018"/>
            <a:ext cx="48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STAGE 3 DRAMA CURRICULUM MAP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 txBox="1"/>
          <p:nvPr/>
        </p:nvSpPr>
        <p:spPr>
          <a:xfrm>
            <a:off x="2501125" y="1473450"/>
            <a:ext cx="17532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5: MARK WHEELLER </a:t>
            </a:r>
            <a:r>
              <a:rPr b="1" lang="en-GB" sz="800">
                <a:solidFill>
                  <a:schemeClr val="dk1"/>
                </a:solidFill>
              </a:rPr>
              <a:t>PLAYS</a:t>
            </a: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2500025" y="1669475"/>
            <a:ext cx="1791600" cy="10158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continue to layer characterisation decisions to ensure characters are three dimensional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continue to investigate the genre of Theatre in Education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question using the technique Hot Seating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subtext within a script extract when considering how we communicat</a:t>
            </a:r>
            <a:r>
              <a:rPr lang="en-GB" sz="600">
                <a:solidFill>
                  <a:schemeClr val="dk1"/>
                </a:solidFill>
              </a:rPr>
              <a:t>e </a:t>
            </a:r>
            <a:r>
              <a:rPr lang="en-GB" sz="600">
                <a:solidFill>
                  <a:schemeClr val="dk1"/>
                </a:solidFill>
              </a:rPr>
              <a:t>ideas to the audience</a:t>
            </a:r>
            <a:endParaRPr sz="600"/>
          </a:p>
        </p:txBody>
      </p:sp>
      <p:sp>
        <p:nvSpPr>
          <p:cNvPr id="144" name="Google Shape;144;p1"/>
          <p:cNvSpPr txBox="1"/>
          <p:nvPr/>
        </p:nvSpPr>
        <p:spPr>
          <a:xfrm>
            <a:off x="283625" y="2620650"/>
            <a:ext cx="18159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3: STAGE COMBAT  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2145800" y="2619275"/>
            <a:ext cx="17982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2:INTRODUCTION TO BERKOFF   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276875" y="2800775"/>
            <a:ext cx="1815900" cy="10158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consider reactions to other characters through characterisation decisions and how this supports believability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incorporate Stanislavski’s theories for naturalism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introduce the technique of emotion memory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devise from a given stimulus about conflict</a:t>
            </a:r>
            <a:endParaRPr sz="600"/>
          </a:p>
        </p:txBody>
      </p:sp>
      <p:sp>
        <p:nvSpPr>
          <p:cNvPr id="147" name="Google Shape;147;p1"/>
          <p:cNvSpPr txBox="1"/>
          <p:nvPr/>
        </p:nvSpPr>
        <p:spPr>
          <a:xfrm>
            <a:off x="2145800" y="2847900"/>
            <a:ext cx="1798200" cy="10158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how we show changes in emotions through contrasts in characterisation choices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the practitioner Steven Berkoff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experiment with the technique of breaking the fourth wall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consider how we can expand on a scripted extract through devising</a:t>
            </a:r>
            <a:endParaRPr sz="600">
              <a:highlight>
                <a:srgbClr val="FFFF00"/>
              </a:highlight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226225" y="905750"/>
            <a:ext cx="6366300" cy="523200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GB" sz="7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HOW AM I ASSESSED IN DRAMA?</a:t>
            </a:r>
            <a:endParaRPr b="1" i="0" sz="7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GB" sz="7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Formative feedback given throughout lessons verbally and whole class feedback provided throughout each scheme. Pupils will be working on individual targets throughout the rehearsal process. A summative assessment level will be given during a final performance each scheme. (Foundation, Core, Developmental, Complex).</a:t>
            </a:r>
            <a:endParaRPr b="1" i="0" sz="7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GB" sz="700" u="none" cap="none" strike="noStrik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Students are assessed in three areas - Approach to Rehearsal, Skill Confidence, and Reflection and Resilience</a:t>
            </a:r>
            <a:endParaRPr b="1" i="0" sz="7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5060400" y="6882425"/>
            <a:ext cx="14886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1: INTRODUCTION TO DRAMA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5060400" y="7228125"/>
            <a:ext cx="1474500" cy="10158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recognise the importance of kindness within team work to encourage confidence for all.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begin to explore playing a role that is different to you.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experience the stage environment and creating performance work</a:t>
            </a:r>
            <a:endParaRPr sz="600"/>
          </a:p>
        </p:txBody>
      </p:sp>
      <p:sp>
        <p:nvSpPr>
          <p:cNvPr id="151" name="Google Shape;151;p1"/>
          <p:cNvSpPr txBox="1"/>
          <p:nvPr/>
        </p:nvSpPr>
        <p:spPr>
          <a:xfrm>
            <a:off x="283625" y="5278400"/>
            <a:ext cx="12726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5: SCRIPT INTRODUCTION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228650" y="7218850"/>
            <a:ext cx="1272600" cy="14775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continue to develop exaggerated characterisation through Physicality (facial expression, gesture, posture, movement)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become familiar with the style of Mime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include the technique ‘action and reaction’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seek inspiration from professionals when devising work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1674800" y="5373213"/>
            <a:ext cx="14241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6:MUSICAL THEATRE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1674812" y="5588463"/>
            <a:ext cx="1424100" cy="12006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consolidate characterisation skills throughout year 7 to play a character completely different to you.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to the genre of musical theatre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the drama technique ‘levels’ when exploring moments of the script involving power and authority.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2971025" y="4168825"/>
            <a:ext cx="1149600" cy="11082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emphasis in vocalisation and physicalisation decisions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to the playwright William Shakespeare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incorporate the technique ‘Conscience Alley’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look at ‘actioning’ when working with script extracts with challenging dialogue</a:t>
            </a:r>
            <a:endParaRPr sz="600">
              <a:highlight>
                <a:srgbClr val="FFFF00"/>
              </a:highlight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2971025" y="3875113"/>
            <a:ext cx="1130700" cy="3387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4: INTRODUCING SHAKESPEARE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1645575" y="3893338"/>
            <a:ext cx="12726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5: OUR DAY OUT 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294875" y="1693863"/>
            <a:ext cx="2193900" cy="9234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look at how characterisation choices can compliment each other when looking at stereotypical characters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explore the genre of comedy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further develop the use the technique of body props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experiment with how we can adapt a script to make it relevant to a contemporary audience</a:t>
            </a:r>
            <a:endParaRPr sz="600"/>
          </a:p>
        </p:txBody>
      </p:sp>
      <p:sp>
        <p:nvSpPr>
          <p:cNvPr id="159" name="Google Shape;159;p1"/>
          <p:cNvSpPr txBox="1"/>
          <p:nvPr/>
        </p:nvSpPr>
        <p:spPr>
          <a:xfrm>
            <a:off x="258825" y="4110475"/>
            <a:ext cx="1358700" cy="1200600"/>
          </a:xfrm>
          <a:prstGeom prst="rect">
            <a:avLst/>
          </a:prstGeom>
          <a:solidFill>
            <a:srgbClr val="EAD1DC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consider emotions of real life people and how that influences characterization decisions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be introduced to genre Theatre in Education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incorporate the technique split stage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>
                <a:solidFill>
                  <a:schemeClr val="dk1"/>
                </a:solidFill>
              </a:rPr>
              <a:t>To devise using real life research as a stimulus</a:t>
            </a:r>
            <a:endParaRPr sz="600">
              <a:solidFill>
                <a:schemeClr val="dk1"/>
              </a:solidFill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258825" y="3884525"/>
            <a:ext cx="1358700" cy="2154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6:ISSUE BASED 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1" name="Google Shape;161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06224" y="116199"/>
            <a:ext cx="785567" cy="738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2020-03-04T16:08:47Z</dcterms:created>
  <dc:creator>Becky Ashton</dc:creator>
</cp:coreProperties>
</file>