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906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g7i/WmiUrgJpIHRRtms0EloeVr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60613" y="1143000"/>
            <a:ext cx="21367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360613" y="1143000"/>
            <a:ext cx="21367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3.png"/><Relationship Id="rId5" Type="http://schemas.openxmlformats.org/officeDocument/2006/relationships/image" Target="../media/image8.png"/><Relationship Id="rId6" Type="http://schemas.openxmlformats.org/officeDocument/2006/relationships/image" Target="../media/image4.png"/><Relationship Id="rId7" Type="http://schemas.openxmlformats.org/officeDocument/2006/relationships/image" Target="../media/image6.pn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3457032" y="8675355"/>
            <a:ext cx="1599884" cy="793633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 flipH="1" rot="5400000">
            <a:off x="1807126" y="827686"/>
            <a:ext cx="3485058" cy="5669840"/>
          </a:xfrm>
          <a:prstGeom prst="uturnArrow">
            <a:avLst>
              <a:gd fmla="val 34892" name="adj1"/>
              <a:gd fmla="val 24305" name="adj2"/>
              <a:gd fmla="val 20448" name="adj3"/>
              <a:gd fmla="val 9862" name="adj4"/>
              <a:gd fmla="val 89631" name="adj5"/>
            </a:avLst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88900" y="144780"/>
            <a:ext cx="6680200" cy="954024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 rot="-5400000">
            <a:off x="711730" y="3645950"/>
            <a:ext cx="3447812" cy="4161641"/>
          </a:xfrm>
          <a:prstGeom prst="uturnArrow">
            <a:avLst>
              <a:gd fmla="val 35696" name="adj1"/>
              <a:gd fmla="val 22633" name="adj2"/>
              <a:gd fmla="val 26548" name="adj3"/>
              <a:gd fmla="val 11295" name="adj4"/>
              <a:gd fmla="val 90780" name="adj5"/>
            </a:avLst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36467" y="8638726"/>
            <a:ext cx="1599900" cy="846300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p1"/>
          <p:cNvCxnSpPr/>
          <p:nvPr/>
        </p:nvCxnSpPr>
        <p:spPr>
          <a:xfrm>
            <a:off x="5001592" y="622283"/>
            <a:ext cx="0" cy="491748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95" name="Google Shape;95;p1"/>
          <p:cNvGrpSpPr/>
          <p:nvPr/>
        </p:nvGrpSpPr>
        <p:grpSpPr>
          <a:xfrm>
            <a:off x="4442796" y="6628113"/>
            <a:ext cx="513832" cy="497656"/>
            <a:chOff x="5088125" y="8219239"/>
            <a:chExt cx="952500" cy="942975"/>
          </a:xfrm>
        </p:grpSpPr>
        <p:sp>
          <p:nvSpPr>
            <p:cNvPr id="96" name="Google Shape;96;p1"/>
            <p:cNvSpPr/>
            <p:nvPr/>
          </p:nvSpPr>
          <p:spPr>
            <a:xfrm>
              <a:off x="5088125" y="8219239"/>
              <a:ext cx="952500" cy="942975"/>
            </a:xfrm>
            <a:prstGeom prst="ellipse">
              <a:avLst/>
            </a:prstGeom>
            <a:solidFill>
              <a:srgbClr val="FFD966"/>
            </a:solidFill>
            <a:ln cap="flat" cmpd="sng" w="76200">
              <a:solidFill>
                <a:srgbClr val="00206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The Foregen Rough One Regular" id="97" name="Google Shape;97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293973" y="8400801"/>
              <a:ext cx="494393" cy="20296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8" name="Google Shape;98;p1"/>
          <p:cNvSpPr txBox="1"/>
          <p:nvPr/>
        </p:nvSpPr>
        <p:spPr>
          <a:xfrm>
            <a:off x="166630" y="8654147"/>
            <a:ext cx="1447422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1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D&amp;T SKILL</a:t>
            </a:r>
            <a:endParaRPr b="1" i="0" sz="1100" u="none" cap="none" strike="noStrik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1782786" y="8675355"/>
            <a:ext cx="1599884" cy="822980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5124594" y="8654384"/>
            <a:ext cx="1599884" cy="787370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 result for cool arrow" id="101" name="Google Shape;101;p1"/>
          <p:cNvPicPr preferRelativeResize="0"/>
          <p:nvPr/>
        </p:nvPicPr>
        <p:blipFill rotWithShape="1">
          <a:blip r:embed="rId4">
            <a:alphaModFix/>
          </a:blip>
          <a:srcRect b="36711" l="24740" r="26192" t="21333"/>
          <a:stretch/>
        </p:blipFill>
        <p:spPr>
          <a:xfrm rot="5400000">
            <a:off x="1716256" y="8947078"/>
            <a:ext cx="199798" cy="25343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2" name="Google Shape;102;p1"/>
          <p:cNvCxnSpPr/>
          <p:nvPr/>
        </p:nvCxnSpPr>
        <p:spPr>
          <a:xfrm>
            <a:off x="1596639" y="6030797"/>
            <a:ext cx="17413" cy="1440815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3" name="Google Shape;103;p1"/>
          <p:cNvCxnSpPr/>
          <p:nvPr/>
        </p:nvCxnSpPr>
        <p:spPr>
          <a:xfrm>
            <a:off x="1589248" y="4150982"/>
            <a:ext cx="8783" cy="1243096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4" name="Google Shape;104;p1"/>
          <p:cNvCxnSpPr/>
          <p:nvPr/>
        </p:nvCxnSpPr>
        <p:spPr>
          <a:xfrm>
            <a:off x="5112898" y="3381962"/>
            <a:ext cx="1360800" cy="7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5" name="Google Shape;105;p1"/>
          <p:cNvCxnSpPr/>
          <p:nvPr/>
        </p:nvCxnSpPr>
        <p:spPr>
          <a:xfrm rot="10800000">
            <a:off x="2596629" y="2083614"/>
            <a:ext cx="1" cy="1838609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6" name="Google Shape;106;p1"/>
          <p:cNvCxnSpPr/>
          <p:nvPr/>
        </p:nvCxnSpPr>
        <p:spPr>
          <a:xfrm rot="10800000">
            <a:off x="1399859" y="3002919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7" name="Google Shape;107;p1"/>
          <p:cNvCxnSpPr/>
          <p:nvPr/>
        </p:nvCxnSpPr>
        <p:spPr>
          <a:xfrm rot="10800000">
            <a:off x="1139137" y="825424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8" name="Google Shape;108;p1"/>
          <p:cNvCxnSpPr/>
          <p:nvPr/>
        </p:nvCxnSpPr>
        <p:spPr>
          <a:xfrm rot="10800000">
            <a:off x="2265701" y="804508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9" name="Google Shape;109;p1"/>
          <p:cNvCxnSpPr/>
          <p:nvPr/>
        </p:nvCxnSpPr>
        <p:spPr>
          <a:xfrm rot="10800000">
            <a:off x="2800418" y="850144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0" name="Google Shape;110;p1"/>
          <p:cNvSpPr/>
          <p:nvPr/>
        </p:nvSpPr>
        <p:spPr>
          <a:xfrm rot="-933515">
            <a:off x="424174" y="1151732"/>
            <a:ext cx="717175" cy="45719"/>
          </a:xfrm>
          <a:custGeom>
            <a:rect b="b" l="l" r="r" t="t"/>
            <a:pathLst>
              <a:path extrusionOk="0" h="366589" w="1493520">
                <a:moveTo>
                  <a:pt x="0" y="366589"/>
                </a:moveTo>
                <a:cubicBezTo>
                  <a:pt x="168910" y="236414"/>
                  <a:pt x="337820" y="106239"/>
                  <a:pt x="586740" y="46549"/>
                </a:cubicBezTo>
                <a:cubicBezTo>
                  <a:pt x="835660" y="-13141"/>
                  <a:pt x="1164590" y="-2346"/>
                  <a:pt x="1493520" y="8449"/>
                </a:cubicBezTo>
              </a:path>
            </a:pathLst>
          </a:custGeom>
          <a:noFill/>
          <a:ln cap="rnd" cmpd="sng" w="12382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/>
          <p:nvPr/>
        </p:nvSpPr>
        <p:spPr>
          <a:xfrm rot="-224891">
            <a:off x="2190703" y="1028046"/>
            <a:ext cx="597195" cy="192363"/>
          </a:xfrm>
          <a:custGeom>
            <a:rect b="b" l="l" r="r" t="t"/>
            <a:pathLst>
              <a:path extrusionOk="0" h="366589" w="1493520">
                <a:moveTo>
                  <a:pt x="0" y="366589"/>
                </a:moveTo>
                <a:cubicBezTo>
                  <a:pt x="168910" y="236414"/>
                  <a:pt x="337820" y="106239"/>
                  <a:pt x="586740" y="46549"/>
                </a:cubicBezTo>
                <a:cubicBezTo>
                  <a:pt x="835660" y="-13141"/>
                  <a:pt x="1164590" y="-2346"/>
                  <a:pt x="1493520" y="8449"/>
                </a:cubicBezTo>
              </a:path>
            </a:pathLst>
          </a:custGeom>
          <a:noFill/>
          <a:ln cap="rnd" cmpd="sng" w="12382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1625278" y="7516950"/>
            <a:ext cx="25785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7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</a:t>
            </a:r>
            <a:r>
              <a:rPr b="1" lang="en-GB" sz="700">
                <a:solidFill>
                  <a:srgbClr val="FF0000"/>
                </a:solidFill>
              </a:rPr>
              <a:t>Marked using a rubric on the mounted up work looking at everything from initial research and how it has informed the final outcome</a:t>
            </a:r>
            <a:endParaRPr/>
          </a:p>
        </p:txBody>
      </p:sp>
      <p:grpSp>
        <p:nvGrpSpPr>
          <p:cNvPr id="113" name="Google Shape;113;p1"/>
          <p:cNvGrpSpPr/>
          <p:nvPr/>
        </p:nvGrpSpPr>
        <p:grpSpPr>
          <a:xfrm>
            <a:off x="3574541" y="4519965"/>
            <a:ext cx="541674" cy="517855"/>
            <a:chOff x="3847275" y="6773926"/>
            <a:chExt cx="952500" cy="942975"/>
          </a:xfrm>
        </p:grpSpPr>
        <p:sp>
          <p:nvSpPr>
            <p:cNvPr id="114" name="Google Shape;114;p1"/>
            <p:cNvSpPr/>
            <p:nvPr/>
          </p:nvSpPr>
          <p:spPr>
            <a:xfrm>
              <a:off x="3847275" y="6773926"/>
              <a:ext cx="952500" cy="942975"/>
            </a:xfrm>
            <a:prstGeom prst="ellipse">
              <a:avLst/>
            </a:prstGeom>
            <a:solidFill>
              <a:srgbClr val="FFD966"/>
            </a:solidFill>
            <a:ln cap="flat" cmpd="sng" w="76200">
              <a:solidFill>
                <a:srgbClr val="00206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The Foregen Rough One Regular" id="115" name="Google Shape;115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4069903" y="6966492"/>
              <a:ext cx="494393" cy="202961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descr="Lipstick Rage**" id="116" name="Google Shape;116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61008" y="616962"/>
            <a:ext cx="1209021" cy="12733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pstick Rage**" id="117" name="Google Shape;117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24594" y="629415"/>
            <a:ext cx="487274" cy="14478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pstick Rage**" id="118" name="Google Shape;118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785479" y="617250"/>
            <a:ext cx="1204034" cy="134543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"/>
          <p:cNvSpPr/>
          <p:nvPr/>
        </p:nvSpPr>
        <p:spPr>
          <a:xfrm rot="-780390">
            <a:off x="4344686" y="1036526"/>
            <a:ext cx="530662" cy="89312"/>
          </a:xfrm>
          <a:custGeom>
            <a:rect b="b" l="l" r="r" t="t"/>
            <a:pathLst>
              <a:path extrusionOk="0" h="366589" w="1493520">
                <a:moveTo>
                  <a:pt x="0" y="366589"/>
                </a:moveTo>
                <a:cubicBezTo>
                  <a:pt x="168910" y="236414"/>
                  <a:pt x="337820" y="106239"/>
                  <a:pt x="586740" y="46549"/>
                </a:cubicBezTo>
                <a:cubicBezTo>
                  <a:pt x="835660" y="-13141"/>
                  <a:pt x="1164590" y="-2346"/>
                  <a:pt x="1493520" y="8449"/>
                </a:cubicBezTo>
              </a:path>
            </a:pathLst>
          </a:custGeom>
          <a:noFill/>
          <a:ln cap="rnd" cmpd="sng" w="123825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"/>
          <p:cNvSpPr txBox="1"/>
          <p:nvPr/>
        </p:nvSpPr>
        <p:spPr>
          <a:xfrm>
            <a:off x="1095117" y="884837"/>
            <a:ext cx="113366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level D&amp;T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level Engineering, Apprenticeship in Engineering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"/>
          <p:cNvSpPr txBox="1"/>
          <p:nvPr/>
        </p:nvSpPr>
        <p:spPr>
          <a:xfrm>
            <a:off x="2719567" y="821893"/>
            <a:ext cx="154739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Civil Engineer, Aerospace, Electronics and Communication, Software Development 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"/>
          <p:cNvSpPr txBox="1"/>
          <p:nvPr/>
        </p:nvSpPr>
        <p:spPr>
          <a:xfrm>
            <a:off x="4970216" y="858779"/>
            <a:ext cx="1754262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Critical analysis, interpretation, evaluation, problem-solving, mathematics, computer-aided design</a:t>
            </a:r>
            <a:endParaRPr/>
          </a:p>
        </p:txBody>
      </p:sp>
      <p:sp>
        <p:nvSpPr>
          <p:cNvPr id="123" name="Google Shape;123;p1"/>
          <p:cNvSpPr txBox="1"/>
          <p:nvPr/>
        </p:nvSpPr>
        <p:spPr>
          <a:xfrm>
            <a:off x="3499780" y="4207796"/>
            <a:ext cx="2054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00">
                <a:solidFill>
                  <a:schemeClr val="dk1"/>
                </a:solidFill>
              </a:rPr>
              <a:t>Skills</a:t>
            </a:r>
            <a:r>
              <a:rPr b="1" lang="en-GB" sz="800">
                <a:solidFill>
                  <a:schemeClr val="dk1"/>
                </a:solidFill>
              </a:rPr>
              <a:t> project</a:t>
            </a:r>
            <a:endParaRPr b="1" sz="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"/>
          <p:cNvSpPr txBox="1"/>
          <p:nvPr/>
        </p:nvSpPr>
        <p:spPr>
          <a:xfrm>
            <a:off x="1667225" y="4162200"/>
            <a:ext cx="1711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00">
                <a:solidFill>
                  <a:schemeClr val="dk1"/>
                </a:solidFill>
              </a:rPr>
              <a:t>Architecture for Accessibility</a:t>
            </a:r>
            <a:endParaRPr b="1" sz="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"/>
          <p:cNvSpPr txBox="1"/>
          <p:nvPr/>
        </p:nvSpPr>
        <p:spPr>
          <a:xfrm>
            <a:off x="424138" y="4136269"/>
            <a:ext cx="10959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00">
                <a:solidFill>
                  <a:schemeClr val="dk1"/>
                </a:solidFill>
              </a:rPr>
              <a:t>Props + sets</a:t>
            </a:r>
            <a:endParaRPr b="1" sz="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"/>
          <p:cNvSpPr txBox="1"/>
          <p:nvPr/>
        </p:nvSpPr>
        <p:spPr>
          <a:xfrm>
            <a:off x="2597435" y="2318561"/>
            <a:ext cx="3743700" cy="10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Component 2 is the final project of KS4 demonstrating all skills they have learned to the best of their ability.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demonstrate they can select the technique that they can demonstrate a high level of skill in all parts of the plan</a:t>
            </a:r>
            <a:endParaRPr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connect all parts of the plan to artists working in that way and with that theme</a:t>
            </a:r>
            <a:endParaRPr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analyse work and annotate the project as it develops and use this analysis to improve intentions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understand their own abilities with skills and techniques and increase the standard of it.</a:t>
            </a:r>
            <a:endParaRPr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underpin the art work with reference to artists, crafts people and designers</a:t>
            </a:r>
            <a:endParaRPr sz="700">
              <a:solidFill>
                <a:schemeClr val="dk1"/>
              </a:solidFill>
            </a:endParaRPr>
          </a:p>
        </p:txBody>
      </p:sp>
      <p:sp>
        <p:nvSpPr>
          <p:cNvPr id="127" name="Google Shape;127;p1"/>
          <p:cNvSpPr txBox="1"/>
          <p:nvPr/>
        </p:nvSpPr>
        <p:spPr>
          <a:xfrm>
            <a:off x="4023875" y="4381800"/>
            <a:ext cx="12042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Working on gaining on any skills and getting up to scratch over the holidays break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Learning new skills that the students </a:t>
            </a:r>
            <a:r>
              <a:rPr lang="en-GB" sz="700">
                <a:solidFill>
                  <a:schemeClr val="dk1"/>
                </a:solidFill>
              </a:rPr>
              <a:t>haven't</a:t>
            </a:r>
            <a:r>
              <a:rPr lang="en-GB" sz="700">
                <a:solidFill>
                  <a:schemeClr val="dk1"/>
                </a:solidFill>
              </a:rPr>
              <a:t> saw before to increase creativity in designing</a:t>
            </a:r>
            <a:endParaRPr sz="700">
              <a:solidFill>
                <a:schemeClr val="dk1"/>
              </a:solidFill>
            </a:endParaRPr>
          </a:p>
        </p:txBody>
      </p:sp>
      <p:sp>
        <p:nvSpPr>
          <p:cNvPr id="128" name="Google Shape;128;p1"/>
          <p:cNvSpPr txBox="1"/>
          <p:nvPr/>
        </p:nvSpPr>
        <p:spPr>
          <a:xfrm>
            <a:off x="1576779" y="4333275"/>
            <a:ext cx="1923000" cy="10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Use of a real life client to create a much more </a:t>
            </a:r>
            <a:r>
              <a:rPr lang="en-GB" sz="700">
                <a:solidFill>
                  <a:schemeClr val="dk1"/>
                </a:solidFill>
              </a:rPr>
              <a:t>empathetic</a:t>
            </a:r>
            <a:r>
              <a:rPr lang="en-GB" sz="700">
                <a:solidFill>
                  <a:schemeClr val="dk1"/>
                </a:solidFill>
              </a:rPr>
              <a:t> </a:t>
            </a:r>
            <a:r>
              <a:rPr lang="en-GB" sz="700">
                <a:solidFill>
                  <a:schemeClr val="dk1"/>
                </a:solidFill>
              </a:rPr>
              <a:t>approach to designing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Teaches the use of scale drawings and how useful they are for practical make purposes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Small model making at the end of the project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Improves upon any technical drawing skills</a:t>
            </a:r>
            <a:r>
              <a:rPr lang="en-GB" sz="700">
                <a:solidFill>
                  <a:schemeClr val="dk1"/>
                </a:solidFill>
              </a:rPr>
              <a:t> </a:t>
            </a:r>
            <a:endParaRPr sz="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"/>
          <p:cNvSpPr txBox="1"/>
          <p:nvPr/>
        </p:nvSpPr>
        <p:spPr>
          <a:xfrm>
            <a:off x="334742" y="4338409"/>
            <a:ext cx="1336800" cy="14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understand why a finish is applied to different materials for different uses</a:t>
            </a:r>
            <a:endParaRPr/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Warner bro studios trip used to inform primary </a:t>
            </a:r>
            <a:r>
              <a:rPr lang="en-GB" sz="700">
                <a:solidFill>
                  <a:schemeClr val="dk1"/>
                </a:solidFill>
              </a:rPr>
              <a:t>research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Lots of </a:t>
            </a:r>
            <a:r>
              <a:rPr lang="en-GB" sz="700">
                <a:solidFill>
                  <a:schemeClr val="dk1"/>
                </a:solidFill>
              </a:rPr>
              <a:t>experimentation</a:t>
            </a:r>
            <a:r>
              <a:rPr lang="en-GB" sz="700">
                <a:solidFill>
                  <a:schemeClr val="dk1"/>
                </a:solidFill>
              </a:rPr>
              <a:t> with a open brief all designing </a:t>
            </a:r>
            <a:r>
              <a:rPr lang="en-GB" sz="700">
                <a:solidFill>
                  <a:schemeClr val="dk1"/>
                </a:solidFill>
              </a:rPr>
              <a:t>separate items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Good mock exam for the real thing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Lots of independence/safe working practice</a:t>
            </a:r>
            <a:endParaRPr sz="700">
              <a:solidFill>
                <a:schemeClr val="dk1"/>
              </a:solidFill>
            </a:endParaRPr>
          </a:p>
        </p:txBody>
      </p:sp>
      <p:sp>
        <p:nvSpPr>
          <p:cNvPr id="130" name="Google Shape;130;p1"/>
          <p:cNvSpPr txBox="1"/>
          <p:nvPr/>
        </p:nvSpPr>
        <p:spPr>
          <a:xfrm>
            <a:off x="672583" y="130634"/>
            <a:ext cx="617465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KS4 D&amp;T CURRICULUM MAP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"/>
          <p:cNvSpPr txBox="1"/>
          <p:nvPr/>
        </p:nvSpPr>
        <p:spPr>
          <a:xfrm>
            <a:off x="3328463" y="5424220"/>
            <a:ext cx="21111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Assessments: </a:t>
            </a:r>
            <a:r>
              <a:rPr b="1" lang="en-GB" sz="700">
                <a:solidFill>
                  <a:srgbClr val="FF0000"/>
                </a:solidFill>
              </a:rPr>
              <a:t>Marking on all </a:t>
            </a:r>
            <a:r>
              <a:rPr b="1" lang="en-GB" sz="700">
                <a:solidFill>
                  <a:srgbClr val="FF0000"/>
                </a:solidFill>
              </a:rPr>
              <a:t>practical</a:t>
            </a:r>
            <a:r>
              <a:rPr b="1" lang="en-GB" sz="700">
                <a:solidFill>
                  <a:srgbClr val="FF0000"/>
                </a:solidFill>
              </a:rPr>
              <a:t> elements. Final display is a board of all the </a:t>
            </a:r>
            <a:r>
              <a:rPr b="1" lang="en-GB" sz="700">
                <a:solidFill>
                  <a:srgbClr val="FF0000"/>
                </a:solidFill>
              </a:rPr>
              <a:t>experiments</a:t>
            </a:r>
            <a:r>
              <a:rPr b="1" lang="en-GB" sz="700">
                <a:solidFill>
                  <a:srgbClr val="FF0000"/>
                </a:solidFill>
              </a:rPr>
              <a:t> to shop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7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"/>
          <p:cNvSpPr txBox="1"/>
          <p:nvPr/>
        </p:nvSpPr>
        <p:spPr>
          <a:xfrm>
            <a:off x="3023871" y="1704067"/>
            <a:ext cx="26136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</a:t>
            </a:r>
            <a:r>
              <a:rPr b="1" lang="en-GB" sz="700">
                <a:solidFill>
                  <a:srgbClr val="FF0000"/>
                </a:solidFill>
              </a:rPr>
              <a:t> </a:t>
            </a:r>
            <a:r>
              <a:rPr b="1" lang="en-GB" sz="700">
                <a:solidFill>
                  <a:srgbClr val="FF0000"/>
                </a:solidFill>
              </a:rPr>
              <a:t>Component</a:t>
            </a:r>
            <a:r>
              <a:rPr b="1" lang="en-GB" sz="700">
                <a:solidFill>
                  <a:srgbClr val="FF0000"/>
                </a:solidFill>
              </a:rPr>
              <a:t> 2 is worth 40% of the final GCSE mark. Each AO1, AO2, AO3 and AO4 all being worth 10% each.  </a:t>
            </a:r>
            <a:endParaRPr b="1" sz="7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"/>
          <p:cNvSpPr txBox="1"/>
          <p:nvPr/>
        </p:nvSpPr>
        <p:spPr>
          <a:xfrm>
            <a:off x="1744211" y="8889143"/>
            <a:ext cx="1711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Planning </a:t>
            </a:r>
            <a:endParaRPr b="1"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Manufacturing</a:t>
            </a:r>
            <a:endParaRPr b="1"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"/>
          <p:cNvSpPr txBox="1"/>
          <p:nvPr/>
        </p:nvSpPr>
        <p:spPr>
          <a:xfrm>
            <a:off x="86193" y="8945792"/>
            <a:ext cx="17112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 and Designing</a:t>
            </a:r>
            <a:endParaRPr b="1"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"/>
          <p:cNvSpPr txBox="1"/>
          <p:nvPr/>
        </p:nvSpPr>
        <p:spPr>
          <a:xfrm>
            <a:off x="3453801" y="8978137"/>
            <a:ext cx="17112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Analysis and Evaluation</a:t>
            </a:r>
            <a:endParaRPr b="1"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mage result for cool arrow" id="136" name="Google Shape;136;p1"/>
          <p:cNvPicPr preferRelativeResize="0"/>
          <p:nvPr/>
        </p:nvPicPr>
        <p:blipFill rotWithShape="1">
          <a:blip r:embed="rId4">
            <a:alphaModFix/>
          </a:blip>
          <a:srcRect b="36711" l="24740" r="26192" t="21333"/>
          <a:stretch/>
        </p:blipFill>
        <p:spPr>
          <a:xfrm rot="5400000">
            <a:off x="3355298" y="8970175"/>
            <a:ext cx="199798" cy="2534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cool arrow" id="137" name="Google Shape;137;p1"/>
          <p:cNvPicPr preferRelativeResize="0"/>
          <p:nvPr/>
        </p:nvPicPr>
        <p:blipFill rotWithShape="1">
          <a:blip r:embed="rId4">
            <a:alphaModFix/>
          </a:blip>
          <a:srcRect b="36711" l="24740" r="26192" t="21333"/>
          <a:stretch/>
        </p:blipFill>
        <p:spPr>
          <a:xfrm rot="5400000">
            <a:off x="5059880" y="8958558"/>
            <a:ext cx="199798" cy="25343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"/>
          <p:cNvSpPr txBox="1"/>
          <p:nvPr/>
        </p:nvSpPr>
        <p:spPr>
          <a:xfrm>
            <a:off x="4491348" y="6765639"/>
            <a:ext cx="53489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"/>
          <p:cNvSpPr txBox="1"/>
          <p:nvPr/>
        </p:nvSpPr>
        <p:spPr>
          <a:xfrm>
            <a:off x="3630811" y="4666921"/>
            <a:ext cx="53489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"/>
          <p:cNvSpPr txBox="1"/>
          <p:nvPr/>
        </p:nvSpPr>
        <p:spPr>
          <a:xfrm>
            <a:off x="3023870" y="2147072"/>
            <a:ext cx="2198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00">
                <a:solidFill>
                  <a:schemeClr val="dk1"/>
                </a:solidFill>
              </a:rPr>
              <a:t>Component</a:t>
            </a:r>
            <a:r>
              <a:rPr b="1" lang="en-GB" sz="800">
                <a:solidFill>
                  <a:schemeClr val="dk1"/>
                </a:solidFill>
              </a:rPr>
              <a:t> 2</a:t>
            </a:r>
            <a:endParaRPr b="1" sz="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"/>
          <p:cNvSpPr txBox="1"/>
          <p:nvPr/>
        </p:nvSpPr>
        <p:spPr>
          <a:xfrm>
            <a:off x="158640" y="3708409"/>
            <a:ext cx="1626900" cy="6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</a:t>
            </a:r>
            <a:r>
              <a:rPr b="1" lang="en-GB" sz="700">
                <a:solidFill>
                  <a:srgbClr val="FF0000"/>
                </a:solidFill>
              </a:rPr>
              <a:t>Assessed on there research and how well it informs the final make of the project.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7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7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2" name="Google Shape;142;p1"/>
          <p:cNvCxnSpPr/>
          <p:nvPr/>
        </p:nvCxnSpPr>
        <p:spPr>
          <a:xfrm rot="10800000">
            <a:off x="265673" y="5811240"/>
            <a:ext cx="1470678" cy="235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3" name="Google Shape;143;p1"/>
          <p:cNvSpPr txBox="1"/>
          <p:nvPr/>
        </p:nvSpPr>
        <p:spPr>
          <a:xfrm>
            <a:off x="2430645" y="6177270"/>
            <a:ext cx="1120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00">
                <a:solidFill>
                  <a:schemeClr val="dk1"/>
                </a:solidFill>
              </a:rPr>
              <a:t>Copper Key Fob</a:t>
            </a:r>
            <a:endParaRPr b="1" sz="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"/>
          <p:cNvSpPr txBox="1"/>
          <p:nvPr/>
        </p:nvSpPr>
        <p:spPr>
          <a:xfrm>
            <a:off x="418598" y="5834941"/>
            <a:ext cx="1120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00">
                <a:solidFill>
                  <a:schemeClr val="dk1"/>
                </a:solidFill>
              </a:rPr>
              <a:t>Stained Glass Box</a:t>
            </a:r>
            <a:endParaRPr b="1" sz="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"/>
          <p:cNvSpPr txBox="1"/>
          <p:nvPr/>
        </p:nvSpPr>
        <p:spPr>
          <a:xfrm>
            <a:off x="1592406" y="6328750"/>
            <a:ext cx="27966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lang="en-GB" sz="700">
                <a:solidFill>
                  <a:schemeClr val="dk1"/>
                </a:solidFill>
              </a:rPr>
              <a:t>Takes previous CAD </a:t>
            </a:r>
            <a:r>
              <a:rPr lang="en-GB" sz="700">
                <a:solidFill>
                  <a:schemeClr val="dk1"/>
                </a:solidFill>
              </a:rPr>
              <a:t>skills</a:t>
            </a:r>
            <a:r>
              <a:rPr lang="en-GB" sz="700">
                <a:solidFill>
                  <a:schemeClr val="dk1"/>
                </a:solidFill>
              </a:rPr>
              <a:t> from 2D design and develops them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Recap over how to use fine skills for </a:t>
            </a:r>
            <a:r>
              <a:rPr lang="en-GB" sz="700">
                <a:solidFill>
                  <a:schemeClr val="dk1"/>
                </a:solidFill>
              </a:rPr>
              <a:t>metal work</a:t>
            </a:r>
            <a:r>
              <a:rPr lang="en-GB" sz="700">
                <a:solidFill>
                  <a:schemeClr val="dk1"/>
                </a:solidFill>
              </a:rPr>
              <a:t> eg: filing, cutting, </a:t>
            </a:r>
            <a:r>
              <a:rPr lang="en-GB" sz="700">
                <a:solidFill>
                  <a:schemeClr val="dk1"/>
                </a:solidFill>
              </a:rPr>
              <a:t>polishing</a:t>
            </a:r>
            <a:r>
              <a:rPr lang="en-GB" sz="700">
                <a:solidFill>
                  <a:schemeClr val="dk1"/>
                </a:solidFill>
              </a:rPr>
              <a:t> whilst introducing new ways to work such as etching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Personalised item </a:t>
            </a:r>
            <a:r>
              <a:rPr lang="en-GB" sz="700">
                <a:solidFill>
                  <a:schemeClr val="dk1"/>
                </a:solidFill>
              </a:rPr>
              <a:t>relating</a:t>
            </a:r>
            <a:r>
              <a:rPr lang="en-GB" sz="700">
                <a:solidFill>
                  <a:schemeClr val="dk1"/>
                </a:solidFill>
              </a:rPr>
              <a:t> back to a client that they know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Mount up of any design work for the first time, creates a foundation on display presentations skills for future projects</a:t>
            </a:r>
            <a:endParaRPr sz="700">
              <a:solidFill>
                <a:schemeClr val="dk1"/>
              </a:solidFill>
            </a:endParaRPr>
          </a:p>
        </p:txBody>
      </p:sp>
      <p:sp>
        <p:nvSpPr>
          <p:cNvPr id="146" name="Google Shape;146;p1"/>
          <p:cNvSpPr txBox="1"/>
          <p:nvPr/>
        </p:nvSpPr>
        <p:spPr>
          <a:xfrm>
            <a:off x="1905224" y="8647775"/>
            <a:ext cx="1447422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D&amp;T SKILL</a:t>
            </a:r>
            <a:endParaRPr b="1" sz="110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3585642" y="8645401"/>
            <a:ext cx="14475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D&amp;T SKILL</a:t>
            </a:r>
            <a:endParaRPr b="1" sz="110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"/>
          <p:cNvSpPr txBox="1"/>
          <p:nvPr/>
        </p:nvSpPr>
        <p:spPr>
          <a:xfrm>
            <a:off x="5228077" y="8638726"/>
            <a:ext cx="1447422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D&amp;T SKILL</a:t>
            </a:r>
            <a:endParaRPr b="1" sz="110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238075" y="7504963"/>
            <a:ext cx="1383000" cy="6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</a:t>
            </a:r>
            <a:r>
              <a:rPr b="1" lang="en-GB" sz="700">
                <a:solidFill>
                  <a:srgbClr val="FF0000"/>
                </a:solidFill>
              </a:rPr>
              <a:t>Mark a Design </a:t>
            </a:r>
            <a:r>
              <a:rPr b="1" lang="en-GB" sz="700">
                <a:solidFill>
                  <a:srgbClr val="FF0000"/>
                </a:solidFill>
              </a:rPr>
              <a:t>assessment</a:t>
            </a:r>
            <a:r>
              <a:rPr b="1" lang="en-GB" sz="700">
                <a:solidFill>
                  <a:srgbClr val="FF0000"/>
                </a:solidFill>
              </a:rPr>
              <a:t> using a rubric - Mark the </a:t>
            </a:r>
            <a:r>
              <a:rPr b="1" lang="en-GB" sz="700">
                <a:solidFill>
                  <a:srgbClr val="FF0000"/>
                </a:solidFill>
              </a:rPr>
              <a:t>practical</a:t>
            </a:r>
            <a:r>
              <a:rPr b="1" lang="en-GB" sz="700">
                <a:solidFill>
                  <a:srgbClr val="FF0000"/>
                </a:solidFill>
              </a:rPr>
              <a:t> make part what uses mix media of acrylic and wood</a:t>
            </a:r>
            <a:endParaRPr/>
          </a:p>
        </p:txBody>
      </p:sp>
      <p:sp>
        <p:nvSpPr>
          <p:cNvPr id="150" name="Google Shape;150;p1"/>
          <p:cNvSpPr txBox="1"/>
          <p:nvPr/>
        </p:nvSpPr>
        <p:spPr>
          <a:xfrm>
            <a:off x="2052117" y="3636893"/>
            <a:ext cx="14049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</a:t>
            </a:r>
            <a:r>
              <a:rPr b="1" lang="en-GB" sz="700">
                <a:solidFill>
                  <a:srgbClr val="FF0000"/>
                </a:solidFill>
              </a:rPr>
              <a:t>Marking any technical drawings along with creative problem </a:t>
            </a:r>
            <a:r>
              <a:rPr b="1" lang="en-GB" sz="700">
                <a:solidFill>
                  <a:srgbClr val="FF0000"/>
                </a:solidFill>
              </a:rPr>
              <a:t>solving</a:t>
            </a:r>
            <a:r>
              <a:rPr b="1" lang="en-GB" sz="700">
                <a:solidFill>
                  <a:srgbClr val="FF0000"/>
                </a:solidFill>
              </a:rPr>
              <a:t> for clients needs</a:t>
            </a:r>
            <a:r>
              <a:rPr b="1" lang="en-GB" sz="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7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417871" y="6026225"/>
            <a:ext cx="1065300" cy="12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Takes 2D Design skills further 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Recall of hand skills 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Lots of problem solving </a:t>
            </a:r>
            <a:r>
              <a:rPr lang="en-GB" sz="700">
                <a:solidFill>
                  <a:schemeClr val="dk1"/>
                </a:solidFill>
              </a:rPr>
              <a:t>opportunities</a:t>
            </a:r>
            <a:r>
              <a:rPr lang="en-GB" sz="700">
                <a:solidFill>
                  <a:schemeClr val="dk1"/>
                </a:solidFill>
              </a:rPr>
              <a:t> 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Research lead project 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Produce good technical drawings from the outcome</a:t>
            </a:r>
            <a:endParaRPr sz="700">
              <a:solidFill>
                <a:schemeClr val="dk1"/>
              </a:solidFill>
            </a:endParaRPr>
          </a:p>
        </p:txBody>
      </p:sp>
      <p:cxnSp>
        <p:nvCxnSpPr>
          <p:cNvPr id="152" name="Google Shape;152;p1"/>
          <p:cNvCxnSpPr/>
          <p:nvPr/>
        </p:nvCxnSpPr>
        <p:spPr>
          <a:xfrm>
            <a:off x="5159786" y="4193862"/>
            <a:ext cx="0" cy="1216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3" name="Google Shape;153;p1"/>
          <p:cNvSpPr txBox="1"/>
          <p:nvPr/>
        </p:nvSpPr>
        <p:spPr>
          <a:xfrm>
            <a:off x="4766255" y="3421508"/>
            <a:ext cx="2054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800">
                <a:solidFill>
                  <a:schemeClr val="dk1"/>
                </a:solidFill>
              </a:rPr>
              <a:t>Time Project</a:t>
            </a:r>
            <a:endParaRPr b="1" sz="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"/>
          <p:cNvSpPr txBox="1"/>
          <p:nvPr/>
        </p:nvSpPr>
        <p:spPr>
          <a:xfrm>
            <a:off x="5191200" y="3678000"/>
            <a:ext cx="1204200" cy="14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Final project for </a:t>
            </a:r>
            <a:r>
              <a:rPr lang="en-GB" sz="700">
                <a:solidFill>
                  <a:schemeClr val="dk1"/>
                </a:solidFill>
              </a:rPr>
              <a:t>component</a:t>
            </a:r>
            <a:r>
              <a:rPr lang="en-GB" sz="700">
                <a:solidFill>
                  <a:schemeClr val="dk1"/>
                </a:solidFill>
              </a:rPr>
              <a:t> one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Good time for mock exam as last project before </a:t>
            </a:r>
            <a:r>
              <a:rPr lang="en-GB" sz="700">
                <a:solidFill>
                  <a:schemeClr val="dk1"/>
                </a:solidFill>
              </a:rPr>
              <a:t>component</a:t>
            </a:r>
            <a:r>
              <a:rPr lang="en-GB" sz="700">
                <a:solidFill>
                  <a:schemeClr val="dk1"/>
                </a:solidFill>
              </a:rPr>
              <a:t> 2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Has a range of freedom for creativity for high </a:t>
            </a:r>
            <a:r>
              <a:rPr lang="en-GB" sz="700">
                <a:solidFill>
                  <a:schemeClr val="dk1"/>
                </a:solidFill>
              </a:rPr>
              <a:t>achieving</a:t>
            </a:r>
            <a:r>
              <a:rPr lang="en-GB" sz="700">
                <a:solidFill>
                  <a:schemeClr val="dk1"/>
                </a:solidFill>
              </a:rPr>
              <a:t> students</a:t>
            </a:r>
            <a:endParaRPr sz="700">
              <a:solidFill>
                <a:schemeClr val="dk1"/>
              </a:solidFill>
            </a:endParaRPr>
          </a:p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Allows students to be very creative with there outcomes using all skills taught in previous projects.</a:t>
            </a:r>
            <a:endParaRPr sz="700">
              <a:solidFill>
                <a:schemeClr val="dk1"/>
              </a:solidFill>
            </a:endParaRPr>
          </a:p>
        </p:txBody>
      </p:sp>
      <p:sp>
        <p:nvSpPr>
          <p:cNvPr id="155" name="Google Shape;155;p1"/>
          <p:cNvSpPr txBox="1"/>
          <p:nvPr/>
        </p:nvSpPr>
        <p:spPr>
          <a:xfrm>
            <a:off x="3785124" y="3429025"/>
            <a:ext cx="1506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</a:t>
            </a:r>
            <a:r>
              <a:rPr b="1" lang="en-GB" sz="700">
                <a:solidFill>
                  <a:srgbClr val="FF0000"/>
                </a:solidFill>
              </a:rPr>
              <a:t>Assessed on there research and how well it informs the final make of the project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7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7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1"/>
          <p:cNvSpPr txBox="1"/>
          <p:nvPr/>
        </p:nvSpPr>
        <p:spPr>
          <a:xfrm>
            <a:off x="5010925" y="6116288"/>
            <a:ext cx="1672800" cy="19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00">
                <a:solidFill>
                  <a:srgbClr val="FF0000"/>
                </a:solidFill>
              </a:rPr>
              <a:t>• AO1: Develop ideas through investigations, demonstrating critical understanding of sources. </a:t>
            </a:r>
            <a:endParaRPr b="1" sz="7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7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00">
                <a:solidFill>
                  <a:srgbClr val="FF0000"/>
                </a:solidFill>
              </a:rPr>
              <a:t>• AO2: Refine work by exploring ideas, selecting and experimenting with appropriate media, materials, techniques and processes. </a:t>
            </a:r>
            <a:endParaRPr b="1" sz="7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7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00">
                <a:solidFill>
                  <a:srgbClr val="FF0000"/>
                </a:solidFill>
              </a:rPr>
              <a:t>• AO3: Record ideas, observations and insights relevant to intentions as work progresses. </a:t>
            </a:r>
            <a:endParaRPr b="1" sz="7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7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00">
                <a:solidFill>
                  <a:srgbClr val="FF0000"/>
                </a:solidFill>
              </a:rPr>
              <a:t>• AO4: Present a personal and meaningful response that realises intentions and demonstrates understanding of visual language. </a:t>
            </a:r>
            <a:endParaRPr b="1" sz="700">
              <a:solidFill>
                <a:srgbClr val="FF0000"/>
              </a:solidFill>
            </a:endParaRPr>
          </a:p>
        </p:txBody>
      </p:sp>
      <p:sp>
        <p:nvSpPr>
          <p:cNvPr id="157" name="Google Shape;157;p1"/>
          <p:cNvSpPr txBox="1"/>
          <p:nvPr/>
        </p:nvSpPr>
        <p:spPr>
          <a:xfrm>
            <a:off x="5096181" y="8943700"/>
            <a:ext cx="17112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>
                <a:solidFill>
                  <a:schemeClr val="dk1"/>
                </a:solidFill>
              </a:rPr>
              <a:t>Technical Knowledge</a:t>
            </a:r>
            <a:endParaRPr b="1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8" name="Google Shape;158;p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-69150" y="243150"/>
            <a:ext cx="1336799" cy="14609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2020-03-04T16:08:47Z</dcterms:created>
  <dc:creator>Becky Ashton</dc:creator>
</cp:coreProperties>
</file>