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906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isv9vqw6aVnF+7MnMaYYYy3WoU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0.png"/><Relationship Id="rId10" Type="http://schemas.openxmlformats.org/officeDocument/2006/relationships/image" Target="../media/image7.png"/><Relationship Id="rId9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5124594" y="8654384"/>
            <a:ext cx="1599884" cy="787370"/>
          </a:xfrm>
          <a:prstGeom prst="roundRect">
            <a:avLst>
              <a:gd fmla="val 17194" name="adj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3457032" y="8675355"/>
            <a:ext cx="1599884" cy="793633"/>
          </a:xfrm>
          <a:prstGeom prst="roundRect">
            <a:avLst>
              <a:gd fmla="val 17194" name="adj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-5400000">
            <a:off x="1551830" y="1347271"/>
            <a:ext cx="2503974" cy="4675326"/>
          </a:xfrm>
          <a:prstGeom prst="uturnArrow">
            <a:avLst>
              <a:gd fmla="val 34174" name="adj1"/>
              <a:gd fmla="val 22633" name="adj2"/>
              <a:gd fmla="val 26852" name="adj3"/>
              <a:gd fmla="val 9256" name="adj4"/>
              <a:gd fmla="val 100000" name="adj5"/>
            </a:avLst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 flipH="1" rot="5400000">
            <a:off x="2937834" y="2954375"/>
            <a:ext cx="2547283" cy="4390939"/>
          </a:xfrm>
          <a:prstGeom prst="uturnArrow">
            <a:avLst>
              <a:gd fmla="val 34669" name="adj1"/>
              <a:gd fmla="val 24751" name="adj2"/>
              <a:gd fmla="val 20448" name="adj3"/>
              <a:gd fmla="val 9862" name="adj4"/>
              <a:gd fmla="val 89631" name="adj5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85709" y="67486"/>
            <a:ext cx="6680200" cy="9715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p1"/>
          <p:cNvCxnSpPr/>
          <p:nvPr/>
        </p:nvCxnSpPr>
        <p:spPr>
          <a:xfrm>
            <a:off x="5153039" y="864896"/>
            <a:ext cx="0" cy="491748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5" name="Google Shape;95;p1"/>
          <p:cNvSpPr/>
          <p:nvPr/>
        </p:nvSpPr>
        <p:spPr>
          <a:xfrm rot="-5400000">
            <a:off x="1312816" y="4862304"/>
            <a:ext cx="2484798" cy="3592828"/>
          </a:xfrm>
          <a:prstGeom prst="uturnArrow">
            <a:avLst>
              <a:gd fmla="val 35696" name="adj1"/>
              <a:gd fmla="val 22633" name="adj2"/>
              <a:gd fmla="val 26548" name="adj3"/>
              <a:gd fmla="val 11295" name="adj4"/>
              <a:gd fmla="val 90780" name="adj5"/>
            </a:avLst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6" name="Google Shape;96;p1"/>
          <p:cNvGrpSpPr/>
          <p:nvPr/>
        </p:nvGrpSpPr>
        <p:grpSpPr>
          <a:xfrm>
            <a:off x="4981379" y="2635101"/>
            <a:ext cx="684975" cy="704207"/>
            <a:chOff x="3847275" y="3761732"/>
            <a:chExt cx="952500" cy="942975"/>
          </a:xfrm>
        </p:grpSpPr>
        <p:sp>
          <p:nvSpPr>
            <p:cNvPr id="97" name="Google Shape;97;p1"/>
            <p:cNvSpPr/>
            <p:nvPr/>
          </p:nvSpPr>
          <p:spPr>
            <a:xfrm>
              <a:off x="3847275" y="3761732"/>
              <a:ext cx="952500" cy="942975"/>
            </a:xfrm>
            <a:prstGeom prst="ellipse">
              <a:avLst/>
            </a:prstGeom>
            <a:solidFill>
              <a:srgbClr val="FFD966"/>
            </a:solidFill>
            <a:ln cap="flat" cmpd="sng" w="7620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The Foregen Rough One Regular" id="98" name="Google Shape;98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137688" y="4179438"/>
              <a:ext cx="361950" cy="3714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The Foregen Rough One Regular" id="99" name="Google Shape;99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69903" y="3917528"/>
              <a:ext cx="494393" cy="20296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0" name="Google Shape;100;p1"/>
          <p:cNvGrpSpPr/>
          <p:nvPr/>
        </p:nvGrpSpPr>
        <p:grpSpPr>
          <a:xfrm>
            <a:off x="2356190" y="4177914"/>
            <a:ext cx="621406" cy="645693"/>
            <a:chOff x="1546509" y="5298971"/>
            <a:chExt cx="952500" cy="942975"/>
          </a:xfrm>
        </p:grpSpPr>
        <p:sp>
          <p:nvSpPr>
            <p:cNvPr id="101" name="Google Shape;101;p1"/>
            <p:cNvSpPr/>
            <p:nvPr/>
          </p:nvSpPr>
          <p:spPr>
            <a:xfrm>
              <a:off x="1546509" y="5298971"/>
              <a:ext cx="952500" cy="942975"/>
            </a:xfrm>
            <a:prstGeom prst="ellipse">
              <a:avLst/>
            </a:prstGeom>
            <a:solidFill>
              <a:srgbClr val="FFD966"/>
            </a:solidFill>
            <a:ln cap="flat" cmpd="sng" w="7620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The Foregen Rough One Regular" id="102" name="Google Shape;102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912695" y="5769197"/>
              <a:ext cx="219075" cy="36195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The Foregen Rough One Regular" id="103" name="Google Shape;103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757420" y="5507287"/>
              <a:ext cx="494393" cy="20296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4" name="Google Shape;104;p1"/>
          <p:cNvGrpSpPr/>
          <p:nvPr/>
        </p:nvGrpSpPr>
        <p:grpSpPr>
          <a:xfrm>
            <a:off x="4344696" y="7207911"/>
            <a:ext cx="513832" cy="497656"/>
            <a:chOff x="5088125" y="8219239"/>
            <a:chExt cx="952500" cy="942975"/>
          </a:xfrm>
        </p:grpSpPr>
        <p:sp>
          <p:nvSpPr>
            <p:cNvPr id="105" name="Google Shape;105;p1"/>
            <p:cNvSpPr/>
            <p:nvPr/>
          </p:nvSpPr>
          <p:spPr>
            <a:xfrm>
              <a:off x="5088125" y="8219239"/>
              <a:ext cx="952500" cy="942975"/>
            </a:xfrm>
            <a:prstGeom prst="ellipse">
              <a:avLst/>
            </a:prstGeom>
            <a:solidFill>
              <a:srgbClr val="FFD966"/>
            </a:solidFill>
            <a:ln cap="flat" cmpd="sng" w="7620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The Foregen Rough One Regular" id="106" name="Google Shape;106;p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5457542" y="8644497"/>
              <a:ext cx="226518" cy="4417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The Foregen Rough One Regular" id="107" name="Google Shape;107;p1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5293973" y="8400801"/>
              <a:ext cx="494393" cy="202961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08" name="Google Shape;108;p1"/>
          <p:cNvCxnSpPr/>
          <p:nvPr/>
        </p:nvCxnSpPr>
        <p:spPr>
          <a:xfrm>
            <a:off x="329889" y="3708095"/>
            <a:ext cx="989548" cy="1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9" name="Google Shape;109;p1"/>
          <p:cNvCxnSpPr/>
          <p:nvPr/>
        </p:nvCxnSpPr>
        <p:spPr>
          <a:xfrm rot="10800000">
            <a:off x="5545486" y="997183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0" name="Google Shape;110;p1"/>
          <p:cNvCxnSpPr/>
          <p:nvPr/>
        </p:nvCxnSpPr>
        <p:spPr>
          <a:xfrm flipH="1" rot="10800000">
            <a:off x="5691904" y="2247847"/>
            <a:ext cx="982699" cy="679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1" name="Google Shape;111;p1"/>
          <p:cNvCxnSpPr/>
          <p:nvPr/>
        </p:nvCxnSpPr>
        <p:spPr>
          <a:xfrm rot="10800000">
            <a:off x="4711677" y="1021930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2" name="Google Shape;112;p1"/>
          <p:cNvCxnSpPr/>
          <p:nvPr/>
        </p:nvCxnSpPr>
        <p:spPr>
          <a:xfrm flipH="1" rot="10800000">
            <a:off x="255560" y="836052"/>
            <a:ext cx="982699" cy="679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3" name="Google Shape;113;p1"/>
          <p:cNvCxnSpPr/>
          <p:nvPr/>
        </p:nvCxnSpPr>
        <p:spPr>
          <a:xfrm rot="10800000">
            <a:off x="1290584" y="1068037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4" name="Google Shape;114;p1"/>
          <p:cNvCxnSpPr/>
          <p:nvPr/>
        </p:nvCxnSpPr>
        <p:spPr>
          <a:xfrm rot="10800000">
            <a:off x="2417148" y="1047121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5" name="Google Shape;115;p1"/>
          <p:cNvCxnSpPr/>
          <p:nvPr/>
        </p:nvCxnSpPr>
        <p:spPr>
          <a:xfrm rot="10800000">
            <a:off x="2951865" y="1092757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6" name="Google Shape;116;p1"/>
          <p:cNvCxnSpPr/>
          <p:nvPr/>
        </p:nvCxnSpPr>
        <p:spPr>
          <a:xfrm rot="10800000">
            <a:off x="4025252" y="900600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7" name="Google Shape;117;p1"/>
          <p:cNvSpPr txBox="1"/>
          <p:nvPr/>
        </p:nvSpPr>
        <p:spPr>
          <a:xfrm>
            <a:off x="506253" y="2006492"/>
            <a:ext cx="480523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5&amp;6</a:t>
            </a:r>
            <a:endParaRPr b="1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149449" y="4916139"/>
            <a:ext cx="2667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7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</a:t>
            </a:r>
            <a:r>
              <a:rPr b="1" lang="en-GB" sz="700">
                <a:solidFill>
                  <a:srgbClr val="FF0000"/>
                </a:solidFill>
              </a:rPr>
              <a:t>Colour theory - Rubric Design project - Fabrics theory assessment - Final outcome - Level of stitching skills used.</a:t>
            </a:r>
            <a:endParaRPr b="1" sz="7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"/>
          <p:cNvSpPr txBox="1"/>
          <p:nvPr/>
        </p:nvSpPr>
        <p:spPr>
          <a:xfrm>
            <a:off x="986775" y="2289410"/>
            <a:ext cx="26697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End of KS3 assessment - </a:t>
            </a:r>
            <a:r>
              <a:rPr b="1" lang="en-GB" sz="700">
                <a:solidFill>
                  <a:srgbClr val="FF0000"/>
                </a:solidFill>
              </a:rPr>
              <a:t>Google Form </a:t>
            </a:r>
            <a:endParaRPr/>
          </a:p>
        </p:txBody>
      </p:sp>
      <p:grpSp>
        <p:nvGrpSpPr>
          <p:cNvPr id="120" name="Google Shape;120;p1"/>
          <p:cNvGrpSpPr/>
          <p:nvPr/>
        </p:nvGrpSpPr>
        <p:grpSpPr>
          <a:xfrm>
            <a:off x="3404472" y="5688554"/>
            <a:ext cx="541674" cy="517855"/>
            <a:chOff x="3847275" y="6773926"/>
            <a:chExt cx="952500" cy="942975"/>
          </a:xfrm>
        </p:grpSpPr>
        <p:sp>
          <p:nvSpPr>
            <p:cNvPr id="121" name="Google Shape;121;p1"/>
            <p:cNvSpPr/>
            <p:nvPr/>
          </p:nvSpPr>
          <p:spPr>
            <a:xfrm>
              <a:off x="3847275" y="6773926"/>
              <a:ext cx="952500" cy="942975"/>
            </a:xfrm>
            <a:prstGeom prst="ellipse">
              <a:avLst/>
            </a:prstGeom>
            <a:solidFill>
              <a:srgbClr val="FFD966"/>
            </a:solidFill>
            <a:ln cap="flat" cmpd="sng" w="7620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The Foregen Rough One Regular" id="122" name="Google Shape;122;p1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4161418" y="7177374"/>
              <a:ext cx="324212" cy="40165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The Foregen Rough One Regular" id="123" name="Google Shape;123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69903" y="6966492"/>
              <a:ext cx="494393" cy="20296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4" name="Google Shape;124;p1"/>
          <p:cNvSpPr txBox="1"/>
          <p:nvPr/>
        </p:nvSpPr>
        <p:spPr>
          <a:xfrm>
            <a:off x="1035732" y="2537263"/>
            <a:ext cx="3330177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2: Wacky Races </a:t>
            </a:r>
            <a:endParaRPr b="1"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"/>
          <p:cNvSpPr txBox="1"/>
          <p:nvPr/>
        </p:nvSpPr>
        <p:spPr>
          <a:xfrm>
            <a:off x="696552" y="4048105"/>
            <a:ext cx="1630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Rotation 1:</a:t>
            </a:r>
            <a:r>
              <a:rPr b="1" lang="en-GB" sz="800">
                <a:solidFill>
                  <a:schemeClr val="dk1"/>
                </a:solidFill>
              </a:rPr>
              <a:t> Felt Frame</a:t>
            </a:r>
            <a:endParaRPr b="1"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"/>
          <p:cNvSpPr txBox="1"/>
          <p:nvPr/>
        </p:nvSpPr>
        <p:spPr>
          <a:xfrm>
            <a:off x="3516113" y="4048105"/>
            <a:ext cx="2041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chemeClr val="dk1"/>
                </a:solidFill>
              </a:rPr>
              <a:t>Automata (royal opera house)</a:t>
            </a:r>
            <a:endParaRPr b="1"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"/>
          <p:cNvSpPr txBox="1"/>
          <p:nvPr/>
        </p:nvSpPr>
        <p:spPr>
          <a:xfrm>
            <a:off x="1041109" y="5531693"/>
            <a:ext cx="2400263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Metal Bugs</a:t>
            </a:r>
            <a:endParaRPr b="1"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"/>
          <p:cNvSpPr txBox="1"/>
          <p:nvPr/>
        </p:nvSpPr>
        <p:spPr>
          <a:xfrm>
            <a:off x="487926" y="2766781"/>
            <a:ext cx="38667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</a:rPr>
              <a:t>Joint project with computer science where they program using micro bits 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</a:rPr>
              <a:t>Graphic design based project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</a:rPr>
              <a:t>Use of CAD, 2D design and Tinkercad that can lead to technical drawing skills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</a:rPr>
              <a:t>Development on the </a:t>
            </a:r>
            <a:r>
              <a:rPr lang="en-GB" sz="700">
                <a:solidFill>
                  <a:schemeClr val="dk1"/>
                </a:solidFill>
              </a:rPr>
              <a:t>knowledge</a:t>
            </a:r>
            <a:r>
              <a:rPr lang="en-GB" sz="700">
                <a:solidFill>
                  <a:schemeClr val="dk1"/>
                </a:solidFill>
              </a:rPr>
              <a:t> taught in year 8 on mechanisms</a:t>
            </a:r>
            <a:endParaRPr sz="700">
              <a:solidFill>
                <a:schemeClr val="dk1"/>
              </a:solidFill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"/>
          <p:cNvSpPr txBox="1"/>
          <p:nvPr/>
        </p:nvSpPr>
        <p:spPr>
          <a:xfrm>
            <a:off x="418030" y="4195929"/>
            <a:ext cx="1972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</a:rPr>
              <a:t>Introduction to CAD design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Textile based project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Teaches small hand dexterity skills 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Real life client investigation, creating it for a family member/friend </a:t>
            </a:r>
            <a:endParaRPr sz="700">
              <a:solidFill>
                <a:schemeClr val="dk1"/>
              </a:solidFill>
            </a:endParaRPr>
          </a:p>
        </p:txBody>
      </p:sp>
      <p:sp>
        <p:nvSpPr>
          <p:cNvPr id="130" name="Google Shape;130;p1"/>
          <p:cNvSpPr txBox="1"/>
          <p:nvPr/>
        </p:nvSpPr>
        <p:spPr>
          <a:xfrm>
            <a:off x="2962622" y="4264084"/>
            <a:ext cx="34737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700">
                <a:solidFill>
                  <a:schemeClr val="dk1"/>
                </a:solidFill>
              </a:rPr>
              <a:t>Explore further how to cut new materials following on the basic principles from year 7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Teaches self </a:t>
            </a:r>
            <a:r>
              <a:rPr lang="en-GB" sz="700">
                <a:solidFill>
                  <a:schemeClr val="dk1"/>
                </a:solidFill>
              </a:rPr>
              <a:t>sufficient</a:t>
            </a:r>
            <a:r>
              <a:rPr lang="en-GB" sz="700">
                <a:solidFill>
                  <a:schemeClr val="dk1"/>
                </a:solidFill>
              </a:rPr>
              <a:t> problem solving skills for when things go wrong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Know how to write advanced evaluations </a:t>
            </a:r>
            <a:r>
              <a:rPr lang="en-GB" sz="700">
                <a:solidFill>
                  <a:schemeClr val="dk1"/>
                </a:solidFill>
              </a:rPr>
              <a:t>criticizing</a:t>
            </a:r>
            <a:r>
              <a:rPr lang="en-GB" sz="700">
                <a:solidFill>
                  <a:schemeClr val="dk1"/>
                </a:solidFill>
              </a:rPr>
              <a:t> </a:t>
            </a:r>
            <a:r>
              <a:rPr lang="en-GB" sz="700">
                <a:solidFill>
                  <a:schemeClr val="dk1"/>
                </a:solidFill>
              </a:rPr>
              <a:t>their</a:t>
            </a:r>
            <a:r>
              <a:rPr lang="en-GB" sz="700">
                <a:solidFill>
                  <a:schemeClr val="dk1"/>
                </a:solidFill>
              </a:rPr>
              <a:t> own work and how to improve on itself</a:t>
            </a:r>
            <a:endParaRPr sz="700">
              <a:solidFill>
                <a:schemeClr val="dk1"/>
              </a:solidFill>
            </a:endParaRPr>
          </a:p>
        </p:txBody>
      </p:sp>
      <p:sp>
        <p:nvSpPr>
          <p:cNvPr id="131" name="Google Shape;131;p1"/>
          <p:cNvSpPr txBox="1"/>
          <p:nvPr/>
        </p:nvSpPr>
        <p:spPr>
          <a:xfrm>
            <a:off x="817315" y="7179388"/>
            <a:ext cx="3475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 about the theory of metals, stoke forms and properties</a:t>
            </a:r>
            <a:endParaRPr/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technical drawing to communicate in 3D</a:t>
            </a:r>
            <a:endParaRPr/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understand how to make judgements about their own productions</a:t>
            </a:r>
            <a:endParaRPr/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 </a:t>
            </a:r>
            <a:r>
              <a:rPr lang="en-GB" sz="700">
                <a:solidFill>
                  <a:schemeClr val="dk1"/>
                </a:solidFill>
              </a:rPr>
              <a:t>cuts with a hacksaw, using a drill and file using all appropriately </a:t>
            </a:r>
            <a:endParaRPr/>
          </a:p>
        </p:txBody>
      </p:sp>
      <p:sp>
        <p:nvSpPr>
          <p:cNvPr id="132" name="Google Shape;132;p1"/>
          <p:cNvSpPr txBox="1"/>
          <p:nvPr/>
        </p:nvSpPr>
        <p:spPr>
          <a:xfrm>
            <a:off x="696548" y="5722413"/>
            <a:ext cx="27939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7937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 how to cut straight lines with a rigid saw and file straight lines with flat files or half round as needed</a:t>
            </a:r>
            <a:endParaRPr sz="700"/>
          </a:p>
          <a:p>
            <a:pPr indent="-7937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produce oblique drawings to accurately communicate intention</a:t>
            </a:r>
            <a:endParaRPr sz="700"/>
          </a:p>
          <a:p>
            <a:pPr indent="-7937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 how to make simple evaluations </a:t>
            </a:r>
            <a:endParaRPr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7937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 about the Arts and Crafts movement</a:t>
            </a:r>
            <a:endParaRPr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"/>
          <p:cNvSpPr txBox="1"/>
          <p:nvPr/>
        </p:nvSpPr>
        <p:spPr>
          <a:xfrm>
            <a:off x="1203012" y="556718"/>
            <a:ext cx="482999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KS3 D&amp;T CURRICULUM MAP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"/>
          <p:cNvSpPr txBox="1"/>
          <p:nvPr/>
        </p:nvSpPr>
        <p:spPr>
          <a:xfrm>
            <a:off x="3173281" y="3595811"/>
            <a:ext cx="3034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Rubric</a:t>
            </a:r>
            <a:r>
              <a:rPr b="1" lang="en-GB" sz="700">
                <a:solidFill>
                  <a:srgbClr val="FF0000"/>
                </a:solidFill>
              </a:rPr>
              <a:t> design </a:t>
            </a:r>
            <a:r>
              <a:rPr b="1" lang="en-GB" sz="700">
                <a:solidFill>
                  <a:srgbClr val="FF0000"/>
                </a:solidFill>
              </a:rPr>
              <a:t>assessment - background and followers - storyboard - Evaluation - Google Form -  Health and safety assessment - Mechanism tools  </a:t>
            </a:r>
            <a:endParaRPr/>
          </a:p>
        </p:txBody>
      </p:sp>
      <p:sp>
        <p:nvSpPr>
          <p:cNvPr id="135" name="Google Shape;135;p1"/>
          <p:cNvSpPr txBox="1"/>
          <p:nvPr/>
        </p:nvSpPr>
        <p:spPr>
          <a:xfrm>
            <a:off x="696552" y="7943960"/>
            <a:ext cx="358790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metals theory - self assessment; design work- initial and developed ideas - teacher assessed – rubric; final product teacher assessed  rubric; end of unit test- theory and processes - peer marked and recorded on department mark-sheets </a:t>
            </a:r>
            <a:endParaRPr b="1" sz="7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"/>
          <p:cNvSpPr txBox="1"/>
          <p:nvPr/>
        </p:nvSpPr>
        <p:spPr>
          <a:xfrm>
            <a:off x="3965842" y="5609494"/>
            <a:ext cx="2441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Char char="❑"/>
            </a:pPr>
            <a:r>
              <a:rPr lang="en-GB" sz="700">
                <a:solidFill>
                  <a:schemeClr val="dk1"/>
                </a:solidFill>
              </a:rPr>
              <a:t>Learn about the different types of woods and </a:t>
            </a:r>
            <a:r>
              <a:rPr lang="en-GB" sz="700">
                <a:solidFill>
                  <a:schemeClr val="dk1"/>
                </a:solidFill>
              </a:rPr>
              <a:t>their</a:t>
            </a:r>
            <a:r>
              <a:rPr lang="en-GB" sz="700">
                <a:solidFill>
                  <a:schemeClr val="dk1"/>
                </a:solidFill>
              </a:rPr>
              <a:t> purposes (homework)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Mixes in graphic communication and how to storyboard different ideas</a:t>
            </a:r>
            <a:endParaRPr sz="700">
              <a:solidFill>
                <a:schemeClr val="dk1"/>
              </a:solidFill>
            </a:endParaRPr>
          </a:p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❑"/>
            </a:pPr>
            <a:r>
              <a:rPr lang="en-GB" sz="700">
                <a:solidFill>
                  <a:schemeClr val="dk1"/>
                </a:solidFill>
              </a:rPr>
              <a:t>Learn about different mechanisms and how they can make different parts move</a:t>
            </a:r>
            <a:endParaRPr sz="700">
              <a:solidFill>
                <a:schemeClr val="dk1"/>
              </a:solidFill>
            </a:endParaRPr>
          </a:p>
        </p:txBody>
      </p:sp>
      <p:sp>
        <p:nvSpPr>
          <p:cNvPr id="137" name="Google Shape;137;p1"/>
          <p:cNvSpPr/>
          <p:nvPr/>
        </p:nvSpPr>
        <p:spPr>
          <a:xfrm>
            <a:off x="136467" y="8638726"/>
            <a:ext cx="1599884" cy="846234"/>
          </a:xfrm>
          <a:prstGeom prst="roundRect">
            <a:avLst>
              <a:gd fmla="val 17194" name="adj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166630" y="8654147"/>
            <a:ext cx="1447422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D&amp;T SKILL</a:t>
            </a:r>
            <a:endParaRPr b="1" sz="11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5096193" y="8958462"/>
            <a:ext cx="17112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chemeClr val="dk1"/>
                </a:solidFill>
              </a:rPr>
              <a:t>Technical knoledge</a:t>
            </a:r>
            <a:endParaRPr b="1"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"/>
          <p:cNvSpPr/>
          <p:nvPr/>
        </p:nvSpPr>
        <p:spPr>
          <a:xfrm>
            <a:off x="1782786" y="8675355"/>
            <a:ext cx="1599884" cy="822980"/>
          </a:xfrm>
          <a:prstGeom prst="roundRect">
            <a:avLst>
              <a:gd fmla="val 17194" name="adj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cool arrow" id="141" name="Google Shape;141;p1"/>
          <p:cNvPicPr preferRelativeResize="0"/>
          <p:nvPr/>
        </p:nvPicPr>
        <p:blipFill rotWithShape="1">
          <a:blip r:embed="rId9">
            <a:alphaModFix/>
          </a:blip>
          <a:srcRect b="36711" l="24740" r="26192" t="21333"/>
          <a:stretch/>
        </p:blipFill>
        <p:spPr>
          <a:xfrm rot="5400000">
            <a:off x="1716256" y="8947078"/>
            <a:ext cx="199798" cy="25343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"/>
          <p:cNvSpPr txBox="1"/>
          <p:nvPr/>
        </p:nvSpPr>
        <p:spPr>
          <a:xfrm>
            <a:off x="1773299" y="8932055"/>
            <a:ext cx="1711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Planning </a:t>
            </a:r>
            <a:endParaRPr b="1"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Manufacturing</a:t>
            </a:r>
            <a:endParaRPr b="1"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"/>
          <p:cNvSpPr txBox="1"/>
          <p:nvPr/>
        </p:nvSpPr>
        <p:spPr>
          <a:xfrm>
            <a:off x="86268" y="8990567"/>
            <a:ext cx="17112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 and Designing</a:t>
            </a:r>
            <a:endParaRPr b="1"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"/>
          <p:cNvSpPr txBox="1"/>
          <p:nvPr/>
        </p:nvSpPr>
        <p:spPr>
          <a:xfrm>
            <a:off x="3453764" y="8981487"/>
            <a:ext cx="17112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Analysis and Evaluation</a:t>
            </a:r>
            <a:endParaRPr b="1"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mage result for cool arrow" id="145" name="Google Shape;145;p1"/>
          <p:cNvPicPr preferRelativeResize="0"/>
          <p:nvPr/>
        </p:nvPicPr>
        <p:blipFill rotWithShape="1">
          <a:blip r:embed="rId9">
            <a:alphaModFix/>
          </a:blip>
          <a:srcRect b="36711" l="24740" r="26192" t="21333"/>
          <a:stretch/>
        </p:blipFill>
        <p:spPr>
          <a:xfrm rot="5400000">
            <a:off x="3355298" y="8970175"/>
            <a:ext cx="199798" cy="2534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ool arrow" id="146" name="Google Shape;146;p1"/>
          <p:cNvPicPr preferRelativeResize="0"/>
          <p:nvPr/>
        </p:nvPicPr>
        <p:blipFill rotWithShape="1">
          <a:blip r:embed="rId9">
            <a:alphaModFix/>
          </a:blip>
          <a:srcRect b="36711" l="24740" r="26192" t="21333"/>
          <a:stretch/>
        </p:blipFill>
        <p:spPr>
          <a:xfrm rot="5400000">
            <a:off x="5059880" y="8958558"/>
            <a:ext cx="199798" cy="25343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1"/>
          <p:cNvSpPr txBox="1"/>
          <p:nvPr/>
        </p:nvSpPr>
        <p:spPr>
          <a:xfrm>
            <a:off x="1905224" y="8647775"/>
            <a:ext cx="1447422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D&amp;T SKILL</a:t>
            </a:r>
            <a:endParaRPr b="1" sz="11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"/>
          <p:cNvSpPr txBox="1"/>
          <p:nvPr/>
        </p:nvSpPr>
        <p:spPr>
          <a:xfrm>
            <a:off x="3585642" y="8645401"/>
            <a:ext cx="14475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D&amp;T SKILL</a:t>
            </a:r>
            <a:endParaRPr b="1" sz="11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5228077" y="8638726"/>
            <a:ext cx="1447422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D&amp;T SKILL</a:t>
            </a:r>
            <a:endParaRPr b="1" sz="11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" name="Google Shape;150;p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6263" y="186525"/>
            <a:ext cx="1336799" cy="14609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2020-03-04T16:08:47Z</dcterms:created>
  <dc:creator>Becky Ashton</dc:creator>
</cp:coreProperties>
</file>