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sv9vqw6aVnF+7MnMaYYYy3WoU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10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5124594" y="8654384"/>
            <a:ext cx="1599884" cy="78737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457032" y="8675355"/>
            <a:ext cx="1599884" cy="793633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-5400000">
            <a:off x="1551830" y="1347271"/>
            <a:ext cx="2503974" cy="4675326"/>
          </a:xfrm>
          <a:prstGeom prst="uturnArrow">
            <a:avLst>
              <a:gd fmla="val 34174" name="adj1"/>
              <a:gd fmla="val 22633" name="adj2"/>
              <a:gd fmla="val 26852" name="adj3"/>
              <a:gd fmla="val 9256" name="adj4"/>
              <a:gd fmla="val 10000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 flipH="1" rot="5400000">
            <a:off x="2937834" y="2954375"/>
            <a:ext cx="2547283" cy="4390939"/>
          </a:xfrm>
          <a:prstGeom prst="uturnArrow">
            <a:avLst>
              <a:gd fmla="val 34669" name="adj1"/>
              <a:gd fmla="val 24751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85709" y="67486"/>
            <a:ext cx="6680200" cy="97155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5153039" y="864896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1"/>
          <p:cNvSpPr/>
          <p:nvPr/>
        </p:nvSpPr>
        <p:spPr>
          <a:xfrm rot="-5400000">
            <a:off x="1312816" y="4862304"/>
            <a:ext cx="2484798" cy="3592828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"/>
          <p:cNvGrpSpPr/>
          <p:nvPr/>
        </p:nvGrpSpPr>
        <p:grpSpPr>
          <a:xfrm>
            <a:off x="4981379" y="2635101"/>
            <a:ext cx="684975" cy="704207"/>
            <a:chOff x="3847275" y="3761732"/>
            <a:chExt cx="952500" cy="942975"/>
          </a:xfrm>
        </p:grpSpPr>
        <p:sp>
          <p:nvSpPr>
            <p:cNvPr id="97" name="Google Shape;97;p1"/>
            <p:cNvSpPr/>
            <p:nvPr/>
          </p:nvSpPr>
          <p:spPr>
            <a:xfrm>
              <a:off x="3847275" y="3761732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8" name="Google Shape;98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137688" y="4179438"/>
              <a:ext cx="361950" cy="371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99" name="Google Shape;9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69903" y="3917528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0" name="Google Shape;100;p1"/>
          <p:cNvGrpSpPr/>
          <p:nvPr/>
        </p:nvGrpSpPr>
        <p:grpSpPr>
          <a:xfrm>
            <a:off x="2356190" y="4177914"/>
            <a:ext cx="621406" cy="645693"/>
            <a:chOff x="1546509" y="5298971"/>
            <a:chExt cx="952500" cy="942975"/>
          </a:xfrm>
        </p:grpSpPr>
        <p:sp>
          <p:nvSpPr>
            <p:cNvPr id="101" name="Google Shape;101;p1"/>
            <p:cNvSpPr/>
            <p:nvPr/>
          </p:nvSpPr>
          <p:spPr>
            <a:xfrm>
              <a:off x="1546509" y="5298971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2" name="Google Shape;102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912695" y="5769197"/>
              <a:ext cx="219075" cy="3619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03" name="Google Shape;103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57420" y="5507287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" name="Google Shape;104;p1"/>
          <p:cNvGrpSpPr/>
          <p:nvPr/>
        </p:nvGrpSpPr>
        <p:grpSpPr>
          <a:xfrm>
            <a:off x="4344696" y="7207911"/>
            <a:ext cx="513832" cy="497656"/>
            <a:chOff x="5088125" y="8219239"/>
            <a:chExt cx="952500" cy="942975"/>
          </a:xfrm>
        </p:grpSpPr>
        <p:sp>
          <p:nvSpPr>
            <p:cNvPr id="105" name="Google Shape;105;p1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6" name="Google Shape;106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457542" y="8644497"/>
              <a:ext cx="226518" cy="4417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07" name="Google Shape;107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08" name="Google Shape;108;p1"/>
          <p:cNvCxnSpPr/>
          <p:nvPr/>
        </p:nvCxnSpPr>
        <p:spPr>
          <a:xfrm>
            <a:off x="329889" y="3708095"/>
            <a:ext cx="989548" cy="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 rot="10800000">
            <a:off x="5545486" y="997183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 flipH="1" rot="10800000">
            <a:off x="5691904" y="2247847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"/>
          <p:cNvCxnSpPr/>
          <p:nvPr/>
        </p:nvCxnSpPr>
        <p:spPr>
          <a:xfrm rot="10800000">
            <a:off x="4711677" y="1021930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 flipH="1" rot="10800000">
            <a:off x="255560" y="836052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"/>
          <p:cNvCxnSpPr/>
          <p:nvPr/>
        </p:nvCxnSpPr>
        <p:spPr>
          <a:xfrm rot="10800000">
            <a:off x="1290584" y="1068037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"/>
          <p:cNvCxnSpPr/>
          <p:nvPr/>
        </p:nvCxnSpPr>
        <p:spPr>
          <a:xfrm rot="10800000">
            <a:off x="2417148" y="1047121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1"/>
          <p:cNvCxnSpPr/>
          <p:nvPr/>
        </p:nvCxnSpPr>
        <p:spPr>
          <a:xfrm rot="10800000">
            <a:off x="2951865" y="1092757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"/>
          <p:cNvCxnSpPr/>
          <p:nvPr/>
        </p:nvCxnSpPr>
        <p:spPr>
          <a:xfrm rot="10800000">
            <a:off x="4025252" y="900600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" name="Google Shape;117;p1"/>
          <p:cNvSpPr txBox="1"/>
          <p:nvPr/>
        </p:nvSpPr>
        <p:spPr>
          <a:xfrm>
            <a:off x="506253" y="2006492"/>
            <a:ext cx="48052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5&amp;6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149449" y="4916139"/>
            <a:ext cx="2667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Colour theory - Rubric Design project - Fabrics theory assessment - Final outcome - Level of stitching skills used.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986775" y="2289410"/>
            <a:ext cx="2669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End of KS3 assessment - </a:t>
            </a:r>
            <a:r>
              <a:rPr b="1" lang="en-GB" sz="700">
                <a:solidFill>
                  <a:srgbClr val="FF0000"/>
                </a:solidFill>
              </a:rPr>
              <a:t>Google Form </a:t>
            </a:r>
            <a:endParaRPr/>
          </a:p>
        </p:txBody>
      </p:sp>
      <p:grpSp>
        <p:nvGrpSpPr>
          <p:cNvPr id="120" name="Google Shape;120;p1"/>
          <p:cNvGrpSpPr/>
          <p:nvPr/>
        </p:nvGrpSpPr>
        <p:grpSpPr>
          <a:xfrm>
            <a:off x="3404472" y="5688554"/>
            <a:ext cx="541674" cy="517855"/>
            <a:chOff x="3847275" y="6773926"/>
            <a:chExt cx="952500" cy="942975"/>
          </a:xfrm>
        </p:grpSpPr>
        <p:sp>
          <p:nvSpPr>
            <p:cNvPr id="121" name="Google Shape;121;p1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22" name="Google Shape;122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4161418" y="7177374"/>
              <a:ext cx="324212" cy="4016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23" name="Google Shape;123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4" name="Google Shape;124;p1"/>
          <p:cNvSpPr txBox="1"/>
          <p:nvPr/>
        </p:nvSpPr>
        <p:spPr>
          <a:xfrm>
            <a:off x="1035732" y="2537263"/>
            <a:ext cx="3330177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2: Wacky Races 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696552" y="4048105"/>
            <a:ext cx="1630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Rotation 1:</a:t>
            </a:r>
            <a:r>
              <a:rPr b="1" lang="en-GB" sz="800">
                <a:solidFill>
                  <a:schemeClr val="dk1"/>
                </a:solidFill>
              </a:rPr>
              <a:t> Felt Frame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3516113" y="4048105"/>
            <a:ext cx="2041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Automata (royal opera house)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1041109" y="5531693"/>
            <a:ext cx="24002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Metal Bugs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487926" y="2766781"/>
            <a:ext cx="38667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Joint project with computer science where they program using micro bits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Graphic design based project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Use of CAD, 2D design and Tinkercad that can lead to technical drawing skills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Development on the </a:t>
            </a:r>
            <a:r>
              <a:rPr lang="en-GB" sz="700">
                <a:solidFill>
                  <a:schemeClr val="dk1"/>
                </a:solidFill>
              </a:rPr>
              <a:t>knowledge</a:t>
            </a:r>
            <a:r>
              <a:rPr lang="en-GB" sz="700">
                <a:solidFill>
                  <a:schemeClr val="dk1"/>
                </a:solidFill>
              </a:rPr>
              <a:t> taught in year 8 on mechanisms</a:t>
            </a:r>
            <a:endParaRPr sz="700">
              <a:solidFill>
                <a:schemeClr val="dk1"/>
              </a:solidFill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418030" y="4195929"/>
            <a:ext cx="19728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Introduction to CAD design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Textile based project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Teaches small hand dexterity skills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Real life client investigation, creating it for a family member/friend 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2962622" y="4264084"/>
            <a:ext cx="34737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700">
                <a:solidFill>
                  <a:schemeClr val="dk1"/>
                </a:solidFill>
              </a:rPr>
              <a:t>Explore further how to cut new materials following on the basic principles from year 7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Teaches self </a:t>
            </a:r>
            <a:r>
              <a:rPr lang="en-GB" sz="700">
                <a:solidFill>
                  <a:schemeClr val="dk1"/>
                </a:solidFill>
              </a:rPr>
              <a:t>sufficient</a:t>
            </a:r>
            <a:r>
              <a:rPr lang="en-GB" sz="700">
                <a:solidFill>
                  <a:schemeClr val="dk1"/>
                </a:solidFill>
              </a:rPr>
              <a:t> problem solving skills for when things go wrong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Know how to write advanced evaluations </a:t>
            </a:r>
            <a:r>
              <a:rPr lang="en-GB" sz="700">
                <a:solidFill>
                  <a:schemeClr val="dk1"/>
                </a:solidFill>
              </a:rPr>
              <a:t>criticizing</a:t>
            </a:r>
            <a:r>
              <a:rPr lang="en-GB" sz="700">
                <a:solidFill>
                  <a:schemeClr val="dk1"/>
                </a:solidFill>
              </a:rPr>
              <a:t> </a:t>
            </a:r>
            <a:r>
              <a:rPr lang="en-GB" sz="700">
                <a:solidFill>
                  <a:schemeClr val="dk1"/>
                </a:solidFill>
              </a:rPr>
              <a:t>their</a:t>
            </a:r>
            <a:r>
              <a:rPr lang="en-GB" sz="700">
                <a:solidFill>
                  <a:schemeClr val="dk1"/>
                </a:solidFill>
              </a:rPr>
              <a:t> own work and how to improve on itself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817315" y="7179388"/>
            <a:ext cx="3475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about the theory of metals, stoke forms and properties</a:t>
            </a:r>
            <a:endParaRPr/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technical drawing to communicate in 3D</a:t>
            </a:r>
            <a:endParaRPr/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 how to make judgements about their own productions</a:t>
            </a:r>
            <a:endParaRPr/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</a:t>
            </a:r>
            <a:r>
              <a:rPr lang="en-GB" sz="700">
                <a:solidFill>
                  <a:schemeClr val="dk1"/>
                </a:solidFill>
              </a:rPr>
              <a:t>cuts with a hacksaw, using a drill and file using all appropriately </a:t>
            </a:r>
            <a:endParaRPr/>
          </a:p>
        </p:txBody>
      </p:sp>
      <p:sp>
        <p:nvSpPr>
          <p:cNvPr id="132" name="Google Shape;132;p1"/>
          <p:cNvSpPr txBox="1"/>
          <p:nvPr/>
        </p:nvSpPr>
        <p:spPr>
          <a:xfrm>
            <a:off x="696548" y="5722413"/>
            <a:ext cx="27939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7937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how to cut straight lines with a rigid saw and file straight lines with flat files or half round as needed</a:t>
            </a:r>
            <a:endParaRPr sz="700"/>
          </a:p>
          <a:p>
            <a:pPr indent="-7937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produce oblique drawings to accurately communicate intention</a:t>
            </a:r>
            <a:endParaRPr sz="700"/>
          </a:p>
          <a:p>
            <a:pPr indent="-7937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how to make simple evaluations </a:t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937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about the Arts and Crafts movement</a:t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203012" y="556718"/>
            <a:ext cx="482999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KS3 D&amp;T CURRICULUM MAP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3173281" y="3595811"/>
            <a:ext cx="3034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Rubric</a:t>
            </a:r>
            <a:r>
              <a:rPr b="1" lang="en-GB" sz="700">
                <a:solidFill>
                  <a:srgbClr val="FF0000"/>
                </a:solidFill>
              </a:rPr>
              <a:t> design </a:t>
            </a:r>
            <a:r>
              <a:rPr b="1" lang="en-GB" sz="700">
                <a:solidFill>
                  <a:srgbClr val="FF0000"/>
                </a:solidFill>
              </a:rPr>
              <a:t>assessment - background and followers - storyboard - Evaluation - Google Form -  Health and safety assessment - Mechanism tools  </a:t>
            </a:r>
            <a:endParaRPr/>
          </a:p>
        </p:txBody>
      </p:sp>
      <p:sp>
        <p:nvSpPr>
          <p:cNvPr id="135" name="Google Shape;135;p1"/>
          <p:cNvSpPr txBox="1"/>
          <p:nvPr/>
        </p:nvSpPr>
        <p:spPr>
          <a:xfrm>
            <a:off x="696552" y="7943960"/>
            <a:ext cx="358790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metals theory - self assessment; design work- initial and developed ideas - teacher assessed – rubric; final product teacher assessed  rubric; end of unit test- theory and processes - peer marked and recorded on department mark-sheets 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3965842" y="5609494"/>
            <a:ext cx="2441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Learn about the different types of woods and </a:t>
            </a:r>
            <a:r>
              <a:rPr lang="en-GB" sz="700">
                <a:solidFill>
                  <a:schemeClr val="dk1"/>
                </a:solidFill>
              </a:rPr>
              <a:t>their</a:t>
            </a:r>
            <a:r>
              <a:rPr lang="en-GB" sz="700">
                <a:solidFill>
                  <a:schemeClr val="dk1"/>
                </a:solidFill>
              </a:rPr>
              <a:t> purposes (homework)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Mixes in graphic communication and how to storyboard different ideas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Learn about different mechanisms and how they can make different parts move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7" name="Google Shape;137;p1"/>
          <p:cNvSpPr/>
          <p:nvPr/>
        </p:nvSpPr>
        <p:spPr>
          <a:xfrm>
            <a:off x="136467" y="8638726"/>
            <a:ext cx="1599884" cy="846234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166630" y="8654147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5096193" y="8958462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</a:rPr>
              <a:t>Technical knoledge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1782786" y="8675355"/>
            <a:ext cx="1599884" cy="82298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cool arrow" id="141" name="Google Shape;141;p1"/>
          <p:cNvPicPr preferRelativeResize="0"/>
          <p:nvPr/>
        </p:nvPicPr>
        <p:blipFill rotWithShape="1">
          <a:blip r:embed="rId9">
            <a:alphaModFix/>
          </a:blip>
          <a:srcRect b="36711" l="24740" r="26192" t="21333"/>
          <a:stretch/>
        </p:blipFill>
        <p:spPr>
          <a:xfrm rot="5400000">
            <a:off x="1716256" y="8947078"/>
            <a:ext cx="199798" cy="25343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"/>
          <p:cNvSpPr txBox="1"/>
          <p:nvPr/>
        </p:nvSpPr>
        <p:spPr>
          <a:xfrm>
            <a:off x="1773299" y="8932055"/>
            <a:ext cx="1711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 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Manufacturing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6268" y="8990567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and Designing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3453764" y="8981487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and Evaluation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cool arrow" id="145" name="Google Shape;145;p1"/>
          <p:cNvPicPr preferRelativeResize="0"/>
          <p:nvPr/>
        </p:nvPicPr>
        <p:blipFill rotWithShape="1">
          <a:blip r:embed="rId9">
            <a:alphaModFix/>
          </a:blip>
          <a:srcRect b="36711" l="24740" r="26192" t="21333"/>
          <a:stretch/>
        </p:blipFill>
        <p:spPr>
          <a:xfrm rot="5400000">
            <a:off x="3355298" y="8970175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46" name="Google Shape;146;p1"/>
          <p:cNvPicPr preferRelativeResize="0"/>
          <p:nvPr/>
        </p:nvPicPr>
        <p:blipFill rotWithShape="1">
          <a:blip r:embed="rId9">
            <a:alphaModFix/>
          </a:blip>
          <a:srcRect b="36711" l="24740" r="26192" t="21333"/>
          <a:stretch/>
        </p:blipFill>
        <p:spPr>
          <a:xfrm rot="5400000">
            <a:off x="5059880" y="8958558"/>
            <a:ext cx="199798" cy="25343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"/>
          <p:cNvSpPr txBox="1"/>
          <p:nvPr/>
        </p:nvSpPr>
        <p:spPr>
          <a:xfrm>
            <a:off x="1905224" y="8647775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3585642" y="8645401"/>
            <a:ext cx="1447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5228077" y="8638726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56263" y="186525"/>
            <a:ext cx="1336799" cy="1460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