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6858000" cy="9906000" type="A4"/>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Book Antiqua" panose="02040602050305030304" pitchFamily="18" charset="0"/>
      <p:regular r:id="rId39"/>
      <p:bold r:id="rId40"/>
      <p:italic r:id="rId41"/>
      <p:boldItalic r:id="rId42"/>
    </p:embeddedFont>
    <p:embeddedFont>
      <p:font typeface="Arial Narrow" panose="020B0606020202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A5D336-3260-42BB-B45E-4BC73FE68BB1}">
  <a:tblStyle styleId="{D1A5D336-3260-42BB-B45E-4BC73FE68BB1}"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3174" y="54"/>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e0ec6dc70f_0_21: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e0ec6dc70f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e0ec6dc70f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e0ec6dc70f_0_31: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e0ec6dc70f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e0ec6dc70f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1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2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2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2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0ec6dc70f_0_46: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e0ec6dc70f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e0ec6dc70f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e0ec6dc70f_0_39: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e0ec6dc70f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e0ec6dc70f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e0ec6dc70f_0_2: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e0ec6dc70f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e0ec6dc70f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8" name="Google Shape;28;p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4" name="Google Shape;34;p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7"/>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9" name="Google Shape;49;p7"/>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9"/>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2915543" y="1426283"/>
            <a:ext cx="3471863" cy="703968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1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chaleh@ashlawn.org.u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5" Type="http://schemas.openxmlformats.org/officeDocument/2006/relationships/image" Target="../media/image4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29.jpg"/><Relationship Id="rId21" Type="http://schemas.openxmlformats.org/officeDocument/2006/relationships/image" Target="../media/image47.png"/><Relationship Id="rId7" Type="http://schemas.openxmlformats.org/officeDocument/2006/relationships/image" Target="../media/image33.jpg"/><Relationship Id="rId12" Type="http://schemas.openxmlformats.org/officeDocument/2006/relationships/image" Target="../media/image38.jp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37.jpg"/><Relationship Id="rId24" Type="http://schemas.openxmlformats.org/officeDocument/2006/relationships/image" Target="../media/image50.jpg"/><Relationship Id="rId5" Type="http://schemas.openxmlformats.org/officeDocument/2006/relationships/image" Target="../media/image31.jpg"/><Relationship Id="rId15" Type="http://schemas.openxmlformats.org/officeDocument/2006/relationships/image" Target="../media/image41.jpg"/><Relationship Id="rId23" Type="http://schemas.openxmlformats.org/officeDocument/2006/relationships/image" Target="../media/image49.png"/><Relationship Id="rId10" Type="http://schemas.openxmlformats.org/officeDocument/2006/relationships/image" Target="../media/image36.jpg"/><Relationship Id="rId19" Type="http://schemas.openxmlformats.org/officeDocument/2006/relationships/image" Target="../media/image45.pn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 Id="rId22" Type="http://schemas.openxmlformats.org/officeDocument/2006/relationships/image" Target="../media/image48.png"/><Relationship Id="rId27"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1.jpg"/><Relationship Id="rId4" Type="http://schemas.openxmlformats.org/officeDocument/2006/relationships/image" Target="../media/image80.jpg"/></Relationships>
</file>

<file path=ppt/slides/_rels/slide27.xml.rels><?xml version="1.0" encoding="UTF-8" standalone="yes"?>
<Relationships xmlns="http://schemas.openxmlformats.org/package/2006/relationships"><Relationship Id="rId3" Type="http://schemas.openxmlformats.org/officeDocument/2006/relationships/hyperlink" Target="https://www.food-hygiene-certificate.co.uk/food-allergy-awareness-training-course.aspx"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www.youtube.com/watch?v=VSG_FCQ10fA"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4.pn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55575" y="476750"/>
            <a:ext cx="6353855" cy="100748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GB" b="1"/>
              <a:t>Level 3 CTEC Extended Certificate</a:t>
            </a:r>
            <a:br>
              <a:rPr lang="en-GB" b="1"/>
            </a:br>
            <a:r>
              <a:rPr lang="en-GB" b="1"/>
              <a:t>Health and Social Care</a:t>
            </a:r>
            <a:endParaRPr/>
          </a:p>
        </p:txBody>
      </p:sp>
      <p:sp>
        <p:nvSpPr>
          <p:cNvPr id="89" name="Google Shape;89;p13"/>
          <p:cNvSpPr txBox="1"/>
          <p:nvPr/>
        </p:nvSpPr>
        <p:spPr>
          <a:xfrm>
            <a:off x="252072" y="8210850"/>
            <a:ext cx="6354000" cy="1007400"/>
          </a:xfrm>
          <a:prstGeom prst="rect">
            <a:avLst/>
          </a:prstGeom>
          <a:noFill/>
          <a:ln>
            <a:noFill/>
          </a:ln>
        </p:spPr>
        <p:txBody>
          <a:bodyPr spcFirstLastPara="1" wrap="square" lIns="91425" tIns="45700" rIns="91425" bIns="45700" anchor="ctr" anchorCtr="0">
            <a:normAutofit fontScale="92500"/>
          </a:bodyPr>
          <a:lstStyle/>
          <a:p>
            <a:pPr marL="0" marR="0" lvl="0" indent="0" algn="ctr" rtl="0">
              <a:lnSpc>
                <a:spcPct val="90000"/>
              </a:lnSpc>
              <a:spcBef>
                <a:spcPts val="0"/>
              </a:spcBef>
              <a:spcAft>
                <a:spcPts val="0"/>
              </a:spcAft>
              <a:buClr>
                <a:schemeClr val="dk1"/>
              </a:buClr>
              <a:buSzPct val="100000"/>
              <a:buFont typeface="Calibri"/>
              <a:buNone/>
            </a:pPr>
            <a:r>
              <a:rPr lang="en-GB" sz="3300" b="0" i="0" u="none" strike="noStrike" cap="none">
                <a:solidFill>
                  <a:schemeClr val="dk1"/>
                </a:solidFill>
                <a:latin typeface="Calibri"/>
                <a:ea typeface="Calibri"/>
                <a:cs typeface="Calibri"/>
                <a:sym typeface="Calibri"/>
              </a:rPr>
              <a:t>Passport to Sixth Form </a:t>
            </a:r>
            <a:endParaRPr/>
          </a:p>
          <a:p>
            <a:pPr marL="0" marR="0" lvl="0" indent="0" algn="ctr" rtl="0">
              <a:lnSpc>
                <a:spcPct val="90000"/>
              </a:lnSpc>
              <a:spcBef>
                <a:spcPts val="0"/>
              </a:spcBef>
              <a:spcAft>
                <a:spcPts val="0"/>
              </a:spcAft>
              <a:buClr>
                <a:schemeClr val="dk1"/>
              </a:buClr>
              <a:buSzPct val="100000"/>
              <a:buFont typeface="Calibri"/>
              <a:buNone/>
            </a:pPr>
            <a:r>
              <a:rPr lang="en-GB" sz="3300" b="0" i="0" u="none" strike="noStrike" cap="none">
                <a:solidFill>
                  <a:schemeClr val="dk1"/>
                </a:solidFill>
                <a:latin typeface="Calibri"/>
                <a:ea typeface="Calibri"/>
                <a:cs typeface="Calibri"/>
                <a:sym typeface="Calibri"/>
              </a:rPr>
              <a:t>Name: ________________________</a:t>
            </a:r>
            <a:endParaRPr/>
          </a:p>
        </p:txBody>
      </p:sp>
      <p:sp>
        <p:nvSpPr>
          <p:cNvPr id="90" name="Google Shape;90;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a:t>
            </a:fld>
            <a:endParaRPr/>
          </a:p>
        </p:txBody>
      </p:sp>
      <p:pic>
        <p:nvPicPr>
          <p:cNvPr id="91" name="Google Shape;91;p13" descr="Cambridge Technicals Level 3 Health and Social Care (Paperback)"/>
          <p:cNvPicPr preferRelativeResize="0"/>
          <p:nvPr/>
        </p:nvPicPr>
        <p:blipFill rotWithShape="1">
          <a:blip r:embed="rId3">
            <a:alphaModFix/>
          </a:blip>
          <a:srcRect b="2315"/>
          <a:stretch/>
        </p:blipFill>
        <p:spPr>
          <a:xfrm>
            <a:off x="652175" y="1390600"/>
            <a:ext cx="5360650" cy="6779025"/>
          </a:xfrm>
          <a:prstGeom prst="rect">
            <a:avLst/>
          </a:prstGeom>
          <a:noFill/>
          <a:ln>
            <a:noFill/>
          </a:ln>
        </p:spPr>
      </p:pic>
      <p:sp>
        <p:nvSpPr>
          <p:cNvPr id="92" name="Google Shape;92;p13"/>
          <p:cNvSpPr txBox="1"/>
          <p:nvPr/>
        </p:nvSpPr>
        <p:spPr>
          <a:xfrm>
            <a:off x="76200" y="9286375"/>
            <a:ext cx="6858000" cy="400200"/>
          </a:xfrm>
          <a:prstGeom prst="rect">
            <a:avLst/>
          </a:prstGeom>
          <a:noFill/>
          <a:ln>
            <a:noFill/>
          </a:ln>
        </p:spPr>
        <p:txBody>
          <a:bodyPr spcFirstLastPara="1" wrap="square" lIns="91425" tIns="91425" rIns="91425" bIns="91425" anchor="t" anchorCtr="0">
            <a:spAutoFit/>
          </a:bodyPr>
          <a:lstStyle/>
          <a:p>
            <a:pPr marL="1244" lvl="0" indent="0" algn="l" rtl="0">
              <a:spcBef>
                <a:spcPts val="8679"/>
              </a:spcBef>
              <a:spcAft>
                <a:spcPts val="0"/>
              </a:spcAft>
              <a:buClr>
                <a:schemeClr val="dk1"/>
              </a:buClr>
              <a:buSzPts val="1100"/>
              <a:buFont typeface="Arial"/>
              <a:buNone/>
            </a:pPr>
            <a:r>
              <a:rPr lang="en-GB" sz="1400">
                <a:solidFill>
                  <a:schemeClr val="dk1"/>
                </a:solidFill>
                <a:latin typeface="Calibri"/>
                <a:ea typeface="Calibri"/>
                <a:cs typeface="Calibri"/>
                <a:sym typeface="Calibri"/>
              </a:rPr>
              <a:t>Teachers:Mrs McHale - </a:t>
            </a:r>
            <a:r>
              <a:rPr lang="en-GB" sz="1400" u="sng">
                <a:solidFill>
                  <a:schemeClr val="hlink"/>
                </a:solidFill>
                <a:latin typeface="Calibri"/>
                <a:ea typeface="Calibri"/>
                <a:cs typeface="Calibri"/>
                <a:sym typeface="Calibri"/>
                <a:hlinkClick r:id="rId4"/>
              </a:rPr>
              <a:t>Mchaleh@ashlawn.org.uk</a:t>
            </a:r>
            <a:r>
              <a:rPr lang="en-GB" sz="1400">
                <a:solidFill>
                  <a:srgbClr val="0563C1"/>
                </a:solidFill>
                <a:latin typeface="Calibri"/>
                <a:ea typeface="Calibri"/>
                <a:cs typeface="Calibri"/>
                <a:sym typeface="Calibri"/>
              </a:rPr>
              <a:t>, </a:t>
            </a:r>
            <a:r>
              <a:rPr lang="en-GB" sz="1400">
                <a:solidFill>
                  <a:schemeClr val="dk1"/>
                </a:solidFill>
                <a:latin typeface="Calibri"/>
                <a:ea typeface="Calibri"/>
                <a:cs typeface="Calibri"/>
                <a:sym typeface="Calibri"/>
              </a:rPr>
              <a:t>Miss Kenney - </a:t>
            </a:r>
            <a:r>
              <a:rPr lang="en-GB" sz="1400" u="sng">
                <a:solidFill>
                  <a:srgbClr val="0563C1"/>
                </a:solidFill>
                <a:latin typeface="Calibri"/>
                <a:ea typeface="Calibri"/>
                <a:cs typeface="Calibri"/>
                <a:sym typeface="Calibri"/>
              </a:rPr>
              <a:t>Kenneyr@ashlawn.org.uk</a:t>
            </a:r>
            <a:r>
              <a:rPr lang="en-GB" sz="1400">
                <a:solidFill>
                  <a:srgbClr val="0563C1"/>
                </a:solidFill>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9"/>
        <p:cNvGrpSpPr/>
        <p:nvPr/>
      </p:nvGrpSpPr>
      <p:grpSpPr>
        <a:xfrm>
          <a:off x="0" y="0"/>
          <a:ext cx="0" cy="0"/>
          <a:chOff x="0" y="0"/>
          <a:chExt cx="0" cy="0"/>
        </a:xfrm>
      </p:grpSpPr>
      <p:sp>
        <p:nvSpPr>
          <p:cNvPr id="210" name="Google Shape;210;p22"/>
          <p:cNvSpPr txBox="1">
            <a:spLocks noGrp="1"/>
          </p:cNvSpPr>
          <p:nvPr>
            <p:ph type="title"/>
          </p:nvPr>
        </p:nvSpPr>
        <p:spPr>
          <a:xfrm>
            <a:off x="2476902" y="13042"/>
            <a:ext cx="1823289" cy="6155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GB" sz="3600" b="1">
                <a:solidFill>
                  <a:schemeClr val="lt1"/>
                </a:solidFill>
              </a:rPr>
              <a:t>Beyond</a:t>
            </a:r>
            <a:endParaRPr/>
          </a:p>
        </p:txBody>
      </p:sp>
      <p:sp>
        <p:nvSpPr>
          <p:cNvPr id="211" name="Google Shape;211;p22"/>
          <p:cNvSpPr txBox="1"/>
          <p:nvPr/>
        </p:nvSpPr>
        <p:spPr>
          <a:xfrm>
            <a:off x="353796" y="1472316"/>
            <a:ext cx="174503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Pig Heart Boy</a:t>
            </a:r>
            <a:r>
              <a:rPr lang="en-GB" sz="1200" b="1" i="0" u="none" strike="noStrike" cap="none">
                <a:solidFill>
                  <a:schemeClr val="lt1"/>
                </a:solidFill>
                <a:latin typeface="Arial Narrow"/>
                <a:ea typeface="Arial Narrow"/>
                <a:cs typeface="Arial Narrow"/>
                <a:sym typeface="Arial Narrow"/>
              </a:rPr>
              <a:t> by Malorie Blackman</a:t>
            </a:r>
            <a:endParaRPr sz="1200" b="1" i="1" u="none" strike="noStrike" cap="none">
              <a:solidFill>
                <a:schemeClr val="lt1"/>
              </a:solidFill>
              <a:latin typeface="Arial Narrow"/>
              <a:ea typeface="Arial Narrow"/>
              <a:cs typeface="Arial Narrow"/>
              <a:sym typeface="Arial Narrow"/>
            </a:endParaRPr>
          </a:p>
        </p:txBody>
      </p:sp>
      <p:sp>
        <p:nvSpPr>
          <p:cNvPr id="212" name="Google Shape;212;p22"/>
          <p:cNvSpPr txBox="1"/>
          <p:nvPr/>
        </p:nvSpPr>
        <p:spPr>
          <a:xfrm>
            <a:off x="2326617" y="1472315"/>
            <a:ext cx="124566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Wonder </a:t>
            </a:r>
            <a:r>
              <a:rPr lang="en-GB" sz="1200" b="1" i="0" u="none" strike="noStrike" cap="none">
                <a:solidFill>
                  <a:schemeClr val="lt1"/>
                </a:solidFill>
                <a:latin typeface="Arial Narrow"/>
                <a:ea typeface="Arial Narrow"/>
                <a:cs typeface="Arial Narrow"/>
                <a:sym typeface="Arial Narrow"/>
              </a:rPr>
              <a:t> by R.J. Palacio</a:t>
            </a:r>
            <a:endParaRPr sz="1200" b="1" i="1" u="none" strike="noStrike" cap="none">
              <a:solidFill>
                <a:schemeClr val="lt1"/>
              </a:solidFill>
              <a:latin typeface="Arial Narrow"/>
              <a:ea typeface="Arial Narrow"/>
              <a:cs typeface="Arial Narrow"/>
              <a:sym typeface="Arial Narrow"/>
            </a:endParaRPr>
          </a:p>
        </p:txBody>
      </p:sp>
      <p:sp>
        <p:nvSpPr>
          <p:cNvPr id="213" name="Google Shape;213;p22"/>
          <p:cNvSpPr txBox="1"/>
          <p:nvPr/>
        </p:nvSpPr>
        <p:spPr>
          <a:xfrm>
            <a:off x="3677670" y="1518482"/>
            <a:ext cx="1447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This is Going to Hurt </a:t>
            </a:r>
            <a:r>
              <a:rPr lang="en-GB" sz="1200" b="1" i="0" u="none" strike="noStrike" cap="none">
                <a:solidFill>
                  <a:schemeClr val="lt1"/>
                </a:solidFill>
                <a:latin typeface="Arial Narrow"/>
                <a:ea typeface="Arial Narrow"/>
                <a:cs typeface="Arial Narrow"/>
                <a:sym typeface="Arial Narrow"/>
              </a:rPr>
              <a:t> by Adam Kay</a:t>
            </a:r>
            <a:endParaRPr sz="1200" b="1" i="1" u="none" strike="noStrike" cap="none">
              <a:solidFill>
                <a:schemeClr val="lt1"/>
              </a:solidFill>
              <a:latin typeface="Arial Narrow"/>
              <a:ea typeface="Arial Narrow"/>
              <a:cs typeface="Arial Narrow"/>
              <a:sym typeface="Arial Narrow"/>
            </a:endParaRPr>
          </a:p>
        </p:txBody>
      </p:sp>
      <p:sp>
        <p:nvSpPr>
          <p:cNvPr id="214" name="Google Shape;214;p22"/>
          <p:cNvSpPr txBox="1"/>
          <p:nvPr/>
        </p:nvSpPr>
        <p:spPr>
          <a:xfrm>
            <a:off x="5174546" y="1379981"/>
            <a:ext cx="156791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When Breathe becomes Air</a:t>
            </a:r>
            <a:r>
              <a:rPr lang="en-GB" sz="1200" b="1" i="0" u="none" strike="noStrike" cap="none">
                <a:solidFill>
                  <a:schemeClr val="lt1"/>
                </a:solidFill>
                <a:latin typeface="Arial Narrow"/>
                <a:ea typeface="Arial Narrow"/>
                <a:cs typeface="Arial Narrow"/>
                <a:sym typeface="Arial Narrow"/>
              </a:rPr>
              <a:t> by Paul Kalanithi</a:t>
            </a:r>
            <a:endParaRPr sz="1200" b="1" i="1" u="none" strike="noStrike" cap="none">
              <a:solidFill>
                <a:schemeClr val="lt1"/>
              </a:solidFill>
              <a:latin typeface="Arial Narrow"/>
              <a:ea typeface="Arial Narrow"/>
              <a:cs typeface="Arial Narrow"/>
              <a:sym typeface="Arial Narrow"/>
            </a:endParaRPr>
          </a:p>
        </p:txBody>
      </p:sp>
      <p:sp>
        <p:nvSpPr>
          <p:cNvPr id="215" name="Google Shape;215;p22"/>
          <p:cNvSpPr txBox="1"/>
          <p:nvPr/>
        </p:nvSpPr>
        <p:spPr>
          <a:xfrm>
            <a:off x="633974" y="4231537"/>
            <a:ext cx="124566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The Hate U Give</a:t>
            </a:r>
            <a:r>
              <a:rPr lang="en-GB" sz="1200" b="1" i="0" u="none" strike="noStrike" cap="none">
                <a:solidFill>
                  <a:schemeClr val="lt1"/>
                </a:solidFill>
                <a:latin typeface="Arial Narrow"/>
                <a:ea typeface="Arial Narrow"/>
                <a:cs typeface="Arial Narrow"/>
                <a:sym typeface="Arial Narrow"/>
              </a:rPr>
              <a:t> by Angie Thomas</a:t>
            </a:r>
            <a:endParaRPr sz="1200" b="1" i="1" u="none" strike="noStrike" cap="none">
              <a:solidFill>
                <a:schemeClr val="lt1"/>
              </a:solidFill>
              <a:latin typeface="Arial Narrow"/>
              <a:ea typeface="Arial Narrow"/>
              <a:cs typeface="Arial Narrow"/>
              <a:sym typeface="Arial Narrow"/>
            </a:endParaRPr>
          </a:p>
        </p:txBody>
      </p:sp>
      <p:sp>
        <p:nvSpPr>
          <p:cNvPr id="216" name="Google Shape;216;p22"/>
          <p:cNvSpPr txBox="1"/>
          <p:nvPr/>
        </p:nvSpPr>
        <p:spPr>
          <a:xfrm>
            <a:off x="2316701" y="4231536"/>
            <a:ext cx="124566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Me Before you</a:t>
            </a:r>
            <a:r>
              <a:rPr lang="en-GB" sz="1200" b="1" i="0" u="none" strike="noStrike" cap="none">
                <a:solidFill>
                  <a:schemeClr val="lt1"/>
                </a:solidFill>
                <a:latin typeface="Arial Narrow"/>
                <a:ea typeface="Arial Narrow"/>
                <a:cs typeface="Arial Narrow"/>
                <a:sym typeface="Arial Narrow"/>
              </a:rPr>
              <a:t> by Jojo Moyes</a:t>
            </a:r>
            <a:endParaRPr sz="1200" b="1" i="1" u="none" strike="noStrike" cap="none">
              <a:solidFill>
                <a:schemeClr val="lt1"/>
              </a:solidFill>
              <a:latin typeface="Arial Narrow"/>
              <a:ea typeface="Arial Narrow"/>
              <a:cs typeface="Arial Narrow"/>
              <a:sym typeface="Arial Narrow"/>
            </a:endParaRPr>
          </a:p>
        </p:txBody>
      </p:sp>
      <p:sp>
        <p:nvSpPr>
          <p:cNvPr id="217" name="Google Shape;217;p22"/>
          <p:cNvSpPr txBox="1"/>
          <p:nvPr/>
        </p:nvSpPr>
        <p:spPr>
          <a:xfrm>
            <a:off x="3724938" y="4169807"/>
            <a:ext cx="144960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The Fault in Our Stars</a:t>
            </a:r>
            <a:r>
              <a:rPr lang="en-GB" sz="1200" b="1" i="0" u="none" strike="noStrike" cap="none">
                <a:solidFill>
                  <a:schemeClr val="lt1"/>
                </a:solidFill>
                <a:latin typeface="Arial Narrow"/>
                <a:ea typeface="Arial Narrow"/>
                <a:cs typeface="Arial Narrow"/>
                <a:sym typeface="Arial Narrow"/>
              </a:rPr>
              <a:t> by John Green</a:t>
            </a:r>
            <a:endParaRPr sz="1200" b="1" i="1" u="none" strike="noStrike" cap="none">
              <a:solidFill>
                <a:schemeClr val="lt1"/>
              </a:solidFill>
              <a:latin typeface="Arial Narrow"/>
              <a:ea typeface="Arial Narrow"/>
              <a:cs typeface="Arial Narrow"/>
              <a:sym typeface="Arial Narrow"/>
            </a:endParaRPr>
          </a:p>
        </p:txBody>
      </p:sp>
      <p:sp>
        <p:nvSpPr>
          <p:cNvPr id="218" name="Google Shape;218;p22"/>
          <p:cNvSpPr txBox="1"/>
          <p:nvPr/>
        </p:nvSpPr>
        <p:spPr>
          <a:xfrm>
            <a:off x="5245093" y="4248823"/>
            <a:ext cx="144960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The Story of Baby P</a:t>
            </a:r>
            <a:r>
              <a:rPr lang="en-GB" sz="1200" b="1" i="0" u="none" strike="noStrike" cap="none">
                <a:solidFill>
                  <a:schemeClr val="lt1"/>
                </a:solidFill>
                <a:latin typeface="Arial Narrow"/>
                <a:ea typeface="Arial Narrow"/>
                <a:cs typeface="Arial Narrow"/>
                <a:sym typeface="Arial Narrow"/>
              </a:rPr>
              <a:t> by Ray James</a:t>
            </a:r>
            <a:endParaRPr sz="1200" b="1" i="1" u="none" strike="noStrike" cap="none">
              <a:solidFill>
                <a:schemeClr val="lt1"/>
              </a:solidFill>
              <a:latin typeface="Arial Narrow"/>
              <a:ea typeface="Arial Narrow"/>
              <a:cs typeface="Arial Narrow"/>
              <a:sym typeface="Arial Narrow"/>
            </a:endParaRPr>
          </a:p>
        </p:txBody>
      </p:sp>
      <p:sp>
        <p:nvSpPr>
          <p:cNvPr id="219" name="Google Shape;219;p22"/>
          <p:cNvSpPr txBox="1"/>
          <p:nvPr/>
        </p:nvSpPr>
        <p:spPr>
          <a:xfrm rot="5400000">
            <a:off x="-821676" y="2662602"/>
            <a:ext cx="210357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lt1"/>
                </a:solidFill>
                <a:latin typeface="Calibri"/>
                <a:ea typeface="Calibri"/>
                <a:cs typeface="Calibri"/>
                <a:sym typeface="Calibri"/>
              </a:rPr>
              <a:t>Further Reading</a:t>
            </a:r>
            <a:endParaRPr/>
          </a:p>
        </p:txBody>
      </p:sp>
      <p:sp>
        <p:nvSpPr>
          <p:cNvPr id="220" name="Google Shape;220;p22"/>
          <p:cNvSpPr txBox="1"/>
          <p:nvPr/>
        </p:nvSpPr>
        <p:spPr>
          <a:xfrm>
            <a:off x="353795" y="6802884"/>
            <a:ext cx="174503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Savage Girls and Wild Boys</a:t>
            </a:r>
            <a:r>
              <a:rPr lang="en-GB" sz="1200" b="1" i="0" u="none" strike="noStrike" cap="none">
                <a:solidFill>
                  <a:schemeClr val="lt1"/>
                </a:solidFill>
                <a:latin typeface="Arial Narrow"/>
                <a:ea typeface="Arial Narrow"/>
                <a:cs typeface="Arial Narrow"/>
                <a:sym typeface="Arial Narrow"/>
              </a:rPr>
              <a:t> by Michael Newton</a:t>
            </a:r>
            <a:endParaRPr sz="1200" b="1" i="1" u="none" strike="noStrike" cap="none">
              <a:solidFill>
                <a:schemeClr val="lt1"/>
              </a:solidFill>
              <a:latin typeface="Arial Narrow"/>
              <a:ea typeface="Arial Narrow"/>
              <a:cs typeface="Arial Narrow"/>
              <a:sym typeface="Arial Narrow"/>
            </a:endParaRPr>
          </a:p>
        </p:txBody>
      </p:sp>
      <p:sp>
        <p:nvSpPr>
          <p:cNvPr id="221" name="Google Shape;221;p22"/>
          <p:cNvSpPr txBox="1"/>
          <p:nvPr/>
        </p:nvSpPr>
        <p:spPr>
          <a:xfrm>
            <a:off x="2316701" y="6818841"/>
            <a:ext cx="142720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The Language of Kindness</a:t>
            </a:r>
            <a:r>
              <a:rPr lang="en-GB" sz="1200" b="1" i="0" u="none" strike="noStrike" cap="none">
                <a:solidFill>
                  <a:schemeClr val="lt1"/>
                </a:solidFill>
                <a:latin typeface="Arial Narrow"/>
                <a:ea typeface="Arial Narrow"/>
                <a:cs typeface="Arial Narrow"/>
                <a:sym typeface="Arial Narrow"/>
              </a:rPr>
              <a:t> by Christie Watson</a:t>
            </a:r>
            <a:endParaRPr sz="1200" b="1" i="1" u="none" strike="noStrike" cap="none">
              <a:solidFill>
                <a:schemeClr val="lt1"/>
              </a:solidFill>
              <a:latin typeface="Arial Narrow"/>
              <a:ea typeface="Arial Narrow"/>
              <a:cs typeface="Arial Narrow"/>
              <a:sym typeface="Arial Narrow"/>
            </a:endParaRPr>
          </a:p>
        </p:txBody>
      </p:sp>
      <p:sp>
        <p:nvSpPr>
          <p:cNvPr id="222" name="Google Shape;222;p22"/>
          <p:cNvSpPr txBox="1"/>
          <p:nvPr/>
        </p:nvSpPr>
        <p:spPr>
          <a:xfrm>
            <a:off x="3801414" y="6821132"/>
            <a:ext cx="142720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I am Malala</a:t>
            </a:r>
            <a:r>
              <a:rPr lang="en-GB" sz="1200" b="1" i="0" u="none" strike="noStrike" cap="none">
                <a:solidFill>
                  <a:schemeClr val="lt1"/>
                </a:solidFill>
                <a:latin typeface="Arial Narrow"/>
                <a:ea typeface="Arial Narrow"/>
                <a:cs typeface="Arial Narrow"/>
                <a:sym typeface="Arial Narrow"/>
              </a:rPr>
              <a:t> by Malala Yousafzai</a:t>
            </a:r>
            <a:endParaRPr sz="1200" b="1" i="1" u="none" strike="noStrike" cap="none">
              <a:solidFill>
                <a:schemeClr val="lt1"/>
              </a:solidFill>
              <a:latin typeface="Arial Narrow"/>
              <a:ea typeface="Arial Narrow"/>
              <a:cs typeface="Arial Narrow"/>
              <a:sym typeface="Arial Narrow"/>
            </a:endParaRPr>
          </a:p>
        </p:txBody>
      </p:sp>
      <p:sp>
        <p:nvSpPr>
          <p:cNvPr id="223" name="Google Shape;223;p22"/>
          <p:cNvSpPr txBox="1"/>
          <p:nvPr/>
        </p:nvSpPr>
        <p:spPr>
          <a:xfrm>
            <a:off x="5286127" y="6745154"/>
            <a:ext cx="142720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1" u="none" strike="noStrike" cap="none">
                <a:solidFill>
                  <a:schemeClr val="lt1"/>
                </a:solidFill>
                <a:latin typeface="Arial Narrow"/>
                <a:ea typeface="Arial Narrow"/>
                <a:cs typeface="Arial Narrow"/>
                <a:sym typeface="Arial Narrow"/>
              </a:rPr>
              <a:t>The Boy Who Couldn’t Stop Washing  </a:t>
            </a:r>
            <a:r>
              <a:rPr lang="en-GB" sz="1200" b="1" i="0" u="none" strike="noStrike" cap="none">
                <a:solidFill>
                  <a:schemeClr val="lt1"/>
                </a:solidFill>
                <a:latin typeface="Arial Narrow"/>
                <a:ea typeface="Arial Narrow"/>
                <a:cs typeface="Arial Narrow"/>
                <a:sym typeface="Arial Narrow"/>
              </a:rPr>
              <a:t>by Dr Judith Rapaport</a:t>
            </a:r>
            <a:endParaRPr sz="1200" b="1" i="1" u="none" strike="noStrike" cap="none">
              <a:solidFill>
                <a:schemeClr val="lt1"/>
              </a:solidFill>
              <a:latin typeface="Arial Narrow"/>
              <a:ea typeface="Arial Narrow"/>
              <a:cs typeface="Arial Narrow"/>
              <a:sym typeface="Arial Narrow"/>
            </a:endParaRPr>
          </a:p>
        </p:txBody>
      </p:sp>
      <p:pic>
        <p:nvPicPr>
          <p:cNvPr id="224" name="Google Shape;224;p22" descr="Cartoon little girl reading a book Royalty Free Vector Image"/>
          <p:cNvPicPr preferRelativeResize="0"/>
          <p:nvPr/>
        </p:nvPicPr>
        <p:blipFill rotWithShape="1">
          <a:blip r:embed="rId3">
            <a:alphaModFix/>
          </a:blip>
          <a:srcRect b="7507"/>
          <a:stretch/>
        </p:blipFill>
        <p:spPr>
          <a:xfrm>
            <a:off x="353795" y="176434"/>
            <a:ext cx="990600" cy="1094603"/>
          </a:xfrm>
          <a:prstGeom prst="rect">
            <a:avLst/>
          </a:prstGeom>
          <a:noFill/>
          <a:ln>
            <a:noFill/>
          </a:ln>
        </p:spPr>
      </p:pic>
      <p:sp>
        <p:nvSpPr>
          <p:cNvPr id="225" name="Google Shape;225;p22"/>
          <p:cNvSpPr/>
          <p:nvPr/>
        </p:nvSpPr>
        <p:spPr>
          <a:xfrm>
            <a:off x="380974" y="9228170"/>
            <a:ext cx="6305265"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0" i="0" u="none" strike="noStrike" cap="none">
                <a:solidFill>
                  <a:srgbClr val="FFFFFF"/>
                </a:solidFill>
                <a:latin typeface="Arial Narrow"/>
                <a:ea typeface="Arial Narrow"/>
                <a:cs typeface="Arial Narrow"/>
                <a:sym typeface="Arial Narrow"/>
              </a:rPr>
              <a:t>Recommended Reading for Health and Social Care</a:t>
            </a:r>
            <a:endParaRPr/>
          </a:p>
          <a:p>
            <a:pPr marL="0" marR="0" lvl="0" indent="0" algn="ctr" rtl="0">
              <a:spcBef>
                <a:spcPts val="0"/>
              </a:spcBef>
              <a:spcAft>
                <a:spcPts val="0"/>
              </a:spcAft>
              <a:buNone/>
            </a:pPr>
            <a:r>
              <a:rPr lang="en-GB" sz="1400" b="0" i="0" u="none" strike="noStrike" cap="none">
                <a:solidFill>
                  <a:srgbClr val="FFFFFF"/>
                </a:solidFill>
                <a:latin typeface="Arial Narrow"/>
                <a:ea typeface="Arial Narrow"/>
                <a:cs typeface="Arial Narrow"/>
                <a:sym typeface="Arial Narrow"/>
              </a:rPr>
              <a:t>Yes some of these are also films, if you prefer!</a:t>
            </a:r>
            <a:endParaRPr sz="1400" b="0" i="0" u="none" strike="noStrike" cap="none">
              <a:solidFill>
                <a:schemeClr val="dk1"/>
              </a:solidFill>
              <a:latin typeface="Arial Narrow"/>
              <a:ea typeface="Arial Narrow"/>
              <a:cs typeface="Arial Narrow"/>
              <a:sym typeface="Arial Narrow"/>
            </a:endParaRPr>
          </a:p>
        </p:txBody>
      </p:sp>
      <p:pic>
        <p:nvPicPr>
          <p:cNvPr id="226" name="Google Shape;226;p22" descr="Collins Readers - Collins Readers – Pig-heart Boy: School edition"/>
          <p:cNvPicPr preferRelativeResize="0"/>
          <p:nvPr/>
        </p:nvPicPr>
        <p:blipFill rotWithShape="1">
          <a:blip r:embed="rId4">
            <a:alphaModFix/>
          </a:blip>
          <a:srcRect/>
          <a:stretch/>
        </p:blipFill>
        <p:spPr>
          <a:xfrm>
            <a:off x="633974" y="2019697"/>
            <a:ext cx="1245664" cy="1889029"/>
          </a:xfrm>
          <a:prstGeom prst="rect">
            <a:avLst/>
          </a:prstGeom>
          <a:noFill/>
          <a:ln>
            <a:noFill/>
          </a:ln>
        </p:spPr>
      </p:pic>
      <p:pic>
        <p:nvPicPr>
          <p:cNvPr id="227" name="Google Shape;227;p22" descr="Wonder: Amazon.co.uk: Palacio, R J, Palacio, R J: Books"/>
          <p:cNvPicPr preferRelativeResize="0"/>
          <p:nvPr/>
        </p:nvPicPr>
        <p:blipFill rotWithShape="1">
          <a:blip r:embed="rId5">
            <a:alphaModFix/>
          </a:blip>
          <a:srcRect/>
          <a:stretch/>
        </p:blipFill>
        <p:spPr>
          <a:xfrm>
            <a:off x="2404878" y="2000910"/>
            <a:ext cx="1267329" cy="1946505"/>
          </a:xfrm>
          <a:prstGeom prst="rect">
            <a:avLst/>
          </a:prstGeom>
          <a:noFill/>
          <a:ln>
            <a:noFill/>
          </a:ln>
        </p:spPr>
      </p:pic>
      <p:pic>
        <p:nvPicPr>
          <p:cNvPr id="228" name="Google Shape;228;p22" descr="This is Going to Hurt: Secret Diaries of a Junior Doctor: Amazon ..."/>
          <p:cNvPicPr preferRelativeResize="0"/>
          <p:nvPr/>
        </p:nvPicPr>
        <p:blipFill rotWithShape="1">
          <a:blip r:embed="rId6">
            <a:alphaModFix/>
          </a:blip>
          <a:srcRect/>
          <a:stretch/>
        </p:blipFill>
        <p:spPr>
          <a:xfrm>
            <a:off x="3888290" y="2010002"/>
            <a:ext cx="1267329" cy="1946505"/>
          </a:xfrm>
          <a:prstGeom prst="rect">
            <a:avLst/>
          </a:prstGeom>
          <a:noFill/>
          <a:ln>
            <a:noFill/>
          </a:ln>
        </p:spPr>
      </p:pic>
      <p:pic>
        <p:nvPicPr>
          <p:cNvPr id="229" name="Google Shape;229;p22" descr="When Breath Becomes Air: Amazon.co.uk: Kalanithi, Paul: Books"/>
          <p:cNvPicPr preferRelativeResize="0"/>
          <p:nvPr/>
        </p:nvPicPr>
        <p:blipFill rotWithShape="1">
          <a:blip r:embed="rId7">
            <a:alphaModFix/>
          </a:blip>
          <a:srcRect/>
          <a:stretch/>
        </p:blipFill>
        <p:spPr>
          <a:xfrm>
            <a:off x="5366064" y="1993047"/>
            <a:ext cx="1267329" cy="1928847"/>
          </a:xfrm>
          <a:prstGeom prst="rect">
            <a:avLst/>
          </a:prstGeom>
          <a:noFill/>
          <a:ln>
            <a:noFill/>
          </a:ln>
        </p:spPr>
      </p:pic>
      <p:pic>
        <p:nvPicPr>
          <p:cNvPr id="230" name="Google Shape;230;p22"/>
          <p:cNvPicPr preferRelativeResize="0"/>
          <p:nvPr/>
        </p:nvPicPr>
        <p:blipFill rotWithShape="1">
          <a:blip r:embed="rId8">
            <a:alphaModFix/>
          </a:blip>
          <a:srcRect l="14285" r="9168"/>
          <a:stretch/>
        </p:blipFill>
        <p:spPr>
          <a:xfrm>
            <a:off x="633974" y="4760319"/>
            <a:ext cx="1371306" cy="1791473"/>
          </a:xfrm>
          <a:prstGeom prst="rect">
            <a:avLst/>
          </a:prstGeom>
          <a:noFill/>
          <a:ln>
            <a:noFill/>
          </a:ln>
        </p:spPr>
      </p:pic>
      <p:pic>
        <p:nvPicPr>
          <p:cNvPr id="231" name="Google Shape;231;p22" descr="Me Before You: The international bestselling phenomenon: Amazon.co ..."/>
          <p:cNvPicPr preferRelativeResize="0"/>
          <p:nvPr/>
        </p:nvPicPr>
        <p:blipFill rotWithShape="1">
          <a:blip r:embed="rId9">
            <a:alphaModFix/>
          </a:blip>
          <a:srcRect/>
          <a:stretch/>
        </p:blipFill>
        <p:spPr>
          <a:xfrm>
            <a:off x="2404878" y="4731235"/>
            <a:ext cx="1134203" cy="1764315"/>
          </a:xfrm>
          <a:prstGeom prst="rect">
            <a:avLst/>
          </a:prstGeom>
          <a:noFill/>
          <a:ln>
            <a:noFill/>
          </a:ln>
        </p:spPr>
      </p:pic>
      <p:pic>
        <p:nvPicPr>
          <p:cNvPr id="232" name="Google Shape;232;p22" descr="The Fault in Our Stars: Amazon.co.uk: John Green: Books"/>
          <p:cNvPicPr preferRelativeResize="0"/>
          <p:nvPr/>
        </p:nvPicPr>
        <p:blipFill rotWithShape="1">
          <a:blip r:embed="rId10">
            <a:alphaModFix/>
          </a:blip>
          <a:srcRect/>
          <a:stretch/>
        </p:blipFill>
        <p:spPr>
          <a:xfrm>
            <a:off x="3833500" y="4731235"/>
            <a:ext cx="1245664" cy="1895874"/>
          </a:xfrm>
          <a:prstGeom prst="rect">
            <a:avLst/>
          </a:prstGeom>
          <a:noFill/>
          <a:ln>
            <a:noFill/>
          </a:ln>
        </p:spPr>
      </p:pic>
      <p:pic>
        <p:nvPicPr>
          <p:cNvPr id="233" name="Google Shape;233;p22" descr="The Story of Baby P: Setting the record straight: Amazon.co.uk ..."/>
          <p:cNvPicPr preferRelativeResize="0"/>
          <p:nvPr/>
        </p:nvPicPr>
        <p:blipFill rotWithShape="1">
          <a:blip r:embed="rId11">
            <a:alphaModFix/>
          </a:blip>
          <a:srcRect/>
          <a:stretch/>
        </p:blipFill>
        <p:spPr>
          <a:xfrm>
            <a:off x="5350658" y="4731236"/>
            <a:ext cx="1245664" cy="1955484"/>
          </a:xfrm>
          <a:prstGeom prst="rect">
            <a:avLst/>
          </a:prstGeom>
          <a:noFill/>
          <a:ln>
            <a:noFill/>
          </a:ln>
        </p:spPr>
      </p:pic>
      <p:pic>
        <p:nvPicPr>
          <p:cNvPr id="234" name="Google Shape;234;p22" descr="Savage Girls and Wild Boys: A History of Feral Children: Amazon.co ..."/>
          <p:cNvPicPr preferRelativeResize="0"/>
          <p:nvPr/>
        </p:nvPicPr>
        <p:blipFill rotWithShape="1">
          <a:blip r:embed="rId12">
            <a:alphaModFix/>
          </a:blip>
          <a:srcRect/>
          <a:stretch/>
        </p:blipFill>
        <p:spPr>
          <a:xfrm>
            <a:off x="633974" y="7330817"/>
            <a:ext cx="1098183" cy="1745987"/>
          </a:xfrm>
          <a:prstGeom prst="rect">
            <a:avLst/>
          </a:prstGeom>
          <a:noFill/>
          <a:ln>
            <a:noFill/>
          </a:ln>
        </p:spPr>
      </p:pic>
      <p:pic>
        <p:nvPicPr>
          <p:cNvPr id="235" name="Google Shape;235;p22" descr="The Language of Kindness: A Nurse's Story eBook: Watson, Christie ..."/>
          <p:cNvPicPr preferRelativeResize="0"/>
          <p:nvPr/>
        </p:nvPicPr>
        <p:blipFill rotWithShape="1">
          <a:blip r:embed="rId13">
            <a:alphaModFix/>
          </a:blip>
          <a:srcRect/>
          <a:stretch/>
        </p:blipFill>
        <p:spPr>
          <a:xfrm>
            <a:off x="2404878" y="7465172"/>
            <a:ext cx="1167403" cy="1799477"/>
          </a:xfrm>
          <a:prstGeom prst="rect">
            <a:avLst/>
          </a:prstGeom>
          <a:noFill/>
          <a:ln>
            <a:noFill/>
          </a:ln>
        </p:spPr>
      </p:pic>
      <p:pic>
        <p:nvPicPr>
          <p:cNvPr id="236" name="Google Shape;236;p22" descr="I Am Malala: The Girl Who Stood Up for Education and Was Shot by ..."/>
          <p:cNvPicPr preferRelativeResize="0"/>
          <p:nvPr/>
        </p:nvPicPr>
        <p:blipFill rotWithShape="1">
          <a:blip r:embed="rId14">
            <a:alphaModFix/>
          </a:blip>
          <a:srcRect/>
          <a:stretch/>
        </p:blipFill>
        <p:spPr>
          <a:xfrm>
            <a:off x="3993378" y="7407026"/>
            <a:ext cx="1181168" cy="1774979"/>
          </a:xfrm>
          <a:prstGeom prst="rect">
            <a:avLst/>
          </a:prstGeom>
          <a:noFill/>
          <a:ln>
            <a:noFill/>
          </a:ln>
        </p:spPr>
      </p:pic>
      <p:pic>
        <p:nvPicPr>
          <p:cNvPr id="237" name="Google Shape;237;p22" descr="The Boy Who Couldn't Stop Washing: Experience and Treatment of ..."/>
          <p:cNvPicPr preferRelativeResize="0"/>
          <p:nvPr/>
        </p:nvPicPr>
        <p:blipFill rotWithShape="1">
          <a:blip r:embed="rId15">
            <a:alphaModFix/>
          </a:blip>
          <a:srcRect/>
          <a:stretch/>
        </p:blipFill>
        <p:spPr>
          <a:xfrm>
            <a:off x="5514168" y="7585251"/>
            <a:ext cx="971119" cy="1491553"/>
          </a:xfrm>
          <a:prstGeom prst="rect">
            <a:avLst/>
          </a:prstGeom>
          <a:noFill/>
          <a:ln>
            <a:noFill/>
          </a:ln>
        </p:spPr>
      </p:pic>
      <p:sp>
        <p:nvSpPr>
          <p:cNvPr id="238" name="Google Shape;238;p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
        <p:cNvGrpSpPr/>
        <p:nvPr/>
      </p:nvGrpSpPr>
      <p:grpSpPr>
        <a:xfrm>
          <a:off x="0" y="0"/>
          <a:ext cx="0" cy="0"/>
          <a:chOff x="0" y="0"/>
          <a:chExt cx="0" cy="0"/>
        </a:xfrm>
      </p:grpSpPr>
      <p:sp>
        <p:nvSpPr>
          <p:cNvPr id="243" name="Google Shape;243;p23"/>
          <p:cNvSpPr txBox="1">
            <a:spLocks noGrp="1"/>
          </p:cNvSpPr>
          <p:nvPr>
            <p:ph type="title"/>
          </p:nvPr>
        </p:nvSpPr>
        <p:spPr>
          <a:xfrm>
            <a:off x="2476902" y="13042"/>
            <a:ext cx="1823289" cy="6155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GB" sz="3600" b="1">
                <a:solidFill>
                  <a:schemeClr val="lt1"/>
                </a:solidFill>
              </a:rPr>
              <a:t>Beyond</a:t>
            </a:r>
            <a:endParaRPr/>
          </a:p>
        </p:txBody>
      </p:sp>
      <p:sp>
        <p:nvSpPr>
          <p:cNvPr id="244" name="Google Shape;244;p23"/>
          <p:cNvSpPr txBox="1"/>
          <p:nvPr/>
        </p:nvSpPr>
        <p:spPr>
          <a:xfrm>
            <a:off x="353796" y="1472316"/>
            <a:ext cx="174503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Bill Bryson- a guide for occupants</a:t>
            </a:r>
            <a:endParaRPr sz="1200" b="1" i="1" u="none" strike="noStrike" cap="none">
              <a:solidFill>
                <a:srgbClr val="FFFFFF"/>
              </a:solidFill>
              <a:latin typeface="Arial Narrow"/>
              <a:ea typeface="Arial Narrow"/>
              <a:cs typeface="Arial Narrow"/>
              <a:sym typeface="Arial Narrow"/>
            </a:endParaRPr>
          </a:p>
        </p:txBody>
      </p:sp>
      <p:sp>
        <p:nvSpPr>
          <p:cNvPr id="245" name="Google Shape;245;p23"/>
          <p:cNvSpPr txBox="1"/>
          <p:nvPr/>
        </p:nvSpPr>
        <p:spPr>
          <a:xfrm>
            <a:off x="2326617" y="1472315"/>
            <a:ext cx="12456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Hard Pushed- Leah  Hazard</a:t>
            </a:r>
            <a:endParaRPr/>
          </a:p>
        </p:txBody>
      </p:sp>
      <p:sp>
        <p:nvSpPr>
          <p:cNvPr id="246" name="Google Shape;246;p23"/>
          <p:cNvSpPr txBox="1"/>
          <p:nvPr/>
        </p:nvSpPr>
        <p:spPr>
          <a:xfrm>
            <a:off x="3677670" y="1518482"/>
            <a:ext cx="14478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The Butchering Art- Linsey Fitzharris</a:t>
            </a:r>
            <a:endParaRPr sz="1200" b="1" i="1" u="none" strike="noStrike" cap="none">
              <a:solidFill>
                <a:srgbClr val="FFFFFF"/>
              </a:solidFill>
              <a:latin typeface="Arial Narrow"/>
              <a:ea typeface="Arial Narrow"/>
              <a:cs typeface="Arial Narrow"/>
              <a:sym typeface="Arial Narrow"/>
            </a:endParaRPr>
          </a:p>
        </p:txBody>
      </p:sp>
      <p:sp>
        <p:nvSpPr>
          <p:cNvPr id="247" name="Google Shape;247;p23"/>
          <p:cNvSpPr txBox="1"/>
          <p:nvPr/>
        </p:nvSpPr>
        <p:spPr>
          <a:xfrm>
            <a:off x="5174546" y="1379981"/>
            <a:ext cx="156791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First Aid Made Easy- Nigel Barraclough</a:t>
            </a:r>
            <a:endParaRPr sz="1200" b="1" i="1" u="none" strike="noStrike" cap="none">
              <a:solidFill>
                <a:srgbClr val="FFFFFF"/>
              </a:solidFill>
              <a:latin typeface="Arial Narrow"/>
              <a:ea typeface="Arial Narrow"/>
              <a:cs typeface="Arial Narrow"/>
              <a:sym typeface="Arial Narrow"/>
            </a:endParaRPr>
          </a:p>
        </p:txBody>
      </p:sp>
      <p:sp>
        <p:nvSpPr>
          <p:cNvPr id="248" name="Google Shape;248;p23"/>
          <p:cNvSpPr txBox="1"/>
          <p:nvPr/>
        </p:nvSpPr>
        <p:spPr>
          <a:xfrm>
            <a:off x="490107" y="4231537"/>
            <a:ext cx="138953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First Aid for babies and  children</a:t>
            </a:r>
            <a:endParaRPr sz="1200" b="1" i="1" u="none" strike="noStrike" cap="none">
              <a:solidFill>
                <a:srgbClr val="FFFFFF"/>
              </a:solidFill>
              <a:latin typeface="Arial Narrow"/>
              <a:ea typeface="Arial Narrow"/>
              <a:cs typeface="Arial Narrow"/>
              <a:sym typeface="Arial Narrow"/>
            </a:endParaRPr>
          </a:p>
        </p:txBody>
      </p:sp>
      <p:sp>
        <p:nvSpPr>
          <p:cNvPr id="249" name="Google Shape;249;p23"/>
          <p:cNvSpPr txBox="1"/>
          <p:nvPr/>
        </p:nvSpPr>
        <p:spPr>
          <a:xfrm>
            <a:off x="2171026" y="4231536"/>
            <a:ext cx="167955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Uunderstanding diabetes- Dr Carl Russell</a:t>
            </a:r>
            <a:endParaRPr sz="1200" b="1" i="1" u="none" strike="noStrike" cap="none">
              <a:solidFill>
                <a:srgbClr val="FFFFFF"/>
              </a:solidFill>
              <a:latin typeface="Arial Narrow"/>
              <a:ea typeface="Arial Narrow"/>
              <a:cs typeface="Arial Narrow"/>
              <a:sym typeface="Arial Narrow"/>
            </a:endParaRPr>
          </a:p>
        </p:txBody>
      </p:sp>
      <p:sp>
        <p:nvSpPr>
          <p:cNvPr id="250" name="Google Shape;250;p23"/>
          <p:cNvSpPr txBox="1"/>
          <p:nvPr/>
        </p:nvSpPr>
        <p:spPr>
          <a:xfrm>
            <a:off x="3724938" y="4169807"/>
            <a:ext cx="144960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The Pox  Kevin Brown</a:t>
            </a:r>
            <a:endParaRPr sz="1200" b="1" i="1" u="none" strike="noStrike" cap="none">
              <a:solidFill>
                <a:srgbClr val="FFFFFF"/>
              </a:solidFill>
              <a:latin typeface="Arial Narrow"/>
              <a:ea typeface="Arial Narrow"/>
              <a:cs typeface="Arial Narrow"/>
              <a:sym typeface="Arial Narrow"/>
            </a:endParaRPr>
          </a:p>
        </p:txBody>
      </p:sp>
      <p:sp>
        <p:nvSpPr>
          <p:cNvPr id="251" name="Google Shape;251;p23"/>
          <p:cNvSpPr txBox="1"/>
          <p:nvPr/>
        </p:nvSpPr>
        <p:spPr>
          <a:xfrm>
            <a:off x="4984537" y="4264640"/>
            <a:ext cx="18512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Contraception made easy Percy and Mansour</a:t>
            </a:r>
            <a:endParaRPr sz="1200" b="1" i="1" u="none" strike="noStrike" cap="none">
              <a:solidFill>
                <a:srgbClr val="FFFFFF"/>
              </a:solidFill>
              <a:latin typeface="Arial Narrow"/>
              <a:ea typeface="Arial Narrow"/>
              <a:cs typeface="Arial Narrow"/>
              <a:sym typeface="Arial Narrow"/>
            </a:endParaRPr>
          </a:p>
        </p:txBody>
      </p:sp>
      <p:sp>
        <p:nvSpPr>
          <p:cNvPr id="252" name="Google Shape;252;p23"/>
          <p:cNvSpPr txBox="1"/>
          <p:nvPr/>
        </p:nvSpPr>
        <p:spPr>
          <a:xfrm rot="5400000">
            <a:off x="-821676" y="2662602"/>
            <a:ext cx="21035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GB" sz="1800" b="1" i="0" u="none" strike="noStrike" cap="none">
                <a:solidFill>
                  <a:srgbClr val="FFFFFF"/>
                </a:solidFill>
                <a:latin typeface="Calibri"/>
                <a:ea typeface="Calibri"/>
                <a:cs typeface="Calibri"/>
                <a:sym typeface="Calibri"/>
              </a:rPr>
              <a:t>Further Reading</a:t>
            </a:r>
            <a:endParaRPr/>
          </a:p>
        </p:txBody>
      </p:sp>
      <p:sp>
        <p:nvSpPr>
          <p:cNvPr id="253" name="Google Shape;253;p23"/>
          <p:cNvSpPr txBox="1"/>
          <p:nvPr/>
        </p:nvSpPr>
        <p:spPr>
          <a:xfrm>
            <a:off x="353795" y="6802884"/>
            <a:ext cx="174503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Baby Catcher- Peggy Vincent</a:t>
            </a:r>
            <a:endParaRPr sz="1200" b="1" i="1" u="none" strike="noStrike" cap="none">
              <a:solidFill>
                <a:srgbClr val="FFFFFF"/>
              </a:solidFill>
              <a:latin typeface="Arial Narrow"/>
              <a:ea typeface="Arial Narrow"/>
              <a:cs typeface="Arial Narrow"/>
              <a:sym typeface="Arial Narrow"/>
            </a:endParaRPr>
          </a:p>
        </p:txBody>
      </p:sp>
      <p:sp>
        <p:nvSpPr>
          <p:cNvPr id="254" name="Google Shape;254;p23"/>
          <p:cNvSpPr txBox="1"/>
          <p:nvPr/>
        </p:nvSpPr>
        <p:spPr>
          <a:xfrm>
            <a:off x="2316701" y="6818841"/>
            <a:ext cx="142720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Becoming a Social worker- Vivienne Cree</a:t>
            </a:r>
            <a:endParaRPr sz="1200" b="1" i="1" u="none" strike="noStrike" cap="none">
              <a:solidFill>
                <a:srgbClr val="FFFFFF"/>
              </a:solidFill>
              <a:latin typeface="Arial Narrow"/>
              <a:ea typeface="Arial Narrow"/>
              <a:cs typeface="Arial Narrow"/>
              <a:sym typeface="Arial Narrow"/>
            </a:endParaRPr>
          </a:p>
        </p:txBody>
      </p:sp>
      <p:sp>
        <p:nvSpPr>
          <p:cNvPr id="255" name="Google Shape;255;p23"/>
          <p:cNvSpPr txBox="1"/>
          <p:nvPr/>
        </p:nvSpPr>
        <p:spPr>
          <a:xfrm>
            <a:off x="3801414" y="6821132"/>
            <a:ext cx="142720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Teen Health- McGraw Hill</a:t>
            </a:r>
            <a:endParaRPr sz="1200" b="1" i="1" u="none" strike="noStrike" cap="none">
              <a:solidFill>
                <a:srgbClr val="FFFFFF"/>
              </a:solidFill>
              <a:latin typeface="Arial Narrow"/>
              <a:ea typeface="Arial Narrow"/>
              <a:cs typeface="Arial Narrow"/>
              <a:sym typeface="Arial Narrow"/>
            </a:endParaRPr>
          </a:p>
        </p:txBody>
      </p:sp>
      <p:sp>
        <p:nvSpPr>
          <p:cNvPr id="256" name="Google Shape;256;p23"/>
          <p:cNvSpPr txBox="1"/>
          <p:nvPr/>
        </p:nvSpPr>
        <p:spPr>
          <a:xfrm>
            <a:off x="5313039" y="6938841"/>
            <a:ext cx="142720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Narrow"/>
              <a:buNone/>
            </a:pPr>
            <a:r>
              <a:rPr lang="en-GB" sz="1200" b="1" i="1" u="none" strike="noStrike" cap="none">
                <a:solidFill>
                  <a:srgbClr val="FFFFFF"/>
                </a:solidFill>
                <a:latin typeface="Arial Narrow"/>
                <a:ea typeface="Arial Narrow"/>
                <a:cs typeface="Arial Narrow"/>
                <a:sym typeface="Arial Narrow"/>
              </a:rPr>
              <a:t>Genie Russ Rymer</a:t>
            </a:r>
            <a:endParaRPr sz="1200" b="1" i="1" u="none" strike="noStrike" cap="none">
              <a:solidFill>
                <a:srgbClr val="FFFFFF"/>
              </a:solidFill>
              <a:latin typeface="Arial Narrow"/>
              <a:ea typeface="Arial Narrow"/>
              <a:cs typeface="Arial Narrow"/>
              <a:sym typeface="Arial Narrow"/>
            </a:endParaRPr>
          </a:p>
        </p:txBody>
      </p:sp>
      <p:pic>
        <p:nvPicPr>
          <p:cNvPr id="257" name="Google Shape;257;p23" descr="Cartoon little girl reading a book Royalty Free Vector Image"/>
          <p:cNvPicPr preferRelativeResize="0"/>
          <p:nvPr/>
        </p:nvPicPr>
        <p:blipFill rotWithShape="1">
          <a:blip r:embed="rId3">
            <a:alphaModFix/>
          </a:blip>
          <a:srcRect b="7507"/>
          <a:stretch/>
        </p:blipFill>
        <p:spPr>
          <a:xfrm>
            <a:off x="353795" y="176434"/>
            <a:ext cx="990600" cy="1094603"/>
          </a:xfrm>
          <a:prstGeom prst="rect">
            <a:avLst/>
          </a:prstGeom>
          <a:noFill/>
          <a:ln>
            <a:noFill/>
          </a:ln>
        </p:spPr>
      </p:pic>
      <p:sp>
        <p:nvSpPr>
          <p:cNvPr id="258" name="Google Shape;258;p23"/>
          <p:cNvSpPr/>
          <p:nvPr/>
        </p:nvSpPr>
        <p:spPr>
          <a:xfrm>
            <a:off x="380974" y="9228170"/>
            <a:ext cx="6305265" cy="67710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Narrow"/>
              <a:buNone/>
            </a:pPr>
            <a:r>
              <a:rPr lang="en-GB" sz="2400" b="0" i="0" u="none" strike="noStrike" cap="none">
                <a:solidFill>
                  <a:srgbClr val="FFFFFF"/>
                </a:solidFill>
                <a:latin typeface="Arial Narrow"/>
                <a:ea typeface="Arial Narrow"/>
                <a:cs typeface="Arial Narrow"/>
                <a:sym typeface="Arial Narrow"/>
              </a:rPr>
              <a:t>Recommended Reading for Health and Social Care</a:t>
            </a:r>
            <a:endParaRPr/>
          </a:p>
          <a:p>
            <a:pPr marL="0" marR="0" lvl="0" indent="0" algn="ctr" rtl="0">
              <a:lnSpc>
                <a:spcPct val="100000"/>
              </a:lnSpc>
              <a:spcBef>
                <a:spcPts val="0"/>
              </a:spcBef>
              <a:spcAft>
                <a:spcPts val="0"/>
              </a:spcAft>
              <a:buClr>
                <a:srgbClr val="FFFFFF"/>
              </a:buClr>
              <a:buSzPts val="1400"/>
              <a:buFont typeface="Arial Narrow"/>
              <a:buNone/>
            </a:pPr>
            <a:r>
              <a:rPr lang="en-GB" sz="1400" b="0" i="0" u="none" strike="noStrike" cap="none">
                <a:solidFill>
                  <a:srgbClr val="FFFFFF"/>
                </a:solidFill>
                <a:latin typeface="Arial Narrow"/>
                <a:ea typeface="Arial Narrow"/>
                <a:cs typeface="Arial Narrow"/>
                <a:sym typeface="Arial Narrow"/>
              </a:rPr>
              <a:t>Yes some of these are also films, if you prefer!</a:t>
            </a:r>
            <a:endParaRPr sz="1400" b="0" i="0" u="none" strike="noStrike" cap="none">
              <a:solidFill>
                <a:srgbClr val="000000"/>
              </a:solidFill>
              <a:latin typeface="Arial Narrow"/>
              <a:ea typeface="Arial Narrow"/>
              <a:cs typeface="Arial Narrow"/>
              <a:sym typeface="Arial Narrow"/>
            </a:endParaRPr>
          </a:p>
        </p:txBody>
      </p:sp>
      <p:pic>
        <p:nvPicPr>
          <p:cNvPr id="259" name="Google Shape;259;p23" descr="Collins Readers - Collins Readers – Pig-heart Boy: School edition"/>
          <p:cNvPicPr preferRelativeResize="0"/>
          <p:nvPr/>
        </p:nvPicPr>
        <p:blipFill rotWithShape="1">
          <a:blip r:embed="rId4">
            <a:alphaModFix/>
          </a:blip>
          <a:srcRect/>
          <a:stretch/>
        </p:blipFill>
        <p:spPr>
          <a:xfrm>
            <a:off x="633974" y="2019697"/>
            <a:ext cx="1245664" cy="1889029"/>
          </a:xfrm>
          <a:prstGeom prst="rect">
            <a:avLst/>
          </a:prstGeom>
          <a:noFill/>
          <a:ln>
            <a:noFill/>
          </a:ln>
        </p:spPr>
      </p:pic>
      <p:pic>
        <p:nvPicPr>
          <p:cNvPr id="260" name="Google Shape;260;p23" descr="Wonder: Amazon.co.uk: Palacio, R J, Palacio, R J: Books"/>
          <p:cNvPicPr preferRelativeResize="0"/>
          <p:nvPr/>
        </p:nvPicPr>
        <p:blipFill rotWithShape="1">
          <a:blip r:embed="rId5">
            <a:alphaModFix/>
          </a:blip>
          <a:srcRect/>
          <a:stretch/>
        </p:blipFill>
        <p:spPr>
          <a:xfrm>
            <a:off x="2404878" y="2000910"/>
            <a:ext cx="1267329" cy="1946505"/>
          </a:xfrm>
          <a:prstGeom prst="rect">
            <a:avLst/>
          </a:prstGeom>
          <a:noFill/>
          <a:ln>
            <a:noFill/>
          </a:ln>
        </p:spPr>
      </p:pic>
      <p:pic>
        <p:nvPicPr>
          <p:cNvPr id="261" name="Google Shape;261;p23" descr="This is Going to Hurt: Secret Diaries of a Junior Doctor: Amazon ..."/>
          <p:cNvPicPr preferRelativeResize="0"/>
          <p:nvPr/>
        </p:nvPicPr>
        <p:blipFill rotWithShape="1">
          <a:blip r:embed="rId6">
            <a:alphaModFix/>
          </a:blip>
          <a:srcRect/>
          <a:stretch/>
        </p:blipFill>
        <p:spPr>
          <a:xfrm>
            <a:off x="3888290" y="2010002"/>
            <a:ext cx="1267329" cy="1946505"/>
          </a:xfrm>
          <a:prstGeom prst="rect">
            <a:avLst/>
          </a:prstGeom>
          <a:noFill/>
          <a:ln>
            <a:noFill/>
          </a:ln>
        </p:spPr>
      </p:pic>
      <p:pic>
        <p:nvPicPr>
          <p:cNvPr id="262" name="Google Shape;262;p23" descr="When Breath Becomes Air: Amazon.co.uk: Kalanithi, Paul: Books"/>
          <p:cNvPicPr preferRelativeResize="0"/>
          <p:nvPr/>
        </p:nvPicPr>
        <p:blipFill rotWithShape="1">
          <a:blip r:embed="rId7">
            <a:alphaModFix/>
          </a:blip>
          <a:srcRect/>
          <a:stretch/>
        </p:blipFill>
        <p:spPr>
          <a:xfrm>
            <a:off x="5366064" y="1993047"/>
            <a:ext cx="1267329" cy="1928847"/>
          </a:xfrm>
          <a:prstGeom prst="rect">
            <a:avLst/>
          </a:prstGeom>
          <a:noFill/>
          <a:ln>
            <a:noFill/>
          </a:ln>
        </p:spPr>
      </p:pic>
      <p:pic>
        <p:nvPicPr>
          <p:cNvPr id="263" name="Google Shape;263;p23"/>
          <p:cNvPicPr preferRelativeResize="0"/>
          <p:nvPr/>
        </p:nvPicPr>
        <p:blipFill rotWithShape="1">
          <a:blip r:embed="rId8">
            <a:alphaModFix/>
          </a:blip>
          <a:srcRect l="14285" r="9168"/>
          <a:stretch/>
        </p:blipFill>
        <p:spPr>
          <a:xfrm>
            <a:off x="633974" y="4760319"/>
            <a:ext cx="1371306" cy="1791473"/>
          </a:xfrm>
          <a:prstGeom prst="rect">
            <a:avLst/>
          </a:prstGeom>
          <a:noFill/>
          <a:ln>
            <a:noFill/>
          </a:ln>
        </p:spPr>
      </p:pic>
      <p:pic>
        <p:nvPicPr>
          <p:cNvPr id="264" name="Google Shape;264;p23" descr="Me Before You: The international bestselling phenomenon: Amazon.co ..."/>
          <p:cNvPicPr preferRelativeResize="0"/>
          <p:nvPr/>
        </p:nvPicPr>
        <p:blipFill rotWithShape="1">
          <a:blip r:embed="rId9">
            <a:alphaModFix/>
          </a:blip>
          <a:srcRect/>
          <a:stretch/>
        </p:blipFill>
        <p:spPr>
          <a:xfrm>
            <a:off x="2404878" y="4731235"/>
            <a:ext cx="1134203" cy="1764315"/>
          </a:xfrm>
          <a:prstGeom prst="rect">
            <a:avLst/>
          </a:prstGeom>
          <a:noFill/>
          <a:ln>
            <a:noFill/>
          </a:ln>
        </p:spPr>
      </p:pic>
      <p:pic>
        <p:nvPicPr>
          <p:cNvPr id="265" name="Google Shape;265;p23" descr="The Fault in Our Stars: Amazon.co.uk: John Green: Books"/>
          <p:cNvPicPr preferRelativeResize="0"/>
          <p:nvPr/>
        </p:nvPicPr>
        <p:blipFill rotWithShape="1">
          <a:blip r:embed="rId10">
            <a:alphaModFix/>
          </a:blip>
          <a:srcRect/>
          <a:stretch/>
        </p:blipFill>
        <p:spPr>
          <a:xfrm>
            <a:off x="3833500" y="4731235"/>
            <a:ext cx="1245664" cy="1895874"/>
          </a:xfrm>
          <a:prstGeom prst="rect">
            <a:avLst/>
          </a:prstGeom>
          <a:noFill/>
          <a:ln>
            <a:noFill/>
          </a:ln>
        </p:spPr>
      </p:pic>
      <p:pic>
        <p:nvPicPr>
          <p:cNvPr id="266" name="Google Shape;266;p23" descr="The Story of Baby P: Setting the record straight: Amazon.co.uk ..."/>
          <p:cNvPicPr preferRelativeResize="0"/>
          <p:nvPr/>
        </p:nvPicPr>
        <p:blipFill rotWithShape="1">
          <a:blip r:embed="rId11">
            <a:alphaModFix/>
          </a:blip>
          <a:srcRect/>
          <a:stretch/>
        </p:blipFill>
        <p:spPr>
          <a:xfrm>
            <a:off x="5350658" y="4731236"/>
            <a:ext cx="1245664" cy="1955484"/>
          </a:xfrm>
          <a:prstGeom prst="rect">
            <a:avLst/>
          </a:prstGeom>
          <a:noFill/>
          <a:ln>
            <a:noFill/>
          </a:ln>
        </p:spPr>
      </p:pic>
      <p:pic>
        <p:nvPicPr>
          <p:cNvPr id="267" name="Google Shape;267;p23" descr="Savage Girls and Wild Boys: A History of Feral Children: Amazon.co ..."/>
          <p:cNvPicPr preferRelativeResize="0"/>
          <p:nvPr/>
        </p:nvPicPr>
        <p:blipFill rotWithShape="1">
          <a:blip r:embed="rId12">
            <a:alphaModFix/>
          </a:blip>
          <a:srcRect/>
          <a:stretch/>
        </p:blipFill>
        <p:spPr>
          <a:xfrm>
            <a:off x="633974" y="7330817"/>
            <a:ext cx="1098183" cy="1745987"/>
          </a:xfrm>
          <a:prstGeom prst="rect">
            <a:avLst/>
          </a:prstGeom>
          <a:noFill/>
          <a:ln>
            <a:noFill/>
          </a:ln>
        </p:spPr>
      </p:pic>
      <p:pic>
        <p:nvPicPr>
          <p:cNvPr id="268" name="Google Shape;268;p23" descr="The Language of Kindness: A Nurse's Story eBook: Watson, Christie ..."/>
          <p:cNvPicPr preferRelativeResize="0"/>
          <p:nvPr/>
        </p:nvPicPr>
        <p:blipFill rotWithShape="1">
          <a:blip r:embed="rId13">
            <a:alphaModFix/>
          </a:blip>
          <a:srcRect/>
          <a:stretch/>
        </p:blipFill>
        <p:spPr>
          <a:xfrm>
            <a:off x="2404878" y="7465172"/>
            <a:ext cx="1167403" cy="1799477"/>
          </a:xfrm>
          <a:prstGeom prst="rect">
            <a:avLst/>
          </a:prstGeom>
          <a:noFill/>
          <a:ln>
            <a:noFill/>
          </a:ln>
        </p:spPr>
      </p:pic>
      <p:pic>
        <p:nvPicPr>
          <p:cNvPr id="269" name="Google Shape;269;p23" descr="I Am Malala: The Girl Who Stood Up for Education and Was Shot by ..."/>
          <p:cNvPicPr preferRelativeResize="0"/>
          <p:nvPr/>
        </p:nvPicPr>
        <p:blipFill rotWithShape="1">
          <a:blip r:embed="rId14">
            <a:alphaModFix/>
          </a:blip>
          <a:srcRect/>
          <a:stretch/>
        </p:blipFill>
        <p:spPr>
          <a:xfrm>
            <a:off x="3993378" y="7407026"/>
            <a:ext cx="1181168" cy="1774979"/>
          </a:xfrm>
          <a:prstGeom prst="rect">
            <a:avLst/>
          </a:prstGeom>
          <a:noFill/>
          <a:ln>
            <a:noFill/>
          </a:ln>
        </p:spPr>
      </p:pic>
      <p:pic>
        <p:nvPicPr>
          <p:cNvPr id="270" name="Google Shape;270;p23" descr="The Boy Who Couldn't Stop Washing: Experience and Treatment of ..."/>
          <p:cNvPicPr preferRelativeResize="0"/>
          <p:nvPr/>
        </p:nvPicPr>
        <p:blipFill rotWithShape="1">
          <a:blip r:embed="rId15">
            <a:alphaModFix/>
          </a:blip>
          <a:srcRect/>
          <a:stretch/>
        </p:blipFill>
        <p:spPr>
          <a:xfrm>
            <a:off x="8312234" y="11096892"/>
            <a:ext cx="722510" cy="1109712"/>
          </a:xfrm>
          <a:prstGeom prst="rect">
            <a:avLst/>
          </a:prstGeom>
          <a:noFill/>
          <a:ln>
            <a:noFill/>
          </a:ln>
        </p:spPr>
      </p:pic>
      <p:sp>
        <p:nvSpPr>
          <p:cNvPr id="271" name="Google Shape;271;p2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GB" sz="900" b="0" i="0" u="none" strike="noStrike" cap="none">
                <a:solidFill>
                  <a:srgbClr val="888888"/>
                </a:solidFill>
                <a:latin typeface="Calibri"/>
                <a:ea typeface="Calibri"/>
                <a:cs typeface="Calibri"/>
                <a:sym typeface="Calibri"/>
              </a:rPr>
              <a:t>11</a:t>
            </a:fld>
            <a:endParaRPr sz="900" b="0" i="0" u="none" strike="noStrike" cap="none">
              <a:solidFill>
                <a:srgbClr val="888888"/>
              </a:solidFill>
              <a:latin typeface="Calibri"/>
              <a:ea typeface="Calibri"/>
              <a:cs typeface="Calibri"/>
              <a:sym typeface="Calibri"/>
            </a:endParaRPr>
          </a:p>
        </p:txBody>
      </p:sp>
      <p:pic>
        <p:nvPicPr>
          <p:cNvPr id="272" name="Google Shape;272;p23"/>
          <p:cNvPicPr preferRelativeResize="0"/>
          <p:nvPr/>
        </p:nvPicPr>
        <p:blipFill rotWithShape="1">
          <a:blip r:embed="rId16">
            <a:alphaModFix/>
          </a:blip>
          <a:srcRect/>
          <a:stretch/>
        </p:blipFill>
        <p:spPr>
          <a:xfrm>
            <a:off x="663264" y="2030001"/>
            <a:ext cx="1235301" cy="1900462"/>
          </a:xfrm>
          <a:prstGeom prst="rect">
            <a:avLst/>
          </a:prstGeom>
          <a:noFill/>
          <a:ln>
            <a:noFill/>
          </a:ln>
        </p:spPr>
      </p:pic>
      <p:pic>
        <p:nvPicPr>
          <p:cNvPr id="273" name="Google Shape;273;p23"/>
          <p:cNvPicPr preferRelativeResize="0"/>
          <p:nvPr/>
        </p:nvPicPr>
        <p:blipFill rotWithShape="1">
          <a:blip r:embed="rId17">
            <a:alphaModFix/>
          </a:blip>
          <a:srcRect/>
          <a:stretch/>
        </p:blipFill>
        <p:spPr>
          <a:xfrm>
            <a:off x="2406124" y="2005953"/>
            <a:ext cx="1290631" cy="1979496"/>
          </a:xfrm>
          <a:prstGeom prst="rect">
            <a:avLst/>
          </a:prstGeom>
          <a:noFill/>
          <a:ln>
            <a:noFill/>
          </a:ln>
        </p:spPr>
      </p:pic>
      <p:pic>
        <p:nvPicPr>
          <p:cNvPr id="274" name="Google Shape;274;p23"/>
          <p:cNvPicPr preferRelativeResize="0"/>
          <p:nvPr/>
        </p:nvPicPr>
        <p:blipFill rotWithShape="1">
          <a:blip r:embed="rId18">
            <a:alphaModFix/>
          </a:blip>
          <a:srcRect/>
          <a:stretch/>
        </p:blipFill>
        <p:spPr>
          <a:xfrm>
            <a:off x="3891162" y="2010002"/>
            <a:ext cx="1247706" cy="2001416"/>
          </a:xfrm>
          <a:prstGeom prst="rect">
            <a:avLst/>
          </a:prstGeom>
          <a:noFill/>
          <a:ln>
            <a:noFill/>
          </a:ln>
        </p:spPr>
      </p:pic>
      <p:pic>
        <p:nvPicPr>
          <p:cNvPr id="275" name="Google Shape;275;p23"/>
          <p:cNvPicPr preferRelativeResize="0"/>
          <p:nvPr/>
        </p:nvPicPr>
        <p:blipFill rotWithShape="1">
          <a:blip r:embed="rId19">
            <a:alphaModFix/>
          </a:blip>
          <a:srcRect/>
          <a:stretch/>
        </p:blipFill>
        <p:spPr>
          <a:xfrm>
            <a:off x="5323418" y="1933980"/>
            <a:ext cx="1434818" cy="2022527"/>
          </a:xfrm>
          <a:prstGeom prst="rect">
            <a:avLst/>
          </a:prstGeom>
          <a:noFill/>
          <a:ln>
            <a:noFill/>
          </a:ln>
        </p:spPr>
      </p:pic>
      <p:pic>
        <p:nvPicPr>
          <p:cNvPr id="276" name="Google Shape;276;p23"/>
          <p:cNvPicPr preferRelativeResize="0"/>
          <p:nvPr/>
        </p:nvPicPr>
        <p:blipFill rotWithShape="1">
          <a:blip r:embed="rId20">
            <a:alphaModFix/>
          </a:blip>
          <a:srcRect/>
          <a:stretch/>
        </p:blipFill>
        <p:spPr>
          <a:xfrm>
            <a:off x="579912" y="4766364"/>
            <a:ext cx="1389531" cy="1764315"/>
          </a:xfrm>
          <a:prstGeom prst="rect">
            <a:avLst/>
          </a:prstGeom>
          <a:noFill/>
          <a:ln>
            <a:noFill/>
          </a:ln>
        </p:spPr>
      </p:pic>
      <p:pic>
        <p:nvPicPr>
          <p:cNvPr id="277" name="Google Shape;277;p23"/>
          <p:cNvPicPr preferRelativeResize="0"/>
          <p:nvPr/>
        </p:nvPicPr>
        <p:blipFill rotWithShape="1">
          <a:blip r:embed="rId21">
            <a:alphaModFix/>
          </a:blip>
          <a:srcRect/>
          <a:stretch/>
        </p:blipFill>
        <p:spPr>
          <a:xfrm>
            <a:off x="2389191" y="4704357"/>
            <a:ext cx="1343025" cy="2076450"/>
          </a:xfrm>
          <a:prstGeom prst="rect">
            <a:avLst/>
          </a:prstGeom>
          <a:noFill/>
          <a:ln>
            <a:noFill/>
          </a:ln>
        </p:spPr>
      </p:pic>
      <p:pic>
        <p:nvPicPr>
          <p:cNvPr id="278" name="Google Shape;278;p23"/>
          <p:cNvPicPr preferRelativeResize="0"/>
          <p:nvPr/>
        </p:nvPicPr>
        <p:blipFill rotWithShape="1">
          <a:blip r:embed="rId22">
            <a:alphaModFix/>
          </a:blip>
          <a:srcRect/>
          <a:stretch/>
        </p:blipFill>
        <p:spPr>
          <a:xfrm>
            <a:off x="3833500" y="4731235"/>
            <a:ext cx="1371600" cy="2076450"/>
          </a:xfrm>
          <a:prstGeom prst="rect">
            <a:avLst/>
          </a:prstGeom>
          <a:noFill/>
          <a:ln>
            <a:noFill/>
          </a:ln>
        </p:spPr>
      </p:pic>
      <p:pic>
        <p:nvPicPr>
          <p:cNvPr id="279" name="Google Shape;279;p23"/>
          <p:cNvPicPr preferRelativeResize="0"/>
          <p:nvPr/>
        </p:nvPicPr>
        <p:blipFill rotWithShape="1">
          <a:blip r:embed="rId23">
            <a:alphaModFix/>
          </a:blip>
          <a:srcRect/>
          <a:stretch/>
        </p:blipFill>
        <p:spPr>
          <a:xfrm>
            <a:off x="5378166" y="4714863"/>
            <a:ext cx="1362075" cy="2076450"/>
          </a:xfrm>
          <a:prstGeom prst="rect">
            <a:avLst/>
          </a:prstGeom>
          <a:noFill/>
          <a:ln>
            <a:noFill/>
          </a:ln>
        </p:spPr>
      </p:pic>
      <p:pic>
        <p:nvPicPr>
          <p:cNvPr id="280" name="Google Shape;280;p23" descr="Baby Catcher: Chronicles Modern"/>
          <p:cNvPicPr preferRelativeResize="0"/>
          <p:nvPr/>
        </p:nvPicPr>
        <p:blipFill rotWithShape="1">
          <a:blip r:embed="rId24">
            <a:alphaModFix/>
          </a:blip>
          <a:srcRect/>
          <a:stretch/>
        </p:blipFill>
        <p:spPr>
          <a:xfrm>
            <a:off x="593639" y="7217259"/>
            <a:ext cx="1362075" cy="2076450"/>
          </a:xfrm>
          <a:prstGeom prst="rect">
            <a:avLst/>
          </a:prstGeom>
          <a:noFill/>
          <a:ln>
            <a:noFill/>
          </a:ln>
        </p:spPr>
      </p:pic>
      <p:pic>
        <p:nvPicPr>
          <p:cNvPr id="281" name="Google Shape;281;p23"/>
          <p:cNvPicPr preferRelativeResize="0"/>
          <p:nvPr/>
        </p:nvPicPr>
        <p:blipFill rotWithShape="1">
          <a:blip r:embed="rId25">
            <a:alphaModFix/>
          </a:blip>
          <a:srcRect/>
          <a:stretch/>
        </p:blipFill>
        <p:spPr>
          <a:xfrm>
            <a:off x="2390550" y="7447309"/>
            <a:ext cx="1367174" cy="1817340"/>
          </a:xfrm>
          <a:prstGeom prst="rect">
            <a:avLst/>
          </a:prstGeom>
          <a:noFill/>
          <a:ln>
            <a:noFill/>
          </a:ln>
        </p:spPr>
      </p:pic>
      <p:pic>
        <p:nvPicPr>
          <p:cNvPr id="282" name="Google Shape;282;p23"/>
          <p:cNvPicPr preferRelativeResize="0"/>
          <p:nvPr/>
        </p:nvPicPr>
        <p:blipFill rotWithShape="1">
          <a:blip r:embed="rId26">
            <a:alphaModFix/>
          </a:blip>
          <a:srcRect/>
          <a:stretch/>
        </p:blipFill>
        <p:spPr>
          <a:xfrm>
            <a:off x="3956422" y="7391375"/>
            <a:ext cx="1390816" cy="1774980"/>
          </a:xfrm>
          <a:prstGeom prst="rect">
            <a:avLst/>
          </a:prstGeom>
          <a:noFill/>
          <a:ln>
            <a:noFill/>
          </a:ln>
        </p:spPr>
      </p:pic>
      <p:pic>
        <p:nvPicPr>
          <p:cNvPr id="283" name="Google Shape;283;p23" descr="Genie: A Scientific Tragedy"/>
          <p:cNvPicPr preferRelativeResize="0"/>
          <p:nvPr/>
        </p:nvPicPr>
        <p:blipFill rotWithShape="1">
          <a:blip r:embed="rId27">
            <a:alphaModFix/>
          </a:blip>
          <a:srcRect/>
          <a:stretch/>
        </p:blipFill>
        <p:spPr>
          <a:xfrm>
            <a:off x="5473230" y="7363368"/>
            <a:ext cx="1211969" cy="18476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txBox="1">
            <a:spLocks noGrp="1"/>
          </p:cNvSpPr>
          <p:nvPr>
            <p:ph type="title"/>
          </p:nvPr>
        </p:nvSpPr>
        <p:spPr>
          <a:xfrm>
            <a:off x="166687" y="451205"/>
            <a:ext cx="4119563" cy="11299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b="1"/>
              <a:t>Health and Social Care in the Media</a:t>
            </a:r>
            <a:endParaRPr/>
          </a:p>
        </p:txBody>
      </p:sp>
      <p:sp>
        <p:nvSpPr>
          <p:cNvPr id="289" name="Google Shape;289;p24"/>
          <p:cNvSpPr txBox="1">
            <a:spLocks noGrp="1"/>
          </p:cNvSpPr>
          <p:nvPr>
            <p:ph type="body" idx="1"/>
          </p:nvPr>
        </p:nvSpPr>
        <p:spPr>
          <a:xfrm>
            <a:off x="166687" y="1581150"/>
            <a:ext cx="6524626" cy="571976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r>
              <a:rPr lang="en-GB"/>
              <a:t>The role played by health and social care providers is key in a healthy society- something we have learned about recently ! One way in which public awareness is raised about health and social care in general and issues that exist within the health and social care sector is through the media. </a:t>
            </a:r>
            <a:endParaRPr/>
          </a:p>
          <a:p>
            <a:pPr marL="0" lvl="0" indent="0" algn="l" rtl="0">
              <a:lnSpc>
                <a:spcPct val="90000"/>
              </a:lnSpc>
              <a:spcBef>
                <a:spcPts val="750"/>
              </a:spcBef>
              <a:spcAft>
                <a:spcPts val="0"/>
              </a:spcAft>
              <a:buClr>
                <a:schemeClr val="dk1"/>
              </a:buClr>
              <a:buSzPct val="100000"/>
              <a:buNone/>
            </a:pPr>
            <a:r>
              <a:rPr lang="en-GB"/>
              <a:t>Your task is to pick… </a:t>
            </a:r>
            <a:endParaRPr/>
          </a:p>
          <a:p>
            <a:pPr marL="0" lvl="0" indent="0" algn="l" rtl="0">
              <a:lnSpc>
                <a:spcPct val="90000"/>
              </a:lnSpc>
              <a:spcBef>
                <a:spcPts val="750"/>
              </a:spcBef>
              <a:spcAft>
                <a:spcPts val="0"/>
              </a:spcAft>
              <a:buClr>
                <a:schemeClr val="dk1"/>
              </a:buClr>
              <a:buSzPct val="100000"/>
              <a:buNone/>
            </a:pPr>
            <a:r>
              <a:rPr lang="en-GB"/>
              <a:t>➢ x2 Films </a:t>
            </a:r>
            <a:endParaRPr/>
          </a:p>
          <a:p>
            <a:pPr marL="0" lvl="0" indent="0" algn="l" rtl="0">
              <a:lnSpc>
                <a:spcPct val="90000"/>
              </a:lnSpc>
              <a:spcBef>
                <a:spcPts val="750"/>
              </a:spcBef>
              <a:spcAft>
                <a:spcPts val="0"/>
              </a:spcAft>
              <a:buClr>
                <a:schemeClr val="dk1"/>
              </a:buClr>
              <a:buSzPct val="100000"/>
              <a:buNone/>
            </a:pPr>
            <a:r>
              <a:rPr lang="en-GB"/>
              <a:t>➢ x1 Book </a:t>
            </a:r>
            <a:endParaRPr/>
          </a:p>
          <a:p>
            <a:pPr marL="0" lvl="0" indent="0" algn="l" rtl="0">
              <a:lnSpc>
                <a:spcPct val="90000"/>
              </a:lnSpc>
              <a:spcBef>
                <a:spcPts val="750"/>
              </a:spcBef>
              <a:spcAft>
                <a:spcPts val="0"/>
              </a:spcAft>
              <a:buClr>
                <a:schemeClr val="dk1"/>
              </a:buClr>
              <a:buSzPct val="100000"/>
              <a:buNone/>
            </a:pPr>
            <a:r>
              <a:rPr lang="en-GB"/>
              <a:t>➢ x2 Documentaries </a:t>
            </a:r>
            <a:endParaRPr/>
          </a:p>
          <a:p>
            <a:pPr marL="0" lvl="0" indent="0" algn="l" rtl="0">
              <a:lnSpc>
                <a:spcPct val="90000"/>
              </a:lnSpc>
              <a:spcBef>
                <a:spcPts val="750"/>
              </a:spcBef>
              <a:spcAft>
                <a:spcPts val="0"/>
              </a:spcAft>
              <a:buClr>
                <a:schemeClr val="dk1"/>
              </a:buClr>
              <a:buSzPct val="100000"/>
              <a:buNone/>
            </a:pPr>
            <a:r>
              <a:rPr lang="en-GB"/>
              <a:t>You will then be asked to write an essay with the following title: </a:t>
            </a:r>
            <a:r>
              <a:rPr lang="en-GB" b="1"/>
              <a:t>‘Discuss the portrayal of Health and Social Care within the media’ </a:t>
            </a:r>
            <a:endParaRPr/>
          </a:p>
          <a:p>
            <a:pPr marL="0" lvl="0" indent="0" algn="l" rtl="0">
              <a:lnSpc>
                <a:spcPct val="90000"/>
              </a:lnSpc>
              <a:spcBef>
                <a:spcPts val="750"/>
              </a:spcBef>
              <a:spcAft>
                <a:spcPts val="0"/>
              </a:spcAft>
              <a:buClr>
                <a:schemeClr val="dk1"/>
              </a:buClr>
              <a:buSzPct val="100000"/>
              <a:buNone/>
            </a:pPr>
            <a:endParaRPr b="1"/>
          </a:p>
          <a:p>
            <a:pPr marL="0" lvl="0" indent="0" algn="l" rtl="0">
              <a:lnSpc>
                <a:spcPct val="90000"/>
              </a:lnSpc>
              <a:spcBef>
                <a:spcPts val="750"/>
              </a:spcBef>
              <a:spcAft>
                <a:spcPts val="0"/>
              </a:spcAft>
              <a:buClr>
                <a:schemeClr val="dk1"/>
              </a:buClr>
              <a:buSzPct val="100000"/>
              <a:buNone/>
            </a:pPr>
            <a:r>
              <a:rPr lang="en-GB"/>
              <a:t>You must watch/read the some of the examples on the previous slides you have picked and create notes to help with your essay. Consider the following:</a:t>
            </a:r>
            <a:endParaRPr/>
          </a:p>
          <a:p>
            <a:pPr marL="0" lvl="0" indent="0" algn="l" rtl="0">
              <a:lnSpc>
                <a:spcPct val="90000"/>
              </a:lnSpc>
              <a:spcBef>
                <a:spcPts val="750"/>
              </a:spcBef>
              <a:spcAft>
                <a:spcPts val="0"/>
              </a:spcAft>
              <a:buClr>
                <a:schemeClr val="dk1"/>
              </a:buClr>
              <a:buSzPct val="100000"/>
              <a:buNone/>
            </a:pPr>
            <a:r>
              <a:rPr lang="en-GB"/>
              <a:t> • What issues, if any, are being raised in the stimulus?</a:t>
            </a:r>
            <a:endParaRPr/>
          </a:p>
          <a:p>
            <a:pPr marL="0" lvl="0" indent="0" algn="l" rtl="0">
              <a:lnSpc>
                <a:spcPct val="90000"/>
              </a:lnSpc>
              <a:spcBef>
                <a:spcPts val="750"/>
              </a:spcBef>
              <a:spcAft>
                <a:spcPts val="0"/>
              </a:spcAft>
              <a:buClr>
                <a:schemeClr val="dk1"/>
              </a:buClr>
              <a:buSzPct val="100000"/>
              <a:buNone/>
            </a:pPr>
            <a:r>
              <a:rPr lang="en-GB"/>
              <a:t> • How does the stimulus present H&amp;SC? </a:t>
            </a:r>
            <a:endParaRPr/>
          </a:p>
          <a:p>
            <a:pPr marL="0" lvl="0" indent="0" algn="l" rtl="0">
              <a:lnSpc>
                <a:spcPct val="90000"/>
              </a:lnSpc>
              <a:spcBef>
                <a:spcPts val="750"/>
              </a:spcBef>
              <a:spcAft>
                <a:spcPts val="0"/>
              </a:spcAft>
              <a:buClr>
                <a:schemeClr val="dk1"/>
              </a:buClr>
              <a:buSzPct val="100000"/>
              <a:buNone/>
            </a:pPr>
            <a:r>
              <a:rPr lang="en-GB"/>
              <a:t> Is the stimulus informative/helpful and why? </a:t>
            </a:r>
            <a:endParaRPr/>
          </a:p>
          <a:p>
            <a:pPr marL="0" lvl="0" indent="0" algn="l" rtl="0">
              <a:lnSpc>
                <a:spcPct val="90000"/>
              </a:lnSpc>
              <a:spcBef>
                <a:spcPts val="750"/>
              </a:spcBef>
              <a:spcAft>
                <a:spcPts val="0"/>
              </a:spcAft>
              <a:buClr>
                <a:schemeClr val="dk1"/>
              </a:buClr>
              <a:buSzPct val="100000"/>
              <a:buNone/>
            </a:pPr>
            <a:r>
              <a:rPr lang="en-GB"/>
              <a:t>• Are there any quotes/scenes etc that stand out to you and why? </a:t>
            </a:r>
            <a:endParaRPr/>
          </a:p>
          <a:p>
            <a:pPr marL="0" lvl="0" indent="0" algn="l" rtl="0">
              <a:lnSpc>
                <a:spcPct val="90000"/>
              </a:lnSpc>
              <a:spcBef>
                <a:spcPts val="750"/>
              </a:spcBef>
              <a:spcAft>
                <a:spcPts val="0"/>
              </a:spcAft>
              <a:buClr>
                <a:schemeClr val="dk1"/>
              </a:buClr>
              <a:buSzPct val="100000"/>
              <a:buNone/>
            </a:pPr>
            <a:r>
              <a:rPr lang="en-GB"/>
              <a:t>• How effective is the stimulus in raising public awareness about H&amp;SC/Issues? </a:t>
            </a:r>
            <a:endParaRPr/>
          </a:p>
          <a:p>
            <a:pPr marL="0" lvl="0" indent="0" algn="l" rtl="0">
              <a:lnSpc>
                <a:spcPct val="90000"/>
              </a:lnSpc>
              <a:spcBef>
                <a:spcPts val="750"/>
              </a:spcBef>
              <a:spcAft>
                <a:spcPts val="0"/>
              </a:spcAft>
              <a:buClr>
                <a:schemeClr val="dk1"/>
              </a:buClr>
              <a:buSzPct val="100000"/>
              <a:buNone/>
            </a:pPr>
            <a:endParaRPr/>
          </a:p>
          <a:p>
            <a:pPr marL="0" lvl="0" indent="0" algn="l" rtl="0">
              <a:lnSpc>
                <a:spcPct val="90000"/>
              </a:lnSpc>
              <a:spcBef>
                <a:spcPts val="750"/>
              </a:spcBef>
              <a:spcAft>
                <a:spcPts val="0"/>
              </a:spcAft>
              <a:buClr>
                <a:schemeClr val="dk1"/>
              </a:buClr>
              <a:buSzPct val="100000"/>
              <a:buNone/>
            </a:pPr>
            <a:r>
              <a:rPr lang="en-GB"/>
              <a:t>This list is NOT exhaustive there may be other questions/ideas you wish to consider as you watch or read.</a:t>
            </a:r>
            <a:endParaRPr/>
          </a:p>
        </p:txBody>
      </p:sp>
      <p:pic>
        <p:nvPicPr>
          <p:cNvPr id="290" name="Google Shape;290;p24"/>
          <p:cNvPicPr preferRelativeResize="0"/>
          <p:nvPr/>
        </p:nvPicPr>
        <p:blipFill rotWithShape="1">
          <a:blip r:embed="rId3">
            <a:alphaModFix/>
          </a:blip>
          <a:srcRect/>
          <a:stretch/>
        </p:blipFill>
        <p:spPr>
          <a:xfrm>
            <a:off x="4112791" y="127355"/>
            <a:ext cx="2578522" cy="1453795"/>
          </a:xfrm>
          <a:prstGeom prst="rect">
            <a:avLst/>
          </a:prstGeom>
          <a:noFill/>
          <a:ln>
            <a:noFill/>
          </a:ln>
        </p:spPr>
      </p:pic>
      <p:pic>
        <p:nvPicPr>
          <p:cNvPr id="291" name="Google Shape;291;p24"/>
          <p:cNvPicPr preferRelativeResize="0"/>
          <p:nvPr/>
        </p:nvPicPr>
        <p:blipFill rotWithShape="1">
          <a:blip r:embed="rId4">
            <a:alphaModFix/>
          </a:blip>
          <a:srcRect l="34167" t="15974" r="32500" b="42267"/>
          <a:stretch/>
        </p:blipFill>
        <p:spPr>
          <a:xfrm>
            <a:off x="3577535" y="7600947"/>
            <a:ext cx="3189107" cy="2152647"/>
          </a:xfrm>
          <a:prstGeom prst="rect">
            <a:avLst/>
          </a:prstGeom>
          <a:noFill/>
          <a:ln>
            <a:noFill/>
          </a:ln>
        </p:spPr>
      </p:pic>
      <p:pic>
        <p:nvPicPr>
          <p:cNvPr id="292" name="Google Shape;292;p24"/>
          <p:cNvPicPr preferRelativeResize="0"/>
          <p:nvPr/>
        </p:nvPicPr>
        <p:blipFill rotWithShape="1">
          <a:blip r:embed="rId5">
            <a:alphaModFix/>
          </a:blip>
          <a:srcRect/>
          <a:stretch/>
        </p:blipFill>
        <p:spPr>
          <a:xfrm>
            <a:off x="166687" y="7439028"/>
            <a:ext cx="2633014" cy="438150"/>
          </a:xfrm>
          <a:prstGeom prst="rect">
            <a:avLst/>
          </a:prstGeom>
          <a:noFill/>
          <a:ln>
            <a:noFill/>
          </a:ln>
        </p:spPr>
      </p:pic>
      <p:cxnSp>
        <p:nvCxnSpPr>
          <p:cNvPr id="293" name="Google Shape;293;p24"/>
          <p:cNvCxnSpPr/>
          <p:nvPr/>
        </p:nvCxnSpPr>
        <p:spPr>
          <a:xfrm>
            <a:off x="166687" y="7296150"/>
            <a:ext cx="6524626" cy="0"/>
          </a:xfrm>
          <a:prstGeom prst="straightConnector1">
            <a:avLst/>
          </a:prstGeom>
          <a:noFill/>
          <a:ln w="57150" cap="flat" cmpd="sng">
            <a:solidFill>
              <a:schemeClr val="dk1"/>
            </a:solidFill>
            <a:prstDash val="solid"/>
            <a:miter lim="800000"/>
            <a:headEnd type="none" w="sm" len="sm"/>
            <a:tailEnd type="none" w="sm" len="sm"/>
          </a:ln>
        </p:spPr>
      </p:cxnSp>
      <p:pic>
        <p:nvPicPr>
          <p:cNvPr id="294" name="Google Shape;294;p24"/>
          <p:cNvPicPr preferRelativeResize="0"/>
          <p:nvPr/>
        </p:nvPicPr>
        <p:blipFill rotWithShape="1">
          <a:blip r:embed="rId4">
            <a:alphaModFix/>
          </a:blip>
          <a:srcRect l="34167" t="60825" r="32500" b="6694"/>
          <a:stretch/>
        </p:blipFill>
        <p:spPr>
          <a:xfrm>
            <a:off x="166687" y="7962899"/>
            <a:ext cx="3410848" cy="1790695"/>
          </a:xfrm>
          <a:prstGeom prst="rect">
            <a:avLst/>
          </a:prstGeom>
          <a:noFill/>
          <a:ln>
            <a:noFill/>
          </a:ln>
        </p:spPr>
      </p:pic>
      <p:sp>
        <p:nvSpPr>
          <p:cNvPr id="295" name="Google Shape;295;p24"/>
          <p:cNvSpPr txBox="1"/>
          <p:nvPr/>
        </p:nvSpPr>
        <p:spPr>
          <a:xfrm>
            <a:off x="2799701" y="7293532"/>
            <a:ext cx="33147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chemeClr val="dk1"/>
                </a:solidFill>
                <a:latin typeface="Calibri"/>
                <a:ea typeface="Calibri"/>
                <a:cs typeface="Calibri"/>
                <a:sym typeface="Calibri"/>
              </a:rPr>
              <a:t>Documentary Suggestions:</a:t>
            </a:r>
            <a:endParaRPr/>
          </a:p>
        </p:txBody>
      </p:sp>
      <p:sp>
        <p:nvSpPr>
          <p:cNvPr id="296" name="Google Shape;296;p2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5"/>
          <p:cNvSpPr/>
          <p:nvPr/>
        </p:nvSpPr>
        <p:spPr>
          <a:xfrm>
            <a:off x="152398" y="80160"/>
            <a:ext cx="6553200" cy="954107"/>
          </a:xfrm>
          <a:prstGeom prst="rect">
            <a:avLst/>
          </a:prstGeom>
          <a:no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chemeClr val="dk1"/>
              </a:buClr>
              <a:buSzPts val="2000"/>
              <a:buFont typeface="Book Antiqua"/>
              <a:buNone/>
            </a:pPr>
            <a:r>
              <a:rPr lang="en-GB" sz="2000" b="1" i="0" u="sng" strike="noStrike" cap="none">
                <a:solidFill>
                  <a:schemeClr val="dk1"/>
                </a:solidFill>
                <a:latin typeface="Book Antiqua"/>
                <a:ea typeface="Book Antiqua"/>
                <a:cs typeface="Book Antiqua"/>
                <a:sym typeface="Book Antiqua"/>
              </a:rPr>
              <a:t>Learning Log </a:t>
            </a:r>
            <a:r>
              <a:rPr lang="en-GB" sz="2000" b="0" i="0" u="none" strike="noStrike" cap="none">
                <a:solidFill>
                  <a:schemeClr val="dk1"/>
                </a:solidFill>
                <a:latin typeface="Book Antiqua"/>
                <a:ea typeface="Book Antiqua"/>
                <a:cs typeface="Book Antiqua"/>
                <a:sym typeface="Book Antiqua"/>
              </a:rPr>
              <a:t>	</a:t>
            </a:r>
            <a:endParaRPr sz="1050" b="0" i="0" u="none" strike="noStrike" cap="none">
              <a:solidFill>
                <a:schemeClr val="dk1"/>
              </a:solidFill>
              <a:latin typeface="Arial"/>
              <a:ea typeface="Arial"/>
              <a:cs typeface="Arial"/>
              <a:sym typeface="Arial"/>
            </a:endParaRPr>
          </a:p>
          <a:p>
            <a:pPr marL="0" marR="0" lvl="0" indent="457200" algn="l" rtl="0">
              <a:lnSpc>
                <a:spcPct val="100000"/>
              </a:lnSpc>
              <a:spcBef>
                <a:spcPts val="0"/>
              </a:spcBef>
              <a:spcAft>
                <a:spcPts val="0"/>
              </a:spcAft>
              <a:buClr>
                <a:schemeClr val="dk1"/>
              </a:buClr>
              <a:buSzPts val="1200"/>
              <a:buFont typeface="Book Antiqua"/>
              <a:buNone/>
            </a:pPr>
            <a:r>
              <a:rPr lang="en-GB" sz="1200" b="0" i="0" u="none" strike="noStrike" cap="none">
                <a:solidFill>
                  <a:schemeClr val="dk1"/>
                </a:solidFill>
                <a:latin typeface="Book Antiqua"/>
                <a:ea typeface="Book Antiqua"/>
                <a:cs typeface="Book Antiqua"/>
                <a:sym typeface="Book Antiqua"/>
              </a:rPr>
              <a:t>Record here any additional reading/viewing you are undertaking in order to show what you have been completing in order to prepare you for the course. Use the reading list on the previous slides you have been given for guidance on what you could you watch/read/</a:t>
            </a:r>
            <a:endParaRPr sz="700" b="0" i="0" u="none" strike="noStrike" cap="none">
              <a:solidFill>
                <a:schemeClr val="dk1"/>
              </a:solidFill>
              <a:latin typeface="Arial"/>
              <a:ea typeface="Arial"/>
              <a:cs typeface="Arial"/>
              <a:sym typeface="Arial"/>
            </a:endParaRPr>
          </a:p>
        </p:txBody>
      </p:sp>
      <p:graphicFrame>
        <p:nvGraphicFramePr>
          <p:cNvPr id="302" name="Google Shape;302;p25"/>
          <p:cNvGraphicFramePr/>
          <p:nvPr/>
        </p:nvGraphicFramePr>
        <p:xfrm>
          <a:off x="66673" y="1200328"/>
          <a:ext cx="3000000" cy="3000000"/>
        </p:xfrm>
        <a:graphic>
          <a:graphicData uri="http://schemas.openxmlformats.org/drawingml/2006/table">
            <a:tbl>
              <a:tblPr firstRow="1" bandRow="1">
                <a:noFill/>
                <a:tableStyleId>{D1A5D336-3260-42BB-B45E-4BC73FE68BB1}</a:tableStyleId>
              </a:tblPr>
              <a:tblGrid>
                <a:gridCol w="688200">
                  <a:extLst>
                    <a:ext uri="{9D8B030D-6E8A-4147-A177-3AD203B41FA5}">
                      <a16:colId xmlns:a16="http://schemas.microsoft.com/office/drawing/2014/main" val="20000"/>
                    </a:ext>
                  </a:extLst>
                </a:gridCol>
                <a:gridCol w="1848300">
                  <a:extLst>
                    <a:ext uri="{9D8B030D-6E8A-4147-A177-3AD203B41FA5}">
                      <a16:colId xmlns:a16="http://schemas.microsoft.com/office/drawing/2014/main" val="20001"/>
                    </a:ext>
                  </a:extLst>
                </a:gridCol>
                <a:gridCol w="2507000">
                  <a:extLst>
                    <a:ext uri="{9D8B030D-6E8A-4147-A177-3AD203B41FA5}">
                      <a16:colId xmlns:a16="http://schemas.microsoft.com/office/drawing/2014/main" val="20002"/>
                    </a:ext>
                  </a:extLst>
                </a:gridCol>
                <a:gridCol w="1681175">
                  <a:extLst>
                    <a:ext uri="{9D8B030D-6E8A-4147-A177-3AD203B41FA5}">
                      <a16:colId xmlns:a16="http://schemas.microsoft.com/office/drawing/2014/main" val="20003"/>
                    </a:ext>
                  </a:extLst>
                </a:gridCol>
              </a:tblGrid>
              <a:tr h="450100">
                <a:tc>
                  <a:txBody>
                    <a:bodyPr/>
                    <a:lstStyle/>
                    <a:p>
                      <a:pPr marL="0" marR="0" lvl="0" indent="0" algn="l" rtl="0">
                        <a:spcBef>
                          <a:spcPts val="0"/>
                        </a:spcBef>
                        <a:spcAft>
                          <a:spcPts val="0"/>
                        </a:spcAft>
                        <a:buNone/>
                      </a:pPr>
                      <a:r>
                        <a:rPr lang="en-GB" sz="1400" b="1" u="none" strike="noStrike" cap="none"/>
                        <a:t>Date </a:t>
                      </a:r>
                      <a:endParaRPr/>
                    </a:p>
                  </a:txBody>
                  <a:tcPr marL="91450" marR="91450" marT="45725" marB="45725"/>
                </a:tc>
                <a:tc>
                  <a:txBody>
                    <a:bodyPr/>
                    <a:lstStyle/>
                    <a:p>
                      <a:pPr marL="0" marR="0" lvl="0" indent="0" algn="l" rtl="0">
                        <a:spcBef>
                          <a:spcPts val="0"/>
                        </a:spcBef>
                        <a:spcAft>
                          <a:spcPts val="0"/>
                        </a:spcAft>
                        <a:buNone/>
                      </a:pPr>
                      <a:r>
                        <a:rPr lang="en-GB" sz="1400" b="1"/>
                        <a:t>Title</a:t>
                      </a:r>
                      <a:endParaRPr/>
                    </a:p>
                  </a:txBody>
                  <a:tcPr marL="91450" marR="91450" marT="45725" marB="45725"/>
                </a:tc>
                <a:tc>
                  <a:txBody>
                    <a:bodyPr/>
                    <a:lstStyle/>
                    <a:p>
                      <a:pPr marL="0" marR="0" lvl="0" indent="0" algn="l" rtl="0">
                        <a:spcBef>
                          <a:spcPts val="0"/>
                        </a:spcBef>
                        <a:spcAft>
                          <a:spcPts val="0"/>
                        </a:spcAft>
                        <a:buNone/>
                      </a:pPr>
                      <a:r>
                        <a:rPr lang="en-GB" sz="1400" b="1"/>
                        <a:t>Summary of content</a:t>
                      </a:r>
                      <a:endParaRPr/>
                    </a:p>
                  </a:txBody>
                  <a:tcPr marL="91450" marR="91450" marT="45725" marB="45725"/>
                </a:tc>
                <a:tc>
                  <a:txBody>
                    <a:bodyPr/>
                    <a:lstStyle/>
                    <a:p>
                      <a:pPr marL="0" marR="0" lvl="0" indent="0" algn="l" rtl="0">
                        <a:spcBef>
                          <a:spcPts val="0"/>
                        </a:spcBef>
                        <a:spcAft>
                          <a:spcPts val="0"/>
                        </a:spcAft>
                        <a:buNone/>
                      </a:pPr>
                      <a:r>
                        <a:rPr lang="en-GB" sz="1400" b="1"/>
                        <a:t>My thoughts</a:t>
                      </a:r>
                      <a:endParaRPr/>
                    </a:p>
                  </a:txBody>
                  <a:tcPr marL="91450" marR="91450" marT="45725" marB="45725"/>
                </a:tc>
                <a:extLst>
                  <a:ext uri="{0D108BD9-81ED-4DB2-BD59-A6C34878D82A}">
                    <a16:rowId xmlns:a16="http://schemas.microsoft.com/office/drawing/2014/main" val="10000"/>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1"/>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2"/>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3"/>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4"/>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5"/>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6"/>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7"/>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8"/>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9"/>
                  </a:ext>
                </a:extLst>
              </a:tr>
              <a:tr h="817550">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10"/>
                  </a:ext>
                </a:extLst>
              </a:tr>
            </a:tbl>
          </a:graphicData>
        </a:graphic>
      </p:graphicFrame>
      <p:sp>
        <p:nvSpPr>
          <p:cNvPr id="303" name="Google Shape;303;p2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6" descr="Glossary Images, Stock Photos &amp; Vectors | Shutterstock"/>
          <p:cNvPicPr preferRelativeResize="0"/>
          <p:nvPr/>
        </p:nvPicPr>
        <p:blipFill rotWithShape="1">
          <a:blip r:embed="rId3">
            <a:alphaModFix/>
          </a:blip>
          <a:srcRect t="38877" b="36092"/>
          <a:stretch/>
        </p:blipFill>
        <p:spPr>
          <a:xfrm>
            <a:off x="0" y="0"/>
            <a:ext cx="6858000" cy="1232453"/>
          </a:xfrm>
          <a:prstGeom prst="rect">
            <a:avLst/>
          </a:prstGeom>
          <a:noFill/>
          <a:ln>
            <a:noFill/>
          </a:ln>
        </p:spPr>
      </p:pic>
      <p:sp>
        <p:nvSpPr>
          <p:cNvPr id="309" name="Google Shape;309;p26"/>
          <p:cNvSpPr txBox="1"/>
          <p:nvPr/>
        </p:nvSpPr>
        <p:spPr>
          <a:xfrm>
            <a:off x="109330" y="1272209"/>
            <a:ext cx="6639339" cy="4770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chemeClr val="dk1"/>
                </a:solidFill>
                <a:latin typeface="Calibri"/>
                <a:ea typeface="Calibri"/>
                <a:cs typeface="Calibri"/>
                <a:sym typeface="Calibri"/>
              </a:rPr>
              <a:t>Task: </a:t>
            </a:r>
            <a:r>
              <a:rPr lang="en-GB" sz="1200">
                <a:solidFill>
                  <a:schemeClr val="dk1"/>
                </a:solidFill>
                <a:latin typeface="Calibri"/>
                <a:ea typeface="Calibri"/>
                <a:cs typeface="Calibri"/>
                <a:sym typeface="Calibri"/>
              </a:rPr>
              <a:t>Research and define the following words which are central to the Modern Britain unit. Then, draw a symbol to summarise the term and help you remember it.</a:t>
            </a:r>
            <a:endParaRPr/>
          </a:p>
        </p:txBody>
      </p:sp>
      <p:graphicFrame>
        <p:nvGraphicFramePr>
          <p:cNvPr id="310" name="Google Shape;310;p26"/>
          <p:cNvGraphicFramePr/>
          <p:nvPr/>
        </p:nvGraphicFramePr>
        <p:xfrm>
          <a:off x="0" y="1789040"/>
          <a:ext cx="3000000" cy="3000000"/>
        </p:xfrm>
        <a:graphic>
          <a:graphicData uri="http://schemas.openxmlformats.org/drawingml/2006/table">
            <a:tbl>
              <a:tblPr firstRow="1" bandRow="1">
                <a:noFill/>
                <a:tableStyleId>{D1A5D336-3260-42BB-B45E-4BC73FE68BB1}</a:tableStyleId>
              </a:tblPr>
              <a:tblGrid>
                <a:gridCol w="1732550">
                  <a:extLst>
                    <a:ext uri="{9D8B030D-6E8A-4147-A177-3AD203B41FA5}">
                      <a16:colId xmlns:a16="http://schemas.microsoft.com/office/drawing/2014/main" val="20000"/>
                    </a:ext>
                  </a:extLst>
                </a:gridCol>
                <a:gridCol w="3368850">
                  <a:extLst>
                    <a:ext uri="{9D8B030D-6E8A-4147-A177-3AD203B41FA5}">
                      <a16:colId xmlns:a16="http://schemas.microsoft.com/office/drawing/2014/main" val="20001"/>
                    </a:ext>
                  </a:extLst>
                </a:gridCol>
                <a:gridCol w="1756600">
                  <a:extLst>
                    <a:ext uri="{9D8B030D-6E8A-4147-A177-3AD203B41FA5}">
                      <a16:colId xmlns:a16="http://schemas.microsoft.com/office/drawing/2014/main" val="20002"/>
                    </a:ext>
                  </a:extLst>
                </a:gridCol>
              </a:tblGrid>
              <a:tr h="300525">
                <a:tc>
                  <a:txBody>
                    <a:bodyPr/>
                    <a:lstStyle/>
                    <a:p>
                      <a:pPr marL="0" marR="0" lvl="0" indent="0" algn="ctr" rtl="0">
                        <a:spcBef>
                          <a:spcPts val="0"/>
                        </a:spcBef>
                        <a:spcAft>
                          <a:spcPts val="0"/>
                        </a:spcAft>
                        <a:buNone/>
                      </a:pPr>
                      <a:r>
                        <a:rPr lang="en-GB" sz="1200" b="1"/>
                        <a:t>Term</a:t>
                      </a:r>
                      <a:endParaRPr/>
                    </a:p>
                  </a:txBody>
                  <a:tcPr marL="91450" marR="91450" marT="45725" marB="45725" anchor="ctr"/>
                </a:tc>
                <a:tc>
                  <a:txBody>
                    <a:bodyPr/>
                    <a:lstStyle/>
                    <a:p>
                      <a:pPr marL="0" marR="0" lvl="0" indent="0" algn="ctr" rtl="0">
                        <a:spcBef>
                          <a:spcPts val="0"/>
                        </a:spcBef>
                        <a:spcAft>
                          <a:spcPts val="0"/>
                        </a:spcAft>
                        <a:buNone/>
                      </a:pPr>
                      <a:r>
                        <a:rPr lang="en-GB" sz="1200" b="1"/>
                        <a:t>Definition</a:t>
                      </a:r>
                      <a:endParaRPr/>
                    </a:p>
                  </a:txBody>
                  <a:tcPr marL="91450" marR="91450" marT="45725" marB="45725" anchor="ctr"/>
                </a:tc>
                <a:tc>
                  <a:txBody>
                    <a:bodyPr/>
                    <a:lstStyle/>
                    <a:p>
                      <a:pPr marL="0" marR="0" lvl="0" indent="0" algn="ctr" rtl="0">
                        <a:spcBef>
                          <a:spcPts val="0"/>
                        </a:spcBef>
                        <a:spcAft>
                          <a:spcPts val="0"/>
                        </a:spcAft>
                        <a:buNone/>
                      </a:pPr>
                      <a:r>
                        <a:rPr lang="en-GB" sz="1200" b="1"/>
                        <a:t>Symbol</a:t>
                      </a:r>
                      <a:endParaRPr/>
                    </a:p>
                  </a:txBody>
                  <a:tcPr marL="91450" marR="91450" marT="45725" marB="45725" anchor="ctr"/>
                </a:tc>
                <a:extLst>
                  <a:ext uri="{0D108BD9-81ED-4DB2-BD59-A6C34878D82A}">
                    <a16:rowId xmlns:a16="http://schemas.microsoft.com/office/drawing/2014/main" val="10000"/>
                  </a:ext>
                </a:extLst>
              </a:tr>
              <a:tr h="781650">
                <a:tc>
                  <a:txBody>
                    <a:bodyPr/>
                    <a:lstStyle/>
                    <a:p>
                      <a:pPr marL="0" marR="0" lvl="0" indent="0" algn="ctr" rtl="0">
                        <a:spcBef>
                          <a:spcPts val="0"/>
                        </a:spcBef>
                        <a:spcAft>
                          <a:spcPts val="0"/>
                        </a:spcAft>
                        <a:buNone/>
                      </a:pPr>
                      <a:r>
                        <a:rPr lang="en-GB" sz="1350"/>
                        <a:t>Adolescence</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100"/>
                        <a:buFont typeface="Calibri"/>
                        <a:buNone/>
                      </a:pPr>
                      <a:r>
                        <a:rPr lang="en-GB" sz="1100"/>
                        <a:t>An important status change following the onset of puberty during which a young person develops from a child into a adult. </a:t>
                      </a:r>
                      <a:endParaRPr/>
                    </a:p>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1"/>
                  </a:ext>
                </a:extLst>
              </a:tr>
              <a:tr h="781650">
                <a:tc>
                  <a:txBody>
                    <a:bodyPr/>
                    <a:lstStyle/>
                    <a:p>
                      <a:pPr marL="0" marR="0" lvl="0" indent="0" algn="ctr" rtl="0">
                        <a:spcBef>
                          <a:spcPts val="0"/>
                        </a:spcBef>
                        <a:spcAft>
                          <a:spcPts val="0"/>
                        </a:spcAft>
                        <a:buNone/>
                      </a:pPr>
                      <a:r>
                        <a:rPr lang="en-GB" sz="1350"/>
                        <a:t>Advocate</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2"/>
                  </a:ext>
                </a:extLst>
              </a:tr>
              <a:tr h="781650">
                <a:tc>
                  <a:txBody>
                    <a:bodyPr/>
                    <a:lstStyle/>
                    <a:p>
                      <a:pPr marL="0" marR="0" lvl="0" indent="0" algn="ctr" rtl="0">
                        <a:spcBef>
                          <a:spcPts val="0"/>
                        </a:spcBef>
                        <a:spcAft>
                          <a:spcPts val="0"/>
                        </a:spcAft>
                        <a:buNone/>
                      </a:pPr>
                      <a:r>
                        <a:rPr lang="en-GB" sz="1350"/>
                        <a:t>Attachment</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3"/>
                  </a:ext>
                </a:extLst>
              </a:tr>
              <a:tr h="781650">
                <a:tc>
                  <a:txBody>
                    <a:bodyPr/>
                    <a:lstStyle/>
                    <a:p>
                      <a:pPr marL="0" marR="0" lvl="0" indent="0" algn="ctr" rtl="0">
                        <a:spcBef>
                          <a:spcPts val="0"/>
                        </a:spcBef>
                        <a:spcAft>
                          <a:spcPts val="0"/>
                        </a:spcAft>
                        <a:buNone/>
                      </a:pPr>
                      <a:r>
                        <a:rPr lang="en-GB" sz="1350"/>
                        <a:t>Care package</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4"/>
                  </a:ext>
                </a:extLst>
              </a:tr>
              <a:tr h="781650">
                <a:tc>
                  <a:txBody>
                    <a:bodyPr/>
                    <a:lstStyle/>
                    <a:p>
                      <a:pPr marL="0" marR="0" lvl="0" indent="0" algn="ctr" rtl="0">
                        <a:spcBef>
                          <a:spcPts val="0"/>
                        </a:spcBef>
                        <a:spcAft>
                          <a:spcPts val="0"/>
                        </a:spcAft>
                        <a:buNone/>
                      </a:pPr>
                      <a:r>
                        <a:rPr lang="en-GB" sz="1350"/>
                        <a:t>Clinical Commissioning Groups (CCGs)</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5"/>
                  </a:ext>
                </a:extLst>
              </a:tr>
              <a:tr h="781650">
                <a:tc>
                  <a:txBody>
                    <a:bodyPr/>
                    <a:lstStyle/>
                    <a:p>
                      <a:pPr marL="0" marR="0" lvl="0" indent="0" algn="ctr" rtl="0">
                        <a:spcBef>
                          <a:spcPts val="0"/>
                        </a:spcBef>
                        <a:spcAft>
                          <a:spcPts val="0"/>
                        </a:spcAft>
                        <a:buNone/>
                      </a:pPr>
                      <a:r>
                        <a:rPr lang="en-GB" sz="1350"/>
                        <a:t>Development</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6"/>
                  </a:ext>
                </a:extLst>
              </a:tr>
              <a:tr h="781650">
                <a:tc>
                  <a:txBody>
                    <a:bodyPr/>
                    <a:lstStyle/>
                    <a:p>
                      <a:pPr marL="0" marR="0" lvl="0" indent="0" algn="ctr" rtl="0">
                        <a:spcBef>
                          <a:spcPts val="0"/>
                        </a:spcBef>
                        <a:spcAft>
                          <a:spcPts val="0"/>
                        </a:spcAft>
                        <a:buNone/>
                      </a:pPr>
                      <a:r>
                        <a:rPr lang="en-GB" sz="1350"/>
                        <a:t>Discrimination</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7"/>
                  </a:ext>
                </a:extLst>
              </a:tr>
              <a:tr h="781650">
                <a:tc>
                  <a:txBody>
                    <a:bodyPr/>
                    <a:lstStyle/>
                    <a:p>
                      <a:pPr marL="0" marR="0" lvl="0" indent="0" algn="ctr" rtl="0">
                        <a:spcBef>
                          <a:spcPts val="0"/>
                        </a:spcBef>
                        <a:spcAft>
                          <a:spcPts val="0"/>
                        </a:spcAft>
                        <a:buNone/>
                      </a:pPr>
                      <a:r>
                        <a:rPr lang="en-GB" sz="1350"/>
                        <a:t>Diversity</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8"/>
                  </a:ext>
                </a:extLst>
              </a:tr>
              <a:tr h="781650">
                <a:tc>
                  <a:txBody>
                    <a:bodyPr/>
                    <a:lstStyle/>
                    <a:p>
                      <a:pPr marL="0" marR="0" lvl="0" indent="0" algn="ctr" rtl="0">
                        <a:spcBef>
                          <a:spcPts val="0"/>
                        </a:spcBef>
                        <a:spcAft>
                          <a:spcPts val="0"/>
                        </a:spcAft>
                        <a:buNone/>
                      </a:pPr>
                      <a:r>
                        <a:rPr lang="en-GB" sz="1350"/>
                        <a:t>Empathy </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9"/>
                  </a:ext>
                </a:extLst>
              </a:tr>
              <a:tr h="781650">
                <a:tc>
                  <a:txBody>
                    <a:bodyPr/>
                    <a:lstStyle/>
                    <a:p>
                      <a:pPr marL="0" marR="0" lvl="0" indent="0" algn="ctr" rtl="0">
                        <a:spcBef>
                          <a:spcPts val="0"/>
                        </a:spcBef>
                        <a:spcAft>
                          <a:spcPts val="0"/>
                        </a:spcAft>
                        <a:buNone/>
                      </a:pPr>
                      <a:r>
                        <a:rPr lang="en-GB" sz="1350"/>
                        <a:t>Ethical</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10"/>
                  </a:ext>
                </a:extLst>
              </a:tr>
            </a:tbl>
          </a:graphicData>
        </a:graphic>
      </p:graphicFrame>
      <p:pic>
        <p:nvPicPr>
          <p:cNvPr id="311" name="Google Shape;311;p26" descr="Emotional changes that occur during puberty"/>
          <p:cNvPicPr preferRelativeResize="0"/>
          <p:nvPr/>
        </p:nvPicPr>
        <p:blipFill rotWithShape="1">
          <a:blip r:embed="rId4">
            <a:alphaModFix/>
          </a:blip>
          <a:srcRect/>
          <a:stretch/>
        </p:blipFill>
        <p:spPr>
          <a:xfrm>
            <a:off x="5534025" y="2133599"/>
            <a:ext cx="851535" cy="709613"/>
          </a:xfrm>
          <a:prstGeom prst="rect">
            <a:avLst/>
          </a:prstGeom>
          <a:noFill/>
          <a:ln>
            <a:noFill/>
          </a:ln>
        </p:spPr>
      </p:pic>
      <p:sp>
        <p:nvSpPr>
          <p:cNvPr id="312" name="Google Shape;312;p2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27" descr="Glossary Images, Stock Photos &amp; Vectors | Shutterstock"/>
          <p:cNvPicPr preferRelativeResize="0"/>
          <p:nvPr/>
        </p:nvPicPr>
        <p:blipFill rotWithShape="1">
          <a:blip r:embed="rId3">
            <a:alphaModFix/>
          </a:blip>
          <a:srcRect t="38877" b="36092"/>
          <a:stretch/>
        </p:blipFill>
        <p:spPr>
          <a:xfrm>
            <a:off x="0" y="0"/>
            <a:ext cx="6858000" cy="1232453"/>
          </a:xfrm>
          <a:prstGeom prst="rect">
            <a:avLst/>
          </a:prstGeom>
          <a:noFill/>
          <a:ln>
            <a:noFill/>
          </a:ln>
        </p:spPr>
      </p:pic>
      <p:graphicFrame>
        <p:nvGraphicFramePr>
          <p:cNvPr id="318" name="Google Shape;318;p27"/>
          <p:cNvGraphicFramePr/>
          <p:nvPr/>
        </p:nvGraphicFramePr>
        <p:xfrm>
          <a:off x="0" y="1232453"/>
          <a:ext cx="3000000" cy="3000000"/>
        </p:xfrm>
        <a:graphic>
          <a:graphicData uri="http://schemas.openxmlformats.org/drawingml/2006/table">
            <a:tbl>
              <a:tblPr firstRow="1" bandRow="1">
                <a:noFill/>
                <a:tableStyleId>{D1A5D336-3260-42BB-B45E-4BC73FE68BB1}</a:tableStyleId>
              </a:tblPr>
              <a:tblGrid>
                <a:gridCol w="1732550">
                  <a:extLst>
                    <a:ext uri="{9D8B030D-6E8A-4147-A177-3AD203B41FA5}">
                      <a16:colId xmlns:a16="http://schemas.microsoft.com/office/drawing/2014/main" val="20000"/>
                    </a:ext>
                  </a:extLst>
                </a:gridCol>
                <a:gridCol w="3368850">
                  <a:extLst>
                    <a:ext uri="{9D8B030D-6E8A-4147-A177-3AD203B41FA5}">
                      <a16:colId xmlns:a16="http://schemas.microsoft.com/office/drawing/2014/main" val="20001"/>
                    </a:ext>
                  </a:extLst>
                </a:gridCol>
                <a:gridCol w="1756600">
                  <a:extLst>
                    <a:ext uri="{9D8B030D-6E8A-4147-A177-3AD203B41FA5}">
                      <a16:colId xmlns:a16="http://schemas.microsoft.com/office/drawing/2014/main" val="20002"/>
                    </a:ext>
                  </a:extLst>
                </a:gridCol>
              </a:tblGrid>
              <a:tr h="326925">
                <a:tc>
                  <a:txBody>
                    <a:bodyPr/>
                    <a:lstStyle/>
                    <a:p>
                      <a:pPr marL="0" marR="0" lvl="0" indent="0" algn="ctr" rtl="0">
                        <a:spcBef>
                          <a:spcPts val="0"/>
                        </a:spcBef>
                        <a:spcAft>
                          <a:spcPts val="0"/>
                        </a:spcAft>
                        <a:buNone/>
                      </a:pPr>
                      <a:r>
                        <a:rPr lang="en-GB" sz="1200" b="1"/>
                        <a:t>Term</a:t>
                      </a:r>
                      <a:endParaRPr/>
                    </a:p>
                  </a:txBody>
                  <a:tcPr marL="91450" marR="91450" marT="45725" marB="45725" anchor="ctr"/>
                </a:tc>
                <a:tc>
                  <a:txBody>
                    <a:bodyPr/>
                    <a:lstStyle/>
                    <a:p>
                      <a:pPr marL="0" marR="0" lvl="0" indent="0" algn="ctr" rtl="0">
                        <a:spcBef>
                          <a:spcPts val="0"/>
                        </a:spcBef>
                        <a:spcAft>
                          <a:spcPts val="0"/>
                        </a:spcAft>
                        <a:buNone/>
                      </a:pPr>
                      <a:r>
                        <a:rPr lang="en-GB" sz="1200" b="1"/>
                        <a:t>Definition</a:t>
                      </a:r>
                      <a:endParaRPr/>
                    </a:p>
                  </a:txBody>
                  <a:tcPr marL="91450" marR="91450" marT="45725" marB="45725" anchor="ctr"/>
                </a:tc>
                <a:tc>
                  <a:txBody>
                    <a:bodyPr/>
                    <a:lstStyle/>
                    <a:p>
                      <a:pPr marL="0" marR="0" lvl="0" indent="0" algn="ctr" rtl="0">
                        <a:spcBef>
                          <a:spcPts val="0"/>
                        </a:spcBef>
                        <a:spcAft>
                          <a:spcPts val="0"/>
                        </a:spcAft>
                        <a:buNone/>
                      </a:pPr>
                      <a:r>
                        <a:rPr lang="en-GB" sz="1200" b="1"/>
                        <a:t>Symbol</a:t>
                      </a:r>
                      <a:endParaRPr/>
                    </a:p>
                  </a:txBody>
                  <a:tcPr marL="91450" marR="91450" marT="45725" marB="45725" anchor="ctr"/>
                </a:tc>
                <a:extLst>
                  <a:ext uri="{0D108BD9-81ED-4DB2-BD59-A6C34878D82A}">
                    <a16:rowId xmlns:a16="http://schemas.microsoft.com/office/drawing/2014/main" val="10000"/>
                  </a:ext>
                </a:extLst>
              </a:tr>
              <a:tr h="834650">
                <a:tc>
                  <a:txBody>
                    <a:bodyPr/>
                    <a:lstStyle/>
                    <a:p>
                      <a:pPr marL="0" marR="0" lvl="0" indent="0" algn="ctr" rtl="0">
                        <a:spcBef>
                          <a:spcPts val="0"/>
                        </a:spcBef>
                        <a:spcAft>
                          <a:spcPts val="0"/>
                        </a:spcAft>
                        <a:buNone/>
                      </a:pPr>
                      <a:r>
                        <a:rPr lang="en-GB" sz="1350"/>
                        <a:t>Fine Motor Skills</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1"/>
                  </a:ext>
                </a:extLst>
              </a:tr>
              <a:tr h="834650">
                <a:tc>
                  <a:txBody>
                    <a:bodyPr/>
                    <a:lstStyle/>
                    <a:p>
                      <a:pPr marL="0" marR="0" lvl="0" indent="0" algn="ctr" rtl="0">
                        <a:spcBef>
                          <a:spcPts val="0"/>
                        </a:spcBef>
                        <a:spcAft>
                          <a:spcPts val="0"/>
                        </a:spcAft>
                        <a:buNone/>
                      </a:pPr>
                      <a:r>
                        <a:rPr lang="en-GB" sz="1350"/>
                        <a:t>Growth </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2"/>
                  </a:ext>
                </a:extLst>
              </a:tr>
              <a:tr h="834650">
                <a:tc>
                  <a:txBody>
                    <a:bodyPr/>
                    <a:lstStyle/>
                    <a:p>
                      <a:pPr marL="0" marR="0" lvl="0" indent="0" algn="ctr" rtl="0">
                        <a:spcBef>
                          <a:spcPts val="0"/>
                        </a:spcBef>
                        <a:spcAft>
                          <a:spcPts val="0"/>
                        </a:spcAft>
                        <a:buNone/>
                      </a:pPr>
                      <a:r>
                        <a:rPr lang="en-GB" sz="1350"/>
                        <a:t>Holistic Approach</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3"/>
                  </a:ext>
                </a:extLst>
              </a:tr>
              <a:tr h="834650">
                <a:tc>
                  <a:txBody>
                    <a:bodyPr/>
                    <a:lstStyle/>
                    <a:p>
                      <a:pPr marL="0" marR="0" lvl="0" indent="0" algn="ctr" rtl="0">
                        <a:spcBef>
                          <a:spcPts val="0"/>
                        </a:spcBef>
                        <a:spcAft>
                          <a:spcPts val="0"/>
                        </a:spcAft>
                        <a:buNone/>
                      </a:pPr>
                      <a:r>
                        <a:rPr lang="en-GB" sz="1350"/>
                        <a:t>Milestone </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4"/>
                  </a:ext>
                </a:extLst>
              </a:tr>
              <a:tr h="834650">
                <a:tc>
                  <a:txBody>
                    <a:bodyPr/>
                    <a:lstStyle/>
                    <a:p>
                      <a:pPr marL="0" marR="0" lvl="0" indent="0" algn="ctr" rtl="0">
                        <a:spcBef>
                          <a:spcPts val="0"/>
                        </a:spcBef>
                        <a:spcAft>
                          <a:spcPts val="0"/>
                        </a:spcAft>
                        <a:buNone/>
                      </a:pPr>
                      <a:r>
                        <a:rPr lang="en-GB" sz="1350"/>
                        <a:t>Nature</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5"/>
                  </a:ext>
                </a:extLst>
              </a:tr>
              <a:tr h="834650">
                <a:tc>
                  <a:txBody>
                    <a:bodyPr/>
                    <a:lstStyle/>
                    <a:p>
                      <a:pPr marL="0" marR="0" lvl="0" indent="0" algn="ctr" rtl="0">
                        <a:spcBef>
                          <a:spcPts val="0"/>
                        </a:spcBef>
                        <a:spcAft>
                          <a:spcPts val="0"/>
                        </a:spcAft>
                        <a:buNone/>
                      </a:pPr>
                      <a:r>
                        <a:rPr lang="en-GB" sz="1350"/>
                        <a:t>Nurture</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6"/>
                  </a:ext>
                </a:extLst>
              </a:tr>
              <a:tr h="834650">
                <a:tc>
                  <a:txBody>
                    <a:bodyPr/>
                    <a:lstStyle/>
                    <a:p>
                      <a:pPr marL="0" marR="0" lvl="0" indent="0" algn="ctr" rtl="0">
                        <a:spcBef>
                          <a:spcPts val="0"/>
                        </a:spcBef>
                        <a:spcAft>
                          <a:spcPts val="0"/>
                        </a:spcAft>
                        <a:buNone/>
                      </a:pPr>
                      <a:r>
                        <a:rPr lang="en-GB" sz="1350"/>
                        <a:t>Risk Assessment </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7"/>
                  </a:ext>
                </a:extLst>
              </a:tr>
              <a:tr h="834650">
                <a:tc>
                  <a:txBody>
                    <a:bodyPr/>
                    <a:lstStyle/>
                    <a:p>
                      <a:pPr marL="0" marR="0" lvl="0" indent="0" algn="ctr" rtl="0">
                        <a:spcBef>
                          <a:spcPts val="0"/>
                        </a:spcBef>
                        <a:spcAft>
                          <a:spcPts val="0"/>
                        </a:spcAft>
                        <a:buNone/>
                      </a:pPr>
                      <a:r>
                        <a:rPr lang="en-GB" sz="1350"/>
                        <a:t>Safeguarding </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8"/>
                  </a:ext>
                </a:extLst>
              </a:tr>
              <a:tr h="834650">
                <a:tc>
                  <a:txBody>
                    <a:bodyPr/>
                    <a:lstStyle/>
                    <a:p>
                      <a:pPr marL="0" marR="0" lvl="0" indent="0" algn="ctr" rtl="0">
                        <a:spcBef>
                          <a:spcPts val="0"/>
                        </a:spcBef>
                        <a:spcAft>
                          <a:spcPts val="0"/>
                        </a:spcAft>
                        <a:buNone/>
                      </a:pPr>
                      <a:r>
                        <a:rPr lang="en-GB" sz="1350"/>
                        <a:t>Self-Concept</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09"/>
                  </a:ext>
                </a:extLst>
              </a:tr>
              <a:tr h="834650">
                <a:tc>
                  <a:txBody>
                    <a:bodyPr/>
                    <a:lstStyle/>
                    <a:p>
                      <a:pPr marL="0" marR="0" lvl="0" indent="0" algn="ctr" rtl="0">
                        <a:spcBef>
                          <a:spcPts val="0"/>
                        </a:spcBef>
                        <a:spcAft>
                          <a:spcPts val="0"/>
                        </a:spcAft>
                        <a:buNone/>
                      </a:pPr>
                      <a:r>
                        <a:rPr lang="en-GB" sz="1350"/>
                        <a:t>Self-Esteem </a:t>
                      </a:r>
                      <a:endParaRPr/>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tc>
                  <a:txBody>
                    <a:bodyPr/>
                    <a:lstStyle/>
                    <a:p>
                      <a:pPr marL="0" marR="0" lvl="0" indent="0" algn="ctr" rtl="0">
                        <a:spcBef>
                          <a:spcPts val="0"/>
                        </a:spcBef>
                        <a:spcAft>
                          <a:spcPts val="0"/>
                        </a:spcAft>
                        <a:buNone/>
                      </a:pPr>
                      <a:endParaRPr sz="1100"/>
                    </a:p>
                  </a:txBody>
                  <a:tcPr marL="91450" marR="91450" marT="45725" marB="45725" anchor="ctr"/>
                </a:tc>
                <a:extLst>
                  <a:ext uri="{0D108BD9-81ED-4DB2-BD59-A6C34878D82A}">
                    <a16:rowId xmlns:a16="http://schemas.microsoft.com/office/drawing/2014/main" val="10010"/>
                  </a:ext>
                </a:extLst>
              </a:tr>
            </a:tbl>
          </a:graphicData>
        </a:graphic>
      </p:graphicFrame>
      <p:sp>
        <p:nvSpPr>
          <p:cNvPr id="319" name="Google Shape;319;p2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p:cNvSpPr/>
          <p:nvPr/>
        </p:nvSpPr>
        <p:spPr>
          <a:xfrm>
            <a:off x="195369" y="407709"/>
            <a:ext cx="6599884" cy="2654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25">
                <a:solidFill>
                  <a:schemeClr val="accent1"/>
                </a:solidFill>
                <a:latin typeface="Century Gothic"/>
                <a:ea typeface="Century Gothic"/>
                <a:cs typeface="Century Gothic"/>
                <a:sym typeface="Century Gothic"/>
              </a:rPr>
              <a:t>Research a list of Health and Social Care jobs/ medical terms for each letter of the alphabet</a:t>
            </a:r>
            <a:endParaRPr/>
          </a:p>
        </p:txBody>
      </p:sp>
      <p:pic>
        <p:nvPicPr>
          <p:cNvPr id="325" name="Google Shape;325;p28"/>
          <p:cNvPicPr preferRelativeResize="0"/>
          <p:nvPr/>
        </p:nvPicPr>
        <p:blipFill rotWithShape="1">
          <a:blip r:embed="rId3">
            <a:alphaModFix/>
          </a:blip>
          <a:srcRect b="4215"/>
          <a:stretch/>
        </p:blipFill>
        <p:spPr>
          <a:xfrm>
            <a:off x="1170139" y="783931"/>
            <a:ext cx="4477401" cy="3002059"/>
          </a:xfrm>
          <a:prstGeom prst="rect">
            <a:avLst/>
          </a:prstGeom>
          <a:noFill/>
          <a:ln>
            <a:noFill/>
          </a:ln>
        </p:spPr>
      </p:pic>
      <p:pic>
        <p:nvPicPr>
          <p:cNvPr id="326" name="Google Shape;326;p28"/>
          <p:cNvPicPr preferRelativeResize="0"/>
          <p:nvPr/>
        </p:nvPicPr>
        <p:blipFill rotWithShape="1">
          <a:blip r:embed="rId4">
            <a:alphaModFix/>
          </a:blip>
          <a:srcRect/>
          <a:stretch/>
        </p:blipFill>
        <p:spPr>
          <a:xfrm rot="500782">
            <a:off x="5566826" y="871537"/>
            <a:ext cx="1207352" cy="1243013"/>
          </a:xfrm>
          <a:prstGeom prst="rect">
            <a:avLst/>
          </a:prstGeom>
          <a:noFill/>
          <a:ln>
            <a:noFill/>
          </a:ln>
        </p:spPr>
      </p:pic>
      <p:pic>
        <p:nvPicPr>
          <p:cNvPr id="327" name="Google Shape;327;p28"/>
          <p:cNvPicPr preferRelativeResize="0"/>
          <p:nvPr/>
        </p:nvPicPr>
        <p:blipFill rotWithShape="1">
          <a:blip r:embed="rId5">
            <a:alphaModFix/>
          </a:blip>
          <a:srcRect l="42915"/>
          <a:stretch/>
        </p:blipFill>
        <p:spPr>
          <a:xfrm rot="-313021">
            <a:off x="5483179" y="2072663"/>
            <a:ext cx="1239564" cy="1546777"/>
          </a:xfrm>
          <a:prstGeom prst="rect">
            <a:avLst/>
          </a:prstGeom>
          <a:noFill/>
          <a:ln>
            <a:noFill/>
          </a:ln>
        </p:spPr>
      </p:pic>
      <p:pic>
        <p:nvPicPr>
          <p:cNvPr id="328" name="Google Shape;328;p28"/>
          <p:cNvPicPr preferRelativeResize="0"/>
          <p:nvPr/>
        </p:nvPicPr>
        <p:blipFill rotWithShape="1">
          <a:blip r:embed="rId6">
            <a:alphaModFix/>
          </a:blip>
          <a:srcRect t="6357" r="2741" b="6522"/>
          <a:stretch/>
        </p:blipFill>
        <p:spPr>
          <a:xfrm rot="-403613">
            <a:off x="116294" y="772110"/>
            <a:ext cx="1202014" cy="1441868"/>
          </a:xfrm>
          <a:prstGeom prst="rect">
            <a:avLst/>
          </a:prstGeom>
          <a:noFill/>
          <a:ln>
            <a:noFill/>
          </a:ln>
        </p:spPr>
      </p:pic>
      <p:pic>
        <p:nvPicPr>
          <p:cNvPr id="329" name="Google Shape;329;p28"/>
          <p:cNvPicPr preferRelativeResize="0"/>
          <p:nvPr/>
        </p:nvPicPr>
        <p:blipFill rotWithShape="1">
          <a:blip r:embed="rId7">
            <a:alphaModFix/>
          </a:blip>
          <a:srcRect l="26768" r="25976"/>
          <a:stretch/>
        </p:blipFill>
        <p:spPr>
          <a:xfrm rot="-544687">
            <a:off x="194686" y="2275512"/>
            <a:ext cx="1094088" cy="1433140"/>
          </a:xfrm>
          <a:prstGeom prst="rect">
            <a:avLst/>
          </a:prstGeom>
          <a:noFill/>
          <a:ln>
            <a:noFill/>
          </a:ln>
        </p:spPr>
      </p:pic>
      <p:pic>
        <p:nvPicPr>
          <p:cNvPr id="330" name="Google Shape;330;p28"/>
          <p:cNvPicPr preferRelativeResize="0"/>
          <p:nvPr/>
        </p:nvPicPr>
        <p:blipFill rotWithShape="1">
          <a:blip r:embed="rId8">
            <a:alphaModFix/>
          </a:blip>
          <a:srcRect/>
          <a:stretch/>
        </p:blipFill>
        <p:spPr>
          <a:xfrm>
            <a:off x="80100" y="245583"/>
            <a:ext cx="6721423" cy="3737934"/>
          </a:xfrm>
          <a:prstGeom prst="rect">
            <a:avLst/>
          </a:prstGeom>
          <a:noFill/>
          <a:ln>
            <a:noFill/>
          </a:ln>
        </p:spPr>
      </p:pic>
      <p:sp>
        <p:nvSpPr>
          <p:cNvPr id="331" name="Google Shape;331;p28"/>
          <p:cNvSpPr txBox="1"/>
          <p:nvPr/>
        </p:nvSpPr>
        <p:spPr>
          <a:xfrm>
            <a:off x="195372" y="4145650"/>
            <a:ext cx="3093600" cy="569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A</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B</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C</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D</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E</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F</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G</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H</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I</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J</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K</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L</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M</a:t>
            </a:r>
            <a:endParaRPr/>
          </a:p>
        </p:txBody>
      </p:sp>
      <p:sp>
        <p:nvSpPr>
          <p:cNvPr id="332" name="Google Shape;332;p2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333" name="Google Shape;333;p28"/>
          <p:cNvSpPr txBox="1"/>
          <p:nvPr/>
        </p:nvSpPr>
        <p:spPr>
          <a:xfrm>
            <a:off x="3571772" y="4135925"/>
            <a:ext cx="3093600" cy="569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alibri"/>
                <a:ea typeface="Calibri"/>
                <a:cs typeface="Calibri"/>
                <a:sym typeface="Calibri"/>
              </a:rPr>
              <a:t>N</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O</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P</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Q</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R</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S</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T</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U</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V</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W</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X</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Y</a:t>
            </a:r>
            <a:endParaRPr/>
          </a:p>
          <a:p>
            <a:pPr marL="0" marR="0" lvl="0" indent="0" algn="l" rtl="0">
              <a:spcBef>
                <a:spcPts val="0"/>
              </a:spcBef>
              <a:spcAft>
                <a:spcPts val="0"/>
              </a:spcAft>
              <a:buNone/>
            </a:pPr>
            <a:r>
              <a:rPr lang="en-GB" sz="2800" b="1">
                <a:solidFill>
                  <a:schemeClr val="dk1"/>
                </a:solidFill>
                <a:latin typeface="Calibri"/>
                <a:ea typeface="Calibri"/>
                <a:cs typeface="Calibri"/>
                <a:sym typeface="Calibri"/>
              </a:rPr>
              <a:t>Z</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9"/>
          <p:cNvSpPr txBox="1">
            <a:spLocks noGrp="1"/>
          </p:cNvSpPr>
          <p:nvPr>
            <p:ph type="sldNum" idx="12"/>
          </p:nvPr>
        </p:nvSpPr>
        <p:spPr>
          <a:xfrm>
            <a:off x="4843463" y="9181397"/>
            <a:ext cx="15429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
        <p:nvSpPr>
          <p:cNvPr id="340" name="Google Shape;340;p29"/>
          <p:cNvSpPr txBox="1"/>
          <p:nvPr/>
        </p:nvSpPr>
        <p:spPr>
          <a:xfrm>
            <a:off x="190525" y="2767025"/>
            <a:ext cx="4324200" cy="609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41" name="Google Shape;341;p29"/>
          <p:cNvSpPr txBox="1"/>
          <p:nvPr/>
        </p:nvSpPr>
        <p:spPr>
          <a:xfrm>
            <a:off x="304800" y="304800"/>
            <a:ext cx="6316200" cy="9276300"/>
          </a:xfrm>
          <a:prstGeom prst="rect">
            <a:avLst/>
          </a:prstGeom>
          <a:noFill/>
          <a:ln>
            <a:noFill/>
          </a:ln>
        </p:spPr>
        <p:txBody>
          <a:bodyPr spcFirstLastPara="1" wrap="square" lIns="91425" tIns="91425" rIns="91425" bIns="91425" anchor="ctr" anchorCtr="0">
            <a:noAutofit/>
          </a:bodyPr>
          <a:lstStyle/>
          <a:p>
            <a:pPr marL="0" marR="192303" lvl="0" indent="0" algn="l" rtl="0">
              <a:lnSpc>
                <a:spcPct val="107138"/>
              </a:lnSpc>
              <a:spcBef>
                <a:spcPts val="0"/>
              </a:spcBef>
              <a:spcAft>
                <a:spcPts val="0"/>
              </a:spcAft>
              <a:buNone/>
            </a:pPr>
            <a:r>
              <a:rPr lang="en-GB" sz="1400" b="1">
                <a:solidFill>
                  <a:srgbClr val="695D46"/>
                </a:solidFill>
              </a:rPr>
              <a:t>Health and social care OCR Technical level 3 Extended certificate (1 A Level equivalent) </a:t>
            </a:r>
            <a:endParaRPr sz="1400" b="1">
              <a:solidFill>
                <a:srgbClr val="695D46"/>
              </a:solidFill>
            </a:endParaRPr>
          </a:p>
          <a:p>
            <a:pPr marL="13341" marR="677656" lvl="0" indent="-533" algn="l" rtl="0">
              <a:lnSpc>
                <a:spcPct val="196417"/>
              </a:lnSpc>
              <a:spcBef>
                <a:spcPts val="2544"/>
              </a:spcBef>
              <a:spcAft>
                <a:spcPts val="0"/>
              </a:spcAft>
              <a:buNone/>
            </a:pPr>
            <a:r>
              <a:rPr lang="en-GB" sz="1400" b="1">
                <a:solidFill>
                  <a:srgbClr val="9900FF"/>
                </a:solidFill>
              </a:rPr>
              <a:t>Unit 1 Building positive relationships in health and social care Key environments </a:t>
            </a:r>
            <a:endParaRPr sz="1400" b="1">
              <a:solidFill>
                <a:srgbClr val="9900FF"/>
              </a:solidFill>
            </a:endParaRPr>
          </a:p>
          <a:p>
            <a:pPr marL="6047" marR="478096" lvl="0" indent="-6047" algn="l" rtl="0">
              <a:lnSpc>
                <a:spcPct val="98210"/>
              </a:lnSpc>
              <a:spcBef>
                <a:spcPts val="318"/>
              </a:spcBef>
              <a:spcAft>
                <a:spcPts val="0"/>
              </a:spcAft>
              <a:buNone/>
            </a:pPr>
            <a:r>
              <a:rPr lang="en-GB" sz="1400">
                <a:solidFill>
                  <a:srgbClr val="695D46"/>
                </a:solidFill>
              </a:rPr>
              <a:t>A </a:t>
            </a:r>
            <a:r>
              <a:rPr lang="en-GB" sz="1400" b="1">
                <a:solidFill>
                  <a:srgbClr val="9900FF"/>
                </a:solidFill>
              </a:rPr>
              <a:t>health </a:t>
            </a:r>
            <a:r>
              <a:rPr lang="en-GB" sz="1400">
                <a:solidFill>
                  <a:srgbClr val="695D46"/>
                </a:solidFill>
              </a:rPr>
              <a:t>environment is where practitioners and organisations that provide diagnostic, preventative, remedial and therapeutic services in different settings. </a:t>
            </a:r>
            <a:endParaRPr sz="1400">
              <a:solidFill>
                <a:srgbClr val="695D46"/>
              </a:solidFill>
            </a:endParaRPr>
          </a:p>
          <a:p>
            <a:pPr marL="5869" marR="442451" lvl="0" indent="-5869" algn="l" rtl="0">
              <a:lnSpc>
                <a:spcPct val="99698"/>
              </a:lnSpc>
              <a:spcBef>
                <a:spcPts val="1618"/>
              </a:spcBef>
              <a:spcAft>
                <a:spcPts val="0"/>
              </a:spcAft>
              <a:buNone/>
            </a:pPr>
            <a:r>
              <a:rPr lang="en-GB" sz="1400">
                <a:solidFill>
                  <a:srgbClr val="695D46"/>
                </a:solidFill>
              </a:rPr>
              <a:t>A </a:t>
            </a:r>
            <a:r>
              <a:rPr lang="en-GB" sz="1400" b="1">
                <a:solidFill>
                  <a:srgbClr val="9900FF"/>
                </a:solidFill>
              </a:rPr>
              <a:t>social </a:t>
            </a:r>
            <a:r>
              <a:rPr lang="en-GB" sz="1400">
                <a:solidFill>
                  <a:srgbClr val="695D46"/>
                </a:solidFill>
              </a:rPr>
              <a:t>environment is where practitioners and organisations that provide care, support and protection to adults, young people and children at risk, or with needs arising from illness, disability, old age or other circumstances that place people at a disadvantage in society. </a:t>
            </a:r>
            <a:endParaRPr sz="1400">
              <a:solidFill>
                <a:srgbClr val="695D46"/>
              </a:solidFill>
            </a:endParaRPr>
          </a:p>
          <a:p>
            <a:pPr marL="0" marR="254961" lvl="0" indent="-533" algn="l" rtl="0">
              <a:lnSpc>
                <a:spcPct val="100442"/>
              </a:lnSpc>
              <a:spcBef>
                <a:spcPts val="1597"/>
              </a:spcBef>
              <a:spcAft>
                <a:spcPts val="0"/>
              </a:spcAft>
              <a:buNone/>
            </a:pPr>
            <a:r>
              <a:rPr lang="en-GB" sz="1400">
                <a:solidFill>
                  <a:srgbClr val="695D46"/>
                </a:solidFill>
              </a:rPr>
              <a:t>A </a:t>
            </a:r>
            <a:r>
              <a:rPr lang="en-GB" sz="1400" b="1">
                <a:solidFill>
                  <a:srgbClr val="9900FF"/>
                </a:solidFill>
              </a:rPr>
              <a:t>child care </a:t>
            </a:r>
            <a:r>
              <a:rPr lang="en-GB" sz="1400">
                <a:solidFill>
                  <a:srgbClr val="695D46"/>
                </a:solidFill>
              </a:rPr>
              <a:t>environment is where practitioners and organisations that work with children from birth - 13 years in their own homes, in nursery or pre-school settings, schools, out-of-school clubs and activity clubs. </a:t>
            </a:r>
            <a:endParaRPr sz="1400">
              <a:solidFill>
                <a:srgbClr val="695D46"/>
              </a:solidFill>
            </a:endParaRPr>
          </a:p>
          <a:p>
            <a:pPr marL="8360" marR="328848" lvl="0" indent="-8360" algn="l" rtl="0">
              <a:lnSpc>
                <a:spcPct val="98209"/>
              </a:lnSpc>
              <a:spcBef>
                <a:spcPts val="1662"/>
              </a:spcBef>
              <a:spcAft>
                <a:spcPts val="0"/>
              </a:spcAft>
              <a:buNone/>
            </a:pPr>
            <a:r>
              <a:rPr lang="en-GB" sz="1400" b="1">
                <a:solidFill>
                  <a:srgbClr val="EF6C00"/>
                </a:solidFill>
              </a:rPr>
              <a:t>Assignment 1 - LO1 Understanding Relationships in Health, Social Care and Child Care </a:t>
            </a:r>
            <a:endParaRPr sz="1400" b="1">
              <a:solidFill>
                <a:srgbClr val="EF6C00"/>
              </a:solidFill>
            </a:endParaRPr>
          </a:p>
          <a:p>
            <a:pPr marL="7117" lvl="0" indent="0" algn="l" rtl="0">
              <a:spcBef>
                <a:spcPts val="1643"/>
              </a:spcBef>
              <a:spcAft>
                <a:spcPts val="0"/>
              </a:spcAft>
              <a:buNone/>
            </a:pPr>
            <a:r>
              <a:rPr lang="en-GB" sz="1601">
                <a:latin typeface="Calibri"/>
                <a:ea typeface="Calibri"/>
                <a:cs typeface="Calibri"/>
                <a:sym typeface="Calibri"/>
              </a:rPr>
              <a:t>Specification - </a:t>
            </a:r>
            <a:endParaRPr sz="1601">
              <a:latin typeface="Calibri"/>
              <a:ea typeface="Calibri"/>
              <a:cs typeface="Calibri"/>
              <a:sym typeface="Calibri"/>
            </a:endParaRPr>
          </a:p>
          <a:p>
            <a:pPr marL="11739" marR="279633" lvl="0" indent="0" algn="l" rtl="0">
              <a:lnSpc>
                <a:spcPct val="98209"/>
              </a:lnSpc>
              <a:spcBef>
                <a:spcPts val="133"/>
              </a:spcBef>
              <a:spcAft>
                <a:spcPts val="0"/>
              </a:spcAft>
              <a:buNone/>
            </a:pPr>
            <a:r>
              <a:rPr lang="en-GB" sz="1400" u="sng">
                <a:solidFill>
                  <a:srgbClr val="0563C1"/>
                </a:solidFill>
              </a:rPr>
              <a:t>https://www.ocr.org.uk/Images/258654-building-positive-relationships-in health-and-social-care.pdf</a:t>
            </a:r>
            <a:r>
              <a:rPr lang="en-GB" sz="1400">
                <a:solidFill>
                  <a:srgbClr val="0563C1"/>
                </a:solidFill>
              </a:rPr>
              <a:t> </a:t>
            </a:r>
            <a:endParaRPr sz="1400">
              <a:solidFill>
                <a:srgbClr val="0563C1"/>
              </a:solidFill>
            </a:endParaRPr>
          </a:p>
          <a:p>
            <a:pPr marL="5869" marR="191543" lvl="0" indent="3023" algn="just" rtl="0">
              <a:lnSpc>
                <a:spcPct val="98210"/>
              </a:lnSpc>
              <a:spcBef>
                <a:spcPts val="1693"/>
              </a:spcBef>
              <a:spcAft>
                <a:spcPts val="0"/>
              </a:spcAft>
              <a:buNone/>
            </a:pPr>
            <a:r>
              <a:rPr lang="en-GB" sz="1400">
                <a:solidFill>
                  <a:srgbClr val="695D46"/>
                </a:solidFill>
              </a:rPr>
              <a:t>Carry out research of the local area to find out about three care environments. One must be related to health care, one to social care and one to childcare. For each environment, identify the different types of relationships that exist there and provide an explanation of what these involve. </a:t>
            </a:r>
            <a:endParaRPr sz="1400">
              <a:solidFill>
                <a:srgbClr val="695D46"/>
              </a:solidFill>
            </a:endParaRPr>
          </a:p>
          <a:p>
            <a:pPr marL="6047" marR="188125" lvl="0" indent="-5514" algn="l" rtl="0">
              <a:lnSpc>
                <a:spcPct val="98209"/>
              </a:lnSpc>
              <a:spcBef>
                <a:spcPts val="1693"/>
              </a:spcBef>
              <a:spcAft>
                <a:spcPts val="0"/>
              </a:spcAft>
              <a:buNone/>
            </a:pPr>
            <a:r>
              <a:rPr lang="en-GB" sz="1400">
                <a:solidFill>
                  <a:srgbClr val="695D46"/>
                </a:solidFill>
              </a:rPr>
              <a:t>You need to provide an explanation - detailed information about the different types of relationships and their context. </a:t>
            </a:r>
            <a:endParaRPr sz="1400">
              <a:solidFill>
                <a:srgbClr val="695D46"/>
              </a:solidFill>
            </a:endParaRPr>
          </a:p>
          <a:p>
            <a:pPr marL="13696" lvl="0" indent="0" algn="l" rtl="0">
              <a:spcBef>
                <a:spcPts val="0"/>
              </a:spcBef>
              <a:spcAft>
                <a:spcPts val="0"/>
              </a:spcAft>
              <a:buNone/>
            </a:pPr>
            <a:endParaRPr sz="1400">
              <a:solidFill>
                <a:srgbClr val="695D46"/>
              </a:solidFill>
            </a:endParaRPr>
          </a:p>
          <a:p>
            <a:pPr marL="13696" lvl="0" indent="0" algn="l" rtl="0">
              <a:spcBef>
                <a:spcPts val="0"/>
              </a:spcBef>
              <a:spcAft>
                <a:spcPts val="0"/>
              </a:spcAft>
              <a:buNone/>
            </a:pPr>
            <a:r>
              <a:rPr lang="en-GB" sz="1400">
                <a:solidFill>
                  <a:srgbClr val="695D46"/>
                </a:solidFill>
              </a:rPr>
              <a:t>Provide detailed evidence about each care environment. </a:t>
            </a:r>
            <a:endParaRPr sz="11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0"/>
          <p:cNvSpPr txBox="1">
            <a:spLocks noGrp="1"/>
          </p:cNvSpPr>
          <p:nvPr>
            <p:ph type="sldNum" idx="12"/>
          </p:nvPr>
        </p:nvSpPr>
        <p:spPr>
          <a:xfrm>
            <a:off x="4843463" y="9181397"/>
            <a:ext cx="15429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348" name="Google Shape;348;p30"/>
          <p:cNvSpPr txBox="1"/>
          <p:nvPr/>
        </p:nvSpPr>
        <p:spPr>
          <a:xfrm>
            <a:off x="190525" y="2767025"/>
            <a:ext cx="4324200" cy="609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349" name="Google Shape;349;p30"/>
          <p:cNvPicPr preferRelativeResize="0"/>
          <p:nvPr/>
        </p:nvPicPr>
        <p:blipFill>
          <a:blip r:embed="rId3">
            <a:alphaModFix/>
          </a:blip>
          <a:stretch>
            <a:fillRect/>
          </a:stretch>
        </p:blipFill>
        <p:spPr>
          <a:xfrm>
            <a:off x="3799150" y="1179200"/>
            <a:ext cx="3058850" cy="1716400"/>
          </a:xfrm>
          <a:prstGeom prst="rect">
            <a:avLst/>
          </a:prstGeom>
          <a:noFill/>
          <a:ln>
            <a:noFill/>
          </a:ln>
        </p:spPr>
      </p:pic>
      <p:sp>
        <p:nvSpPr>
          <p:cNvPr id="350" name="Google Shape;350;p30"/>
          <p:cNvSpPr txBox="1"/>
          <p:nvPr/>
        </p:nvSpPr>
        <p:spPr>
          <a:xfrm>
            <a:off x="304800" y="304800"/>
            <a:ext cx="6316200" cy="9288900"/>
          </a:xfrm>
          <a:prstGeom prst="rect">
            <a:avLst/>
          </a:prstGeom>
          <a:noFill/>
          <a:ln>
            <a:noFill/>
          </a:ln>
        </p:spPr>
        <p:txBody>
          <a:bodyPr spcFirstLastPara="1" wrap="square" lIns="91425" tIns="91425" rIns="91425" bIns="91425" anchor="ctr" anchorCtr="0">
            <a:noAutofit/>
          </a:bodyPr>
          <a:lstStyle/>
          <a:p>
            <a:pPr marL="13696" lvl="0" indent="0" algn="l" rtl="0">
              <a:spcBef>
                <a:spcPts val="0"/>
              </a:spcBef>
              <a:spcAft>
                <a:spcPts val="0"/>
              </a:spcAft>
              <a:buNone/>
            </a:pPr>
            <a:r>
              <a:rPr lang="en-GB" b="1">
                <a:solidFill>
                  <a:srgbClr val="9900FF"/>
                </a:solidFill>
              </a:rPr>
              <a:t>Task 1 </a:t>
            </a:r>
            <a:endParaRPr b="1">
              <a:solidFill>
                <a:srgbClr val="9900FF"/>
              </a:solidFill>
            </a:endParaRPr>
          </a:p>
          <a:p>
            <a:pPr marL="5869" marR="270808" lvl="0" indent="-5336" algn="l" rtl="0">
              <a:lnSpc>
                <a:spcPct val="98208"/>
              </a:lnSpc>
              <a:spcBef>
                <a:spcPts val="1668"/>
              </a:spcBef>
              <a:spcAft>
                <a:spcPts val="0"/>
              </a:spcAft>
              <a:buNone/>
            </a:pPr>
            <a:r>
              <a:rPr lang="en-GB">
                <a:solidFill>
                  <a:srgbClr val="695D46"/>
                </a:solidFill>
              </a:rPr>
              <a:t>You must find 3 care environments within your local area. You must find one from each sector. </a:t>
            </a:r>
            <a:endParaRPr>
              <a:solidFill>
                <a:srgbClr val="695D46"/>
              </a:solidFill>
            </a:endParaRPr>
          </a:p>
          <a:p>
            <a:pPr marL="362577" lvl="0" indent="0" algn="l" rtl="0">
              <a:spcBef>
                <a:spcPts val="1618"/>
              </a:spcBef>
              <a:spcAft>
                <a:spcPts val="0"/>
              </a:spcAft>
              <a:buNone/>
            </a:pPr>
            <a:r>
              <a:rPr lang="en-GB">
                <a:solidFill>
                  <a:srgbClr val="695D46"/>
                </a:solidFill>
              </a:rPr>
              <a:t>1. Health											  2. Social care 										 3. Child care </a:t>
            </a:r>
            <a:endParaRPr>
              <a:solidFill>
                <a:srgbClr val="695D46"/>
              </a:solidFill>
            </a:endParaRPr>
          </a:p>
          <a:p>
            <a:pPr marL="362577" lvl="0" indent="0" algn="l" rtl="0">
              <a:spcBef>
                <a:spcPts val="1618"/>
              </a:spcBef>
              <a:spcAft>
                <a:spcPts val="0"/>
              </a:spcAft>
              <a:buNone/>
            </a:pPr>
            <a:endParaRPr>
              <a:solidFill>
                <a:srgbClr val="695D46"/>
              </a:solidFill>
            </a:endParaRPr>
          </a:p>
          <a:p>
            <a:pPr marL="0" lvl="0" indent="0" algn="l" rtl="0">
              <a:spcBef>
                <a:spcPts val="1618"/>
              </a:spcBef>
              <a:spcAft>
                <a:spcPts val="0"/>
              </a:spcAft>
              <a:buNone/>
            </a:pPr>
            <a:r>
              <a:rPr lang="en-GB" b="1">
                <a:solidFill>
                  <a:srgbClr val="9900FF"/>
                </a:solidFill>
              </a:rPr>
              <a:t>Task 2 </a:t>
            </a:r>
            <a:endParaRPr b="1">
              <a:solidFill>
                <a:srgbClr val="9900FF"/>
              </a:solidFill>
            </a:endParaRPr>
          </a:p>
          <a:p>
            <a:pPr marL="16543" lvl="0" indent="0" algn="l" rtl="0">
              <a:spcBef>
                <a:spcPts val="1668"/>
              </a:spcBef>
              <a:spcAft>
                <a:spcPts val="0"/>
              </a:spcAft>
              <a:buNone/>
            </a:pPr>
            <a:r>
              <a:rPr lang="en-GB">
                <a:solidFill>
                  <a:srgbClr val="695D46"/>
                </a:solidFill>
              </a:rPr>
              <a:t>Identify a health care environment. e.g. a hospital 					Explain the environment </a:t>
            </a:r>
            <a:endParaRPr>
              <a:solidFill>
                <a:srgbClr val="695D46"/>
              </a:solidFill>
            </a:endParaRPr>
          </a:p>
          <a:p>
            <a:pPr marL="8004" lvl="0" indent="0" algn="l" rtl="0">
              <a:spcBef>
                <a:spcPts val="1668"/>
              </a:spcBef>
              <a:spcAft>
                <a:spcPts val="0"/>
              </a:spcAft>
              <a:buNone/>
            </a:pPr>
            <a:r>
              <a:rPr lang="en-GB">
                <a:solidFill>
                  <a:srgbClr val="695D46"/>
                </a:solidFill>
              </a:rPr>
              <a:t>State and explain the relationship contexts. </a:t>
            </a:r>
            <a:endParaRPr>
              <a:solidFill>
                <a:srgbClr val="695D46"/>
              </a:solidFill>
            </a:endParaRPr>
          </a:p>
          <a:p>
            <a:pPr marL="469324" lvl="0" indent="0" algn="l" rtl="0">
              <a:spcBef>
                <a:spcPts val="1668"/>
              </a:spcBef>
              <a:spcAft>
                <a:spcPts val="0"/>
              </a:spcAft>
              <a:buNone/>
            </a:pPr>
            <a:r>
              <a:rPr lang="en-GB">
                <a:solidFill>
                  <a:srgbClr val="695D46"/>
                </a:solidFill>
              </a:rPr>
              <a:t>i. Doctor/nurse to Patient 								  ii. Senior worker to colleague, 							  iii. Patient and therapist, 								  iv. Family of patient with doctor/nurse 						  v. Family and patient </a:t>
            </a:r>
            <a:endParaRPr>
              <a:solidFill>
                <a:srgbClr val="695D46"/>
              </a:solidFill>
            </a:endParaRPr>
          </a:p>
          <a:p>
            <a:pPr marL="0" lvl="0" indent="0" algn="l" rtl="0">
              <a:lnSpc>
                <a:spcPct val="83300"/>
              </a:lnSpc>
              <a:spcBef>
                <a:spcPts val="0"/>
              </a:spcBef>
              <a:spcAft>
                <a:spcPts val="0"/>
              </a:spcAft>
              <a:buNone/>
            </a:pPr>
            <a:endParaRPr>
              <a:solidFill>
                <a:srgbClr val="695D46"/>
              </a:solidFill>
            </a:endParaRPr>
          </a:p>
          <a:p>
            <a:pPr marL="0" lvl="0" indent="0" algn="l" rtl="0">
              <a:lnSpc>
                <a:spcPct val="83300"/>
              </a:lnSpc>
              <a:spcBef>
                <a:spcPts val="0"/>
              </a:spcBef>
              <a:spcAft>
                <a:spcPts val="0"/>
              </a:spcAft>
              <a:buNone/>
            </a:pPr>
            <a:r>
              <a:rPr lang="en-GB" b="1">
                <a:solidFill>
                  <a:srgbClr val="9900FF"/>
                </a:solidFill>
              </a:rPr>
              <a:t>Task 3 </a:t>
            </a:r>
            <a:endParaRPr b="1">
              <a:solidFill>
                <a:srgbClr val="9900FF"/>
              </a:solidFill>
            </a:endParaRPr>
          </a:p>
          <a:p>
            <a:pPr marL="0" lvl="0" indent="0" algn="l" rtl="0">
              <a:lnSpc>
                <a:spcPct val="83300"/>
              </a:lnSpc>
              <a:spcBef>
                <a:spcPts val="1668"/>
              </a:spcBef>
              <a:spcAft>
                <a:spcPts val="0"/>
              </a:spcAft>
              <a:buNone/>
            </a:pPr>
            <a:r>
              <a:rPr lang="en-GB">
                <a:solidFill>
                  <a:srgbClr val="695D46"/>
                </a:solidFill>
              </a:rPr>
              <a:t>For each one in task 2: </a:t>
            </a:r>
            <a:endParaRPr>
              <a:solidFill>
                <a:srgbClr val="695D46"/>
              </a:solidFill>
            </a:endParaRPr>
          </a:p>
          <a:p>
            <a:pPr marL="0" lvl="0" indent="0" algn="l" rtl="0">
              <a:lnSpc>
                <a:spcPct val="196417"/>
              </a:lnSpc>
              <a:spcBef>
                <a:spcPts val="1668"/>
              </a:spcBef>
              <a:spcAft>
                <a:spcPts val="0"/>
              </a:spcAft>
              <a:buNone/>
            </a:pPr>
            <a:r>
              <a:rPr lang="en-GB">
                <a:solidFill>
                  <a:srgbClr val="695D46"/>
                </a:solidFill>
              </a:rPr>
              <a:t>i. Why and what is the impact of having a one to one or/and group conversations. 	  										  ii. How does it make the individual feel? 							  iii. State and explain whether the relationships are formal or informal. 		  iv. Why and what is the impact of having a formal or informal relationship. 	  v. How does this make the individual feel? 						 vi. Identify and explain the different types of relationships. vii. Provide an explanation of what the relationship involves. </a:t>
            </a:r>
            <a:endParaRPr sz="15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1"/>
          <p:cNvPicPr preferRelativeResize="0"/>
          <p:nvPr/>
        </p:nvPicPr>
        <p:blipFill rotWithShape="1">
          <a:blip r:embed="rId3">
            <a:alphaModFix/>
          </a:blip>
          <a:srcRect/>
          <a:stretch/>
        </p:blipFill>
        <p:spPr>
          <a:xfrm>
            <a:off x="262718" y="237315"/>
            <a:ext cx="1768503" cy="3040064"/>
          </a:xfrm>
          <a:prstGeom prst="rect">
            <a:avLst/>
          </a:prstGeom>
          <a:noFill/>
          <a:ln>
            <a:noFill/>
          </a:ln>
        </p:spPr>
      </p:pic>
      <p:pic>
        <p:nvPicPr>
          <p:cNvPr id="356" name="Google Shape;356;p31"/>
          <p:cNvPicPr preferRelativeResize="0"/>
          <p:nvPr/>
        </p:nvPicPr>
        <p:blipFill rotWithShape="1">
          <a:blip r:embed="rId4">
            <a:alphaModFix/>
          </a:blip>
          <a:srcRect b="6269"/>
          <a:stretch/>
        </p:blipFill>
        <p:spPr>
          <a:xfrm>
            <a:off x="4515320" y="256365"/>
            <a:ext cx="2133065" cy="2924985"/>
          </a:xfrm>
          <a:prstGeom prst="rect">
            <a:avLst/>
          </a:prstGeom>
          <a:noFill/>
          <a:ln>
            <a:noFill/>
          </a:ln>
        </p:spPr>
      </p:pic>
      <p:sp>
        <p:nvSpPr>
          <p:cNvPr id="357" name="Google Shape;357;p31"/>
          <p:cNvSpPr txBox="1"/>
          <p:nvPr/>
        </p:nvSpPr>
        <p:spPr>
          <a:xfrm>
            <a:off x="2306446" y="401857"/>
            <a:ext cx="21307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accent1"/>
                </a:solidFill>
                <a:latin typeface="Century Gothic"/>
                <a:ea typeface="Century Gothic"/>
                <a:cs typeface="Century Gothic"/>
                <a:sym typeface="Century Gothic"/>
              </a:rPr>
              <a:t>History of the NHS</a:t>
            </a:r>
            <a:endParaRPr/>
          </a:p>
        </p:txBody>
      </p:sp>
      <p:sp>
        <p:nvSpPr>
          <p:cNvPr id="358" name="Google Shape;358;p31"/>
          <p:cNvSpPr txBox="1"/>
          <p:nvPr/>
        </p:nvSpPr>
        <p:spPr>
          <a:xfrm>
            <a:off x="2109384" y="1320019"/>
            <a:ext cx="2455266" cy="1996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a:solidFill>
                  <a:schemeClr val="accent1"/>
                </a:solidFill>
                <a:latin typeface="Century Gothic"/>
                <a:ea typeface="Century Gothic"/>
                <a:cs typeface="Century Gothic"/>
                <a:sym typeface="Century Gothic"/>
              </a:rPr>
              <a:t>Make a leaflet outlining the history of the NHS</a:t>
            </a:r>
            <a:endParaRPr/>
          </a:p>
          <a:p>
            <a:pPr marL="0" marR="0" lvl="0" indent="0" algn="ctr" rtl="0">
              <a:spcBef>
                <a:spcPts val="0"/>
              </a:spcBef>
              <a:spcAft>
                <a:spcPts val="0"/>
              </a:spcAft>
              <a:buNone/>
            </a:pPr>
            <a:endParaRPr sz="1125">
              <a:solidFill>
                <a:schemeClr val="accent1"/>
              </a:solidFill>
              <a:latin typeface="Century Gothic"/>
              <a:ea typeface="Century Gothic"/>
              <a:cs typeface="Century Gothic"/>
              <a:sym typeface="Century Gothic"/>
            </a:endParaRPr>
          </a:p>
          <a:p>
            <a:pPr marL="0" marR="0" lvl="0" indent="0" algn="ctr" rtl="0">
              <a:spcBef>
                <a:spcPts val="0"/>
              </a:spcBef>
              <a:spcAft>
                <a:spcPts val="0"/>
              </a:spcAft>
              <a:buNone/>
            </a:pPr>
            <a:r>
              <a:rPr lang="en-GB" sz="1125">
                <a:solidFill>
                  <a:schemeClr val="accent1"/>
                </a:solidFill>
                <a:latin typeface="Century Gothic"/>
                <a:ea typeface="Century Gothic"/>
                <a:cs typeface="Century Gothic"/>
                <a:sym typeface="Century Gothic"/>
              </a:rPr>
              <a:t>Include sections on:</a:t>
            </a:r>
            <a:endParaRPr/>
          </a:p>
          <a:p>
            <a:pPr marL="192867" marR="0" lvl="0" indent="-192867" algn="ctr" rtl="0">
              <a:spcBef>
                <a:spcPts val="0"/>
              </a:spcBef>
              <a:spcAft>
                <a:spcPts val="0"/>
              </a:spcAft>
              <a:buClr>
                <a:schemeClr val="accent1"/>
              </a:buClr>
              <a:buSzPts val="1125"/>
              <a:buFont typeface="Arial"/>
              <a:buChar char="•"/>
            </a:pPr>
            <a:r>
              <a:rPr lang="en-GB" sz="1125">
                <a:solidFill>
                  <a:schemeClr val="accent1"/>
                </a:solidFill>
                <a:latin typeface="Century Gothic"/>
                <a:ea typeface="Century Gothic"/>
                <a:cs typeface="Century Gothic"/>
                <a:sym typeface="Century Gothic"/>
              </a:rPr>
              <a:t>Healthcare before the NHS</a:t>
            </a:r>
            <a:endParaRPr/>
          </a:p>
          <a:p>
            <a:pPr marL="192867" marR="0" lvl="0" indent="-192867" algn="ctr" rtl="0">
              <a:spcBef>
                <a:spcPts val="0"/>
              </a:spcBef>
              <a:spcAft>
                <a:spcPts val="0"/>
              </a:spcAft>
              <a:buClr>
                <a:schemeClr val="accent1"/>
              </a:buClr>
              <a:buSzPts val="1125"/>
              <a:buFont typeface="Arial"/>
              <a:buChar char="•"/>
            </a:pPr>
            <a:r>
              <a:rPr lang="en-GB" sz="1125">
                <a:solidFill>
                  <a:schemeClr val="accent1"/>
                </a:solidFill>
                <a:latin typeface="Century Gothic"/>
                <a:ea typeface="Century Gothic"/>
                <a:cs typeface="Century Gothic"/>
                <a:sym typeface="Century Gothic"/>
              </a:rPr>
              <a:t>When/ why the NHS was produced</a:t>
            </a:r>
            <a:endParaRPr/>
          </a:p>
          <a:p>
            <a:pPr marL="192867" marR="0" lvl="0" indent="-192867" algn="ctr" rtl="0">
              <a:spcBef>
                <a:spcPts val="0"/>
              </a:spcBef>
              <a:spcAft>
                <a:spcPts val="0"/>
              </a:spcAft>
              <a:buClr>
                <a:schemeClr val="accent1"/>
              </a:buClr>
              <a:buSzPts val="1125"/>
              <a:buFont typeface="Arial"/>
              <a:buChar char="•"/>
            </a:pPr>
            <a:r>
              <a:rPr lang="en-GB" sz="1125">
                <a:solidFill>
                  <a:schemeClr val="accent1"/>
                </a:solidFill>
                <a:latin typeface="Century Gothic"/>
                <a:ea typeface="Century Gothic"/>
                <a:cs typeface="Century Gothic"/>
                <a:sym typeface="Century Gothic"/>
              </a:rPr>
              <a:t>What the NHS does</a:t>
            </a:r>
            <a:endParaRPr/>
          </a:p>
          <a:p>
            <a:pPr marL="192867" marR="0" lvl="0" indent="-192867" algn="ctr" rtl="0">
              <a:spcBef>
                <a:spcPts val="0"/>
              </a:spcBef>
              <a:spcAft>
                <a:spcPts val="0"/>
              </a:spcAft>
              <a:buClr>
                <a:schemeClr val="accent1"/>
              </a:buClr>
              <a:buSzPts val="1125"/>
              <a:buFont typeface="Arial"/>
              <a:buChar char="•"/>
            </a:pPr>
            <a:r>
              <a:rPr lang="en-GB" sz="1125">
                <a:solidFill>
                  <a:schemeClr val="accent1"/>
                </a:solidFill>
                <a:latin typeface="Century Gothic"/>
                <a:ea typeface="Century Gothic"/>
                <a:cs typeface="Century Gothic"/>
                <a:sym typeface="Century Gothic"/>
              </a:rPr>
              <a:t>Significance of the NHS</a:t>
            </a:r>
            <a:endParaRPr/>
          </a:p>
          <a:p>
            <a:pPr marL="192867" marR="0" lvl="0" indent="-192867" algn="ctr" rtl="0">
              <a:spcBef>
                <a:spcPts val="0"/>
              </a:spcBef>
              <a:spcAft>
                <a:spcPts val="0"/>
              </a:spcAft>
              <a:buClr>
                <a:schemeClr val="accent1"/>
              </a:buClr>
              <a:buSzPts val="1125"/>
              <a:buFont typeface="Arial"/>
              <a:buChar char="•"/>
            </a:pPr>
            <a:r>
              <a:rPr lang="en-GB" sz="1125">
                <a:solidFill>
                  <a:schemeClr val="accent1"/>
                </a:solidFill>
                <a:latin typeface="Century Gothic"/>
                <a:ea typeface="Century Gothic"/>
                <a:cs typeface="Century Gothic"/>
                <a:sym typeface="Century Gothic"/>
              </a:rPr>
              <a:t>How is the NHS different in other countries</a:t>
            </a:r>
            <a:endParaRPr/>
          </a:p>
        </p:txBody>
      </p:sp>
      <p:pic>
        <p:nvPicPr>
          <p:cNvPr id="359" name="Google Shape;359;p31"/>
          <p:cNvPicPr preferRelativeResize="0"/>
          <p:nvPr/>
        </p:nvPicPr>
        <p:blipFill rotWithShape="1">
          <a:blip r:embed="rId5">
            <a:alphaModFix/>
          </a:blip>
          <a:srcRect/>
          <a:stretch/>
        </p:blipFill>
        <p:spPr>
          <a:xfrm>
            <a:off x="62164" y="129166"/>
            <a:ext cx="6721423" cy="3280689"/>
          </a:xfrm>
          <a:prstGeom prst="rect">
            <a:avLst/>
          </a:prstGeom>
          <a:noFill/>
          <a:ln>
            <a:noFill/>
          </a:ln>
        </p:spPr>
      </p:pic>
      <p:pic>
        <p:nvPicPr>
          <p:cNvPr id="360" name="Google Shape;360;p31"/>
          <p:cNvPicPr preferRelativeResize="0"/>
          <p:nvPr/>
        </p:nvPicPr>
        <p:blipFill rotWithShape="1">
          <a:blip r:embed="rId6">
            <a:alphaModFix/>
          </a:blip>
          <a:srcRect/>
          <a:stretch/>
        </p:blipFill>
        <p:spPr>
          <a:xfrm>
            <a:off x="1113993" y="7677150"/>
            <a:ext cx="4299977" cy="2252913"/>
          </a:xfrm>
          <a:prstGeom prst="rect">
            <a:avLst/>
          </a:prstGeom>
          <a:noFill/>
          <a:ln>
            <a:noFill/>
          </a:ln>
        </p:spPr>
      </p:pic>
      <p:sp>
        <p:nvSpPr>
          <p:cNvPr id="361" name="Google Shape;361;p31"/>
          <p:cNvSpPr txBox="1"/>
          <p:nvPr/>
        </p:nvSpPr>
        <p:spPr>
          <a:xfrm>
            <a:off x="0" y="3277379"/>
            <a:ext cx="6795835"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GB" sz="1000" b="1">
                <a:solidFill>
                  <a:schemeClr val="dk1"/>
                </a:solidFill>
                <a:latin typeface="Calibri"/>
                <a:ea typeface="Calibri"/>
                <a:cs typeface="Calibri"/>
                <a:sym typeface="Calibri"/>
              </a:rPr>
              <a:t>The Beveridge Report, 1942</a:t>
            </a:r>
            <a:endParaRPr/>
          </a:p>
          <a:p>
            <a:pPr marL="0" marR="0" lvl="0" indent="0" algn="l" rtl="0">
              <a:spcBef>
                <a:spcPts val="0"/>
              </a:spcBef>
              <a:spcAft>
                <a:spcPts val="0"/>
              </a:spcAft>
              <a:buNone/>
            </a:pPr>
            <a:r>
              <a:rPr lang="en-GB" sz="1000">
                <a:solidFill>
                  <a:schemeClr val="dk1"/>
                </a:solidFill>
                <a:latin typeface="Calibri"/>
                <a:ea typeface="Calibri"/>
                <a:cs typeface="Calibri"/>
                <a:sym typeface="Calibri"/>
              </a:rPr>
              <a:t>In 1942, a plan had been presented by William Beveridge, a senior civil servant, detailing key areas for post-war reconstruction, aimed at establishing a national system of welfare for the people. It identified ‘five giants’ that were to be overcome: want, disease, ignorance, squalor and idleness.</a:t>
            </a:r>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GB" sz="1000">
                <a:solidFill>
                  <a:schemeClr val="dk1"/>
                </a:solidFill>
                <a:latin typeface="Calibri"/>
                <a:ea typeface="Calibri"/>
                <a:cs typeface="Calibri"/>
                <a:sym typeface="Calibri"/>
              </a:rPr>
              <a:t>When the Beveridge Report first appeared, it was welcomed by all the parties. There was broad agreement that protection needed to be provided for all members of society, and so when Labour came to power in 1945, they implemented the proposals in this report, thereby establishing the welfare state, a system which all governments after 1951 accepted in its essentials. This common acceptance became known as </a:t>
            </a:r>
            <a:r>
              <a:rPr lang="en-GB" sz="1000" b="1">
                <a:solidFill>
                  <a:schemeClr val="dk1"/>
                </a:solidFill>
                <a:latin typeface="Calibri"/>
                <a:ea typeface="Calibri"/>
                <a:cs typeface="Calibri"/>
                <a:sym typeface="Calibri"/>
              </a:rPr>
              <a:t>consensus.</a:t>
            </a:r>
            <a:endParaRPr sz="1000">
              <a:solidFill>
                <a:schemeClr val="dk1"/>
              </a:solidFill>
              <a:latin typeface="Calibri"/>
              <a:ea typeface="Calibri"/>
              <a:cs typeface="Calibri"/>
              <a:sym typeface="Calibri"/>
            </a:endParaRPr>
          </a:p>
        </p:txBody>
      </p:sp>
      <p:graphicFrame>
        <p:nvGraphicFramePr>
          <p:cNvPr id="362" name="Google Shape;362;p31"/>
          <p:cNvGraphicFramePr/>
          <p:nvPr/>
        </p:nvGraphicFramePr>
        <p:xfrm>
          <a:off x="177864" y="4851210"/>
          <a:ext cx="3000000" cy="3000000"/>
        </p:xfrm>
        <a:graphic>
          <a:graphicData uri="http://schemas.openxmlformats.org/drawingml/2006/table">
            <a:tbl>
              <a:tblPr firstRow="1" bandRow="1">
                <a:noFill/>
                <a:tableStyleId>{D1A5D336-3260-42BB-B45E-4BC73FE68BB1}</a:tableStyleId>
              </a:tblPr>
              <a:tblGrid>
                <a:gridCol w="790700">
                  <a:extLst>
                    <a:ext uri="{9D8B030D-6E8A-4147-A177-3AD203B41FA5}">
                      <a16:colId xmlns:a16="http://schemas.microsoft.com/office/drawing/2014/main" val="20000"/>
                    </a:ext>
                  </a:extLst>
                </a:gridCol>
                <a:gridCol w="5597150">
                  <a:extLst>
                    <a:ext uri="{9D8B030D-6E8A-4147-A177-3AD203B41FA5}">
                      <a16:colId xmlns:a16="http://schemas.microsoft.com/office/drawing/2014/main" val="20001"/>
                    </a:ext>
                  </a:extLst>
                </a:gridCol>
              </a:tblGrid>
              <a:tr h="310775">
                <a:tc>
                  <a:txBody>
                    <a:bodyPr/>
                    <a:lstStyle/>
                    <a:p>
                      <a:pPr marL="0" marR="0" lvl="0" indent="0" algn="ctr" rtl="0">
                        <a:spcBef>
                          <a:spcPts val="0"/>
                        </a:spcBef>
                        <a:spcAft>
                          <a:spcPts val="0"/>
                        </a:spcAft>
                        <a:buNone/>
                      </a:pPr>
                      <a:r>
                        <a:rPr lang="en-GB" sz="1000" b="1"/>
                        <a:t>Giant</a:t>
                      </a:r>
                      <a:endParaRPr/>
                    </a:p>
                  </a:txBody>
                  <a:tcPr marL="91450" marR="91450" marT="45725" marB="45725"/>
                </a:tc>
                <a:tc>
                  <a:txBody>
                    <a:bodyPr/>
                    <a:lstStyle/>
                    <a:p>
                      <a:pPr marL="0" marR="0" lvl="0" indent="0" algn="ctr" rtl="0">
                        <a:spcBef>
                          <a:spcPts val="0"/>
                        </a:spcBef>
                        <a:spcAft>
                          <a:spcPts val="0"/>
                        </a:spcAft>
                        <a:buNone/>
                      </a:pPr>
                      <a:r>
                        <a:rPr lang="en-GB" sz="1000" b="1"/>
                        <a:t>The 1945 Labour Government’s Solution</a:t>
                      </a:r>
                      <a:endParaRPr/>
                    </a:p>
                  </a:txBody>
                  <a:tcPr marL="91450" marR="91450" marT="45725" marB="45725"/>
                </a:tc>
                <a:extLst>
                  <a:ext uri="{0D108BD9-81ED-4DB2-BD59-A6C34878D82A}">
                    <a16:rowId xmlns:a16="http://schemas.microsoft.com/office/drawing/2014/main" val="10000"/>
                  </a:ext>
                </a:extLst>
              </a:tr>
              <a:tr h="498075">
                <a:tc>
                  <a:txBody>
                    <a:bodyPr/>
                    <a:lstStyle/>
                    <a:p>
                      <a:pPr marL="0" marR="0" lvl="0" indent="0" algn="l" rtl="0">
                        <a:spcBef>
                          <a:spcPts val="0"/>
                        </a:spcBef>
                        <a:spcAft>
                          <a:spcPts val="0"/>
                        </a:spcAft>
                        <a:buNone/>
                      </a:pPr>
                      <a:r>
                        <a:rPr lang="en-GB" sz="1000" b="0"/>
                        <a:t>Want</a:t>
                      </a:r>
                      <a:endParaRPr/>
                    </a:p>
                  </a:txBody>
                  <a:tcPr marL="91450" marR="91450" marT="45725" marB="45725"/>
                </a:tc>
                <a:tc>
                  <a:txBody>
                    <a:bodyPr/>
                    <a:lstStyle/>
                    <a:p>
                      <a:pPr marL="0" marR="0" lvl="0" indent="0" algn="l" rtl="0">
                        <a:spcBef>
                          <a:spcPts val="0"/>
                        </a:spcBef>
                        <a:spcAft>
                          <a:spcPts val="0"/>
                        </a:spcAft>
                        <a:buNone/>
                      </a:pPr>
                      <a:r>
                        <a:rPr lang="en-GB" sz="1000" b="0"/>
                        <a:t>To be ended by National Insurance. The National Insurance Act created a system whereby the government, employers and employees all paid for insurance which would pay out in the event of unemployment, sickness, maternity and retirement.</a:t>
                      </a:r>
                      <a:endParaRPr sz="1000" b="0"/>
                    </a:p>
                  </a:txBody>
                  <a:tcPr marL="91450" marR="91450" marT="45725" marB="45725"/>
                </a:tc>
                <a:extLst>
                  <a:ext uri="{0D108BD9-81ED-4DB2-BD59-A6C34878D82A}">
                    <a16:rowId xmlns:a16="http://schemas.microsoft.com/office/drawing/2014/main" val="10001"/>
                  </a:ext>
                </a:extLst>
              </a:tr>
              <a:tr h="357600">
                <a:tc>
                  <a:txBody>
                    <a:bodyPr/>
                    <a:lstStyle/>
                    <a:p>
                      <a:pPr marL="0" marR="0" lvl="0" indent="0" algn="l" rtl="0">
                        <a:spcBef>
                          <a:spcPts val="0"/>
                        </a:spcBef>
                        <a:spcAft>
                          <a:spcPts val="0"/>
                        </a:spcAft>
                        <a:buNone/>
                      </a:pPr>
                      <a:r>
                        <a:rPr lang="en-GB" sz="1000" b="0"/>
                        <a:t>Disease</a:t>
                      </a:r>
                      <a:endParaRPr/>
                    </a:p>
                  </a:txBody>
                  <a:tcPr marL="91450" marR="91450" marT="45725" marB="45725"/>
                </a:tc>
                <a:tc>
                  <a:txBody>
                    <a:bodyPr/>
                    <a:lstStyle/>
                    <a:p>
                      <a:pPr marL="0" marR="0" lvl="0" indent="0" algn="l" rtl="0">
                        <a:spcBef>
                          <a:spcPts val="0"/>
                        </a:spcBef>
                        <a:spcAft>
                          <a:spcPts val="0"/>
                        </a:spcAft>
                        <a:buNone/>
                      </a:pPr>
                      <a:r>
                        <a:rPr lang="en-GB" sz="1000" b="0"/>
                        <a:t>To be ended by a comprehensive health service. The National Heath Service Act provided free medical and hospital treatment for all (the NHS).</a:t>
                      </a:r>
                      <a:endParaRPr sz="1000" b="0"/>
                    </a:p>
                  </a:txBody>
                  <a:tcPr marL="91450" marR="91450" marT="45725" marB="45725"/>
                </a:tc>
                <a:extLst>
                  <a:ext uri="{0D108BD9-81ED-4DB2-BD59-A6C34878D82A}">
                    <a16:rowId xmlns:a16="http://schemas.microsoft.com/office/drawing/2014/main" val="10002"/>
                  </a:ext>
                </a:extLst>
              </a:tr>
              <a:tr h="310775">
                <a:tc>
                  <a:txBody>
                    <a:bodyPr/>
                    <a:lstStyle/>
                    <a:p>
                      <a:pPr marL="0" marR="0" lvl="0" indent="0" algn="l" rtl="0">
                        <a:spcBef>
                          <a:spcPts val="0"/>
                        </a:spcBef>
                        <a:spcAft>
                          <a:spcPts val="0"/>
                        </a:spcAft>
                        <a:buNone/>
                      </a:pPr>
                      <a:r>
                        <a:rPr lang="en-GB" sz="1000" b="0"/>
                        <a:t>Ignorance</a:t>
                      </a:r>
                      <a:endParaRPr/>
                    </a:p>
                  </a:txBody>
                  <a:tcPr marL="91450" marR="91450" marT="45725" marB="45725"/>
                </a:tc>
                <a:tc>
                  <a:txBody>
                    <a:bodyPr/>
                    <a:lstStyle/>
                    <a:p>
                      <a:pPr marL="0" marR="0" lvl="0" indent="0" algn="l" rtl="0">
                        <a:spcBef>
                          <a:spcPts val="0"/>
                        </a:spcBef>
                        <a:spcAft>
                          <a:spcPts val="0"/>
                        </a:spcAft>
                        <a:buNone/>
                      </a:pPr>
                      <a:r>
                        <a:rPr lang="en-GB" sz="1000" b="0"/>
                        <a:t>To be ended by an effective education system. The Labour Party continued to support the Conservative’s 1944 Butler Education Act which provided free education within grammar schools, technical schools or secondary schools.</a:t>
                      </a:r>
                      <a:endParaRPr sz="1000" b="0"/>
                    </a:p>
                  </a:txBody>
                  <a:tcPr marL="91450" marR="91450" marT="45725" marB="45725"/>
                </a:tc>
                <a:extLst>
                  <a:ext uri="{0D108BD9-81ED-4DB2-BD59-A6C34878D82A}">
                    <a16:rowId xmlns:a16="http://schemas.microsoft.com/office/drawing/2014/main" val="10003"/>
                  </a:ext>
                </a:extLst>
              </a:tr>
              <a:tr h="310775">
                <a:tc>
                  <a:txBody>
                    <a:bodyPr/>
                    <a:lstStyle/>
                    <a:p>
                      <a:pPr marL="0" marR="0" lvl="0" indent="0" algn="l" rtl="0">
                        <a:spcBef>
                          <a:spcPts val="0"/>
                        </a:spcBef>
                        <a:spcAft>
                          <a:spcPts val="0"/>
                        </a:spcAft>
                        <a:buNone/>
                      </a:pPr>
                      <a:r>
                        <a:rPr lang="en-GB" sz="1000" b="0"/>
                        <a:t>Squalor</a:t>
                      </a:r>
                      <a:endParaRPr/>
                    </a:p>
                  </a:txBody>
                  <a:tcPr marL="91450" marR="91450" marT="45725" marB="45725"/>
                </a:tc>
                <a:tc>
                  <a:txBody>
                    <a:bodyPr/>
                    <a:lstStyle/>
                    <a:p>
                      <a:pPr marL="0" marR="0" lvl="0" indent="0" algn="l" rtl="0">
                        <a:spcBef>
                          <a:spcPts val="0"/>
                        </a:spcBef>
                        <a:spcAft>
                          <a:spcPts val="0"/>
                        </a:spcAft>
                        <a:buNone/>
                      </a:pPr>
                      <a:r>
                        <a:rPr lang="en-GB" sz="1000" b="0"/>
                        <a:t>To be ended by slum clearance and rehousing</a:t>
                      </a:r>
                      <a:endParaRPr sz="1000" b="0"/>
                    </a:p>
                  </a:txBody>
                  <a:tcPr marL="91450" marR="91450" marT="45725" marB="45725"/>
                </a:tc>
                <a:extLst>
                  <a:ext uri="{0D108BD9-81ED-4DB2-BD59-A6C34878D82A}">
                    <a16:rowId xmlns:a16="http://schemas.microsoft.com/office/drawing/2014/main" val="10004"/>
                  </a:ext>
                </a:extLst>
              </a:tr>
              <a:tr h="310775">
                <a:tc>
                  <a:txBody>
                    <a:bodyPr/>
                    <a:lstStyle/>
                    <a:p>
                      <a:pPr marL="0" marR="0" lvl="0" indent="0" algn="l" rtl="0">
                        <a:spcBef>
                          <a:spcPts val="0"/>
                        </a:spcBef>
                        <a:spcAft>
                          <a:spcPts val="0"/>
                        </a:spcAft>
                        <a:buNone/>
                      </a:pPr>
                      <a:r>
                        <a:rPr lang="en-GB" sz="1000" b="0"/>
                        <a:t>Idleness</a:t>
                      </a:r>
                      <a:endParaRPr/>
                    </a:p>
                  </a:txBody>
                  <a:tcPr marL="91450" marR="91450" marT="45725" marB="45725"/>
                </a:tc>
                <a:tc>
                  <a:txBody>
                    <a:bodyPr/>
                    <a:lstStyle/>
                    <a:p>
                      <a:pPr marL="0" marR="0" lvl="0" indent="0" algn="l" rtl="0">
                        <a:spcBef>
                          <a:spcPts val="0"/>
                        </a:spcBef>
                        <a:spcAft>
                          <a:spcPts val="0"/>
                        </a:spcAft>
                        <a:buNone/>
                      </a:pPr>
                      <a:r>
                        <a:rPr lang="en-GB" sz="1000" b="0"/>
                        <a:t>To be ended by full employment</a:t>
                      </a:r>
                      <a:endParaRPr/>
                    </a:p>
                  </a:txBody>
                  <a:tcPr marL="91450" marR="91450" marT="45725" marB="45725"/>
                </a:tc>
                <a:extLst>
                  <a:ext uri="{0D108BD9-81ED-4DB2-BD59-A6C34878D82A}">
                    <a16:rowId xmlns:a16="http://schemas.microsoft.com/office/drawing/2014/main" val="10005"/>
                  </a:ext>
                </a:extLst>
              </a:tr>
            </a:tbl>
          </a:graphicData>
        </a:graphic>
      </p:graphicFrame>
      <p:sp>
        <p:nvSpPr>
          <p:cNvPr id="363" name="Google Shape;363;p31"/>
          <p:cNvSpPr/>
          <p:nvPr/>
        </p:nvSpPr>
        <p:spPr>
          <a:xfrm>
            <a:off x="62163" y="7277040"/>
            <a:ext cx="6721423"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a:solidFill>
                  <a:schemeClr val="dk1"/>
                </a:solidFill>
                <a:latin typeface="Calibri"/>
                <a:ea typeface="Calibri"/>
                <a:cs typeface="Calibri"/>
                <a:sym typeface="Calibri"/>
              </a:rPr>
              <a:t>The idealism that inspired the government’s welfare programme came at a heavy financial cost, which added to the financial burdens it inherited in 1945. </a:t>
            </a:r>
            <a:endParaRPr/>
          </a:p>
        </p:txBody>
      </p:sp>
      <p:sp>
        <p:nvSpPr>
          <p:cNvPr id="364" name="Google Shape;364;p3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471486" y="152270"/>
            <a:ext cx="5915025" cy="11108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Arial"/>
              <a:buNone/>
            </a:pPr>
            <a:r>
              <a:rPr lang="en-GB" b="1" u="sng">
                <a:latin typeface="Arial"/>
                <a:ea typeface="Arial"/>
                <a:cs typeface="Arial"/>
                <a:sym typeface="Arial"/>
              </a:rPr>
              <a:t>Contents</a:t>
            </a:r>
            <a:endParaRPr/>
          </a:p>
        </p:txBody>
      </p:sp>
      <p:sp>
        <p:nvSpPr>
          <p:cNvPr id="98" name="Google Shape;98;p14"/>
          <p:cNvSpPr txBox="1">
            <a:spLocks noGrp="1"/>
          </p:cNvSpPr>
          <p:nvPr>
            <p:ph type="body" idx="1"/>
          </p:nvPr>
        </p:nvSpPr>
        <p:spPr>
          <a:xfrm>
            <a:off x="266701" y="1494014"/>
            <a:ext cx="6305550" cy="5668786"/>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100000"/>
              <a:buNone/>
            </a:pPr>
            <a:r>
              <a:rPr lang="en-GB"/>
              <a:t>What will I be studying?				Page 3&amp;4</a:t>
            </a:r>
            <a:endParaRPr/>
          </a:p>
          <a:p>
            <a:pPr marL="0" lvl="0" indent="0" algn="l" rtl="0">
              <a:lnSpc>
                <a:spcPct val="90000"/>
              </a:lnSpc>
              <a:spcBef>
                <a:spcPts val="750"/>
              </a:spcBef>
              <a:spcAft>
                <a:spcPts val="0"/>
              </a:spcAft>
              <a:buClr>
                <a:schemeClr val="dk1"/>
              </a:buClr>
              <a:buSzPct val="100000"/>
              <a:buNone/>
            </a:pPr>
            <a:r>
              <a:rPr lang="en-GB"/>
              <a:t>Recommended Netflix Programmes		Page 5</a:t>
            </a:r>
            <a:endParaRPr/>
          </a:p>
          <a:p>
            <a:pPr marL="0" lvl="0" indent="0" algn="l" rtl="0">
              <a:lnSpc>
                <a:spcPct val="90000"/>
              </a:lnSpc>
              <a:spcBef>
                <a:spcPts val="750"/>
              </a:spcBef>
              <a:spcAft>
                <a:spcPts val="0"/>
              </a:spcAft>
              <a:buClr>
                <a:schemeClr val="dk1"/>
              </a:buClr>
              <a:buSzPct val="100000"/>
              <a:buNone/>
            </a:pPr>
            <a:r>
              <a:rPr lang="en-GB"/>
              <a:t>Other recommended watching 			Page 6</a:t>
            </a:r>
            <a:endParaRPr/>
          </a:p>
          <a:p>
            <a:pPr marL="0" lvl="0" indent="0" algn="l" rtl="0">
              <a:lnSpc>
                <a:spcPct val="90000"/>
              </a:lnSpc>
              <a:spcBef>
                <a:spcPts val="750"/>
              </a:spcBef>
              <a:spcAft>
                <a:spcPts val="0"/>
              </a:spcAft>
              <a:buClr>
                <a:schemeClr val="dk1"/>
              </a:buClr>
              <a:buSzPct val="100000"/>
              <a:buNone/>
            </a:pPr>
            <a:r>
              <a:rPr lang="en-GB"/>
              <a:t>Recommended Reading 				Page 7 &amp;8</a:t>
            </a:r>
            <a:endParaRPr/>
          </a:p>
          <a:p>
            <a:pPr marL="0" lvl="0" indent="0" algn="l" rtl="0">
              <a:lnSpc>
                <a:spcPct val="90000"/>
              </a:lnSpc>
              <a:spcBef>
                <a:spcPts val="750"/>
              </a:spcBef>
              <a:spcAft>
                <a:spcPts val="0"/>
              </a:spcAft>
              <a:buClr>
                <a:schemeClr val="dk1"/>
              </a:buClr>
              <a:buSzPct val="100000"/>
              <a:buNone/>
            </a:pPr>
            <a:r>
              <a:rPr lang="en-GB"/>
              <a:t>Representations Task				Page 8</a:t>
            </a:r>
            <a:endParaRPr/>
          </a:p>
          <a:p>
            <a:pPr marL="0" lvl="0" indent="0" algn="l" rtl="0">
              <a:lnSpc>
                <a:spcPct val="90000"/>
              </a:lnSpc>
              <a:spcBef>
                <a:spcPts val="750"/>
              </a:spcBef>
              <a:spcAft>
                <a:spcPts val="0"/>
              </a:spcAft>
              <a:buClr>
                <a:schemeClr val="dk1"/>
              </a:buClr>
              <a:buSzPct val="100000"/>
              <a:buNone/>
            </a:pPr>
            <a:r>
              <a:rPr lang="en-GB"/>
              <a:t>Learning Log					            Page 9</a:t>
            </a:r>
            <a:endParaRPr/>
          </a:p>
          <a:p>
            <a:pPr marL="0" lvl="0" indent="0" algn="l" rtl="0">
              <a:lnSpc>
                <a:spcPct val="90000"/>
              </a:lnSpc>
              <a:spcBef>
                <a:spcPts val="750"/>
              </a:spcBef>
              <a:spcAft>
                <a:spcPts val="0"/>
              </a:spcAft>
              <a:buClr>
                <a:schemeClr val="dk1"/>
              </a:buClr>
              <a:buSzPct val="100000"/>
              <a:buNone/>
            </a:pPr>
            <a:r>
              <a:rPr lang="en-GB"/>
              <a:t>Key word Glossary				            Page 10&amp;11</a:t>
            </a:r>
            <a:endParaRPr/>
          </a:p>
          <a:p>
            <a:pPr marL="0" lvl="0" indent="0" algn="l" rtl="0">
              <a:lnSpc>
                <a:spcPct val="90000"/>
              </a:lnSpc>
              <a:spcBef>
                <a:spcPts val="750"/>
              </a:spcBef>
              <a:spcAft>
                <a:spcPts val="0"/>
              </a:spcAft>
              <a:buClr>
                <a:schemeClr val="dk1"/>
              </a:buClr>
              <a:buSzPct val="100000"/>
              <a:buNone/>
            </a:pPr>
            <a:r>
              <a:rPr lang="en-GB"/>
              <a:t>A-Z Challenge					            Page 13</a:t>
            </a:r>
            <a:endParaRPr/>
          </a:p>
          <a:p>
            <a:pPr marL="0" lvl="0" indent="0" algn="l" rtl="0">
              <a:lnSpc>
                <a:spcPct val="90000"/>
              </a:lnSpc>
              <a:spcBef>
                <a:spcPts val="750"/>
              </a:spcBef>
              <a:spcAft>
                <a:spcPts val="0"/>
              </a:spcAft>
              <a:buClr>
                <a:schemeClr val="dk1"/>
              </a:buClr>
              <a:buSzPct val="100000"/>
              <a:buNone/>
            </a:pPr>
            <a:r>
              <a:rPr lang="en-GB"/>
              <a:t>History of the NHS					Page 14</a:t>
            </a:r>
            <a:endParaRPr/>
          </a:p>
          <a:p>
            <a:pPr marL="0" lvl="0" indent="0" algn="l" rtl="0">
              <a:lnSpc>
                <a:spcPct val="90000"/>
              </a:lnSpc>
              <a:spcBef>
                <a:spcPts val="750"/>
              </a:spcBef>
              <a:spcAft>
                <a:spcPts val="0"/>
              </a:spcAft>
              <a:buClr>
                <a:schemeClr val="dk1"/>
              </a:buClr>
              <a:buSzPct val="100000"/>
              <a:buNone/>
            </a:pPr>
            <a:r>
              <a:rPr lang="en-GB"/>
              <a:t>Roles in Health and Social Care			Page 15</a:t>
            </a:r>
            <a:endParaRPr/>
          </a:p>
          <a:p>
            <a:pPr marL="0" lvl="0" indent="0" algn="l" rtl="0">
              <a:lnSpc>
                <a:spcPct val="90000"/>
              </a:lnSpc>
              <a:spcBef>
                <a:spcPts val="750"/>
              </a:spcBef>
              <a:spcAft>
                <a:spcPts val="0"/>
              </a:spcAft>
              <a:buClr>
                <a:schemeClr val="dk1"/>
              </a:buClr>
              <a:buSzPct val="100000"/>
              <a:buNone/>
            </a:pPr>
            <a:r>
              <a:rPr lang="en-GB"/>
              <a:t>Frontline roles in a pandemic 			Page 16</a:t>
            </a:r>
            <a:endParaRPr/>
          </a:p>
          <a:p>
            <a:pPr marL="0" lvl="0" indent="0" algn="l" rtl="0">
              <a:lnSpc>
                <a:spcPct val="90000"/>
              </a:lnSpc>
              <a:spcBef>
                <a:spcPts val="750"/>
              </a:spcBef>
              <a:spcAft>
                <a:spcPts val="0"/>
              </a:spcAft>
              <a:buClr>
                <a:schemeClr val="dk1"/>
              </a:buClr>
              <a:buSzPct val="100000"/>
              <a:buNone/>
            </a:pPr>
            <a:r>
              <a:rPr lang="en-GB"/>
              <a:t>True or False					             Page 17</a:t>
            </a:r>
            <a:endParaRPr/>
          </a:p>
          <a:p>
            <a:pPr marL="0" lvl="0" indent="0" algn="l" rtl="0">
              <a:lnSpc>
                <a:spcPct val="90000"/>
              </a:lnSpc>
              <a:spcBef>
                <a:spcPts val="750"/>
              </a:spcBef>
              <a:spcAft>
                <a:spcPts val="0"/>
              </a:spcAft>
              <a:buClr>
                <a:schemeClr val="dk1"/>
              </a:buClr>
              <a:buSzPct val="100000"/>
              <a:buNone/>
            </a:pPr>
            <a:r>
              <a:rPr lang="en-GB"/>
              <a:t>Promoting Health with Children                               Page 18</a:t>
            </a:r>
            <a:endParaRPr/>
          </a:p>
          <a:p>
            <a:pPr marL="0" lvl="0" indent="0" algn="l" rtl="0">
              <a:lnSpc>
                <a:spcPct val="90000"/>
              </a:lnSpc>
              <a:spcBef>
                <a:spcPts val="750"/>
              </a:spcBef>
              <a:spcAft>
                <a:spcPts val="0"/>
              </a:spcAft>
              <a:buClr>
                <a:schemeClr val="dk1"/>
              </a:buClr>
              <a:buSzPct val="100000"/>
              <a:buNone/>
            </a:pPr>
            <a:r>
              <a:rPr lang="en-GB"/>
              <a:t>Malfunctions of the Body                                           Page 19</a:t>
            </a:r>
            <a:endParaRPr/>
          </a:p>
          <a:p>
            <a:pPr marL="0" lvl="0" indent="0" algn="l" rtl="0">
              <a:lnSpc>
                <a:spcPct val="90000"/>
              </a:lnSpc>
              <a:spcBef>
                <a:spcPts val="750"/>
              </a:spcBef>
              <a:spcAft>
                <a:spcPts val="0"/>
              </a:spcAft>
              <a:buClr>
                <a:schemeClr val="dk1"/>
              </a:buClr>
              <a:buSzPct val="100000"/>
              <a:buNone/>
            </a:pPr>
            <a:r>
              <a:rPr lang="en-GB"/>
              <a:t>Extension Task – COVID-19 &amp; Public Health	Page 20-21</a:t>
            </a:r>
            <a:endParaRPr/>
          </a:p>
          <a:p>
            <a:pPr marL="0" lvl="0" indent="0" algn="l" rtl="0">
              <a:lnSpc>
                <a:spcPct val="90000"/>
              </a:lnSpc>
              <a:spcBef>
                <a:spcPts val="750"/>
              </a:spcBef>
              <a:spcAft>
                <a:spcPts val="0"/>
              </a:spcAft>
              <a:buClr>
                <a:schemeClr val="dk1"/>
              </a:buClr>
              <a:buSzPct val="100000"/>
              <a:buNone/>
            </a:pPr>
            <a:endParaRPr/>
          </a:p>
          <a:p>
            <a:pPr marL="0" lvl="0" indent="0" algn="l" rtl="0">
              <a:lnSpc>
                <a:spcPct val="90000"/>
              </a:lnSpc>
              <a:spcBef>
                <a:spcPts val="750"/>
              </a:spcBef>
              <a:spcAft>
                <a:spcPts val="0"/>
              </a:spcAft>
              <a:buClr>
                <a:schemeClr val="dk1"/>
              </a:buClr>
              <a:buSzPct val="100000"/>
              <a:buNone/>
            </a:pPr>
            <a:endParaRPr/>
          </a:p>
        </p:txBody>
      </p:sp>
      <p:pic>
        <p:nvPicPr>
          <p:cNvPr id="99" name="Google Shape;99;p14" descr="3 Lifespan Development flashcards on Tinycards"/>
          <p:cNvPicPr preferRelativeResize="0"/>
          <p:nvPr/>
        </p:nvPicPr>
        <p:blipFill rotWithShape="1">
          <a:blip r:embed="rId3">
            <a:alphaModFix/>
          </a:blip>
          <a:srcRect/>
          <a:stretch/>
        </p:blipFill>
        <p:spPr>
          <a:xfrm>
            <a:off x="471486" y="7624498"/>
            <a:ext cx="5915026" cy="2242781"/>
          </a:xfrm>
          <a:prstGeom prst="rect">
            <a:avLst/>
          </a:prstGeom>
          <a:noFill/>
          <a:ln>
            <a:noFill/>
          </a:ln>
        </p:spPr>
      </p:pic>
      <p:sp>
        <p:nvSpPr>
          <p:cNvPr id="100" name="Google Shape;100;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2"/>
          <p:cNvPicPr preferRelativeResize="0"/>
          <p:nvPr/>
        </p:nvPicPr>
        <p:blipFill rotWithShape="1">
          <a:blip r:embed="rId3">
            <a:alphaModFix/>
          </a:blip>
          <a:srcRect/>
          <a:stretch/>
        </p:blipFill>
        <p:spPr>
          <a:xfrm>
            <a:off x="68429" y="502662"/>
            <a:ext cx="6721131" cy="6107688"/>
          </a:xfrm>
          <a:prstGeom prst="rect">
            <a:avLst/>
          </a:prstGeom>
          <a:noFill/>
          <a:ln>
            <a:noFill/>
          </a:ln>
        </p:spPr>
      </p:pic>
      <p:sp>
        <p:nvSpPr>
          <p:cNvPr id="370" name="Google Shape;370;p32"/>
          <p:cNvSpPr txBox="1"/>
          <p:nvPr/>
        </p:nvSpPr>
        <p:spPr>
          <a:xfrm>
            <a:off x="2455809" y="733327"/>
            <a:ext cx="1946367" cy="40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25" b="1">
                <a:solidFill>
                  <a:schemeClr val="accent1"/>
                </a:solidFill>
                <a:latin typeface="Century Gothic"/>
                <a:ea typeface="Century Gothic"/>
                <a:cs typeface="Century Gothic"/>
                <a:sym typeface="Century Gothic"/>
              </a:rPr>
              <a:t>Research task</a:t>
            </a:r>
            <a:endParaRPr/>
          </a:p>
        </p:txBody>
      </p:sp>
      <p:sp>
        <p:nvSpPr>
          <p:cNvPr id="371" name="Google Shape;371;p32"/>
          <p:cNvSpPr txBox="1"/>
          <p:nvPr/>
        </p:nvSpPr>
        <p:spPr>
          <a:xfrm>
            <a:off x="873872" y="1444147"/>
            <a:ext cx="5110243" cy="47705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Chose a professional from the following:</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Midwife</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Paramedic</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Paediatric nurse</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Nutritionist</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Physiotherapist</a:t>
            </a:r>
            <a:endParaRPr/>
          </a:p>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You could choose your own idea from health and social care roles if you prefer.</a:t>
            </a:r>
            <a:endParaRPr/>
          </a:p>
          <a:p>
            <a:pPr marL="0" marR="0" lvl="0" indent="0" algn="ctr" rtl="0">
              <a:spcBef>
                <a:spcPts val="0"/>
              </a:spcBef>
              <a:spcAft>
                <a:spcPts val="0"/>
              </a:spcAft>
              <a:buNone/>
            </a:pPr>
            <a:endParaRPr sz="1600">
              <a:solidFill>
                <a:schemeClr val="accent1"/>
              </a:solidFill>
              <a:latin typeface="Century Gothic"/>
              <a:ea typeface="Century Gothic"/>
              <a:cs typeface="Century Gothic"/>
              <a:sym typeface="Century Gothic"/>
            </a:endParaRPr>
          </a:p>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Create a fact file for your chosen job role</a:t>
            </a:r>
            <a:endParaRPr/>
          </a:p>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You could include:</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A day in the life of……</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General roles and responsibilities</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Routes into the role/ qualifications required</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Skills &amp; qualities</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Average pay</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Where they work</a:t>
            </a:r>
            <a:endParaRPr/>
          </a:p>
          <a:p>
            <a:pPr marL="192867" marR="0" lvl="0" indent="-192867" algn="ctr" rtl="0">
              <a:spcBef>
                <a:spcPts val="0"/>
              </a:spcBef>
              <a:spcAft>
                <a:spcPts val="0"/>
              </a:spcAft>
              <a:buClr>
                <a:schemeClr val="accent1"/>
              </a:buClr>
              <a:buSzPts val="1600"/>
              <a:buFont typeface="Arial"/>
              <a:buChar char="•"/>
            </a:pPr>
            <a:r>
              <a:rPr lang="en-GB" sz="1600">
                <a:solidFill>
                  <a:schemeClr val="accent1"/>
                </a:solidFill>
                <a:latin typeface="Century Gothic"/>
                <a:ea typeface="Century Gothic"/>
                <a:cs typeface="Century Gothic"/>
                <a:sym typeface="Century Gothic"/>
              </a:rPr>
              <a:t>Who they work with</a:t>
            </a:r>
            <a:endParaRPr/>
          </a:p>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And anything else you think may be suitable</a:t>
            </a:r>
            <a:endParaRPr/>
          </a:p>
        </p:txBody>
      </p:sp>
      <p:pic>
        <p:nvPicPr>
          <p:cNvPr id="372" name="Google Shape;372;p32" descr="Survey reveals NHS research and innovation priorities | AHSN Network"/>
          <p:cNvPicPr preferRelativeResize="0"/>
          <p:nvPr/>
        </p:nvPicPr>
        <p:blipFill rotWithShape="1">
          <a:blip r:embed="rId4">
            <a:alphaModFix/>
          </a:blip>
          <a:srcRect/>
          <a:stretch/>
        </p:blipFill>
        <p:spPr>
          <a:xfrm>
            <a:off x="873872" y="7156169"/>
            <a:ext cx="5222999" cy="2436338"/>
          </a:xfrm>
          <a:prstGeom prst="rect">
            <a:avLst/>
          </a:prstGeom>
          <a:noFill/>
          <a:ln>
            <a:noFill/>
          </a:ln>
        </p:spPr>
      </p:pic>
      <p:sp>
        <p:nvSpPr>
          <p:cNvPr id="373" name="Google Shape;373;p3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pic>
        <p:nvPicPr>
          <p:cNvPr id="374" name="Google Shape;374;p32"/>
          <p:cNvPicPr preferRelativeResize="0"/>
          <p:nvPr/>
        </p:nvPicPr>
        <p:blipFill rotWithShape="1">
          <a:blip r:embed="rId5">
            <a:alphaModFix/>
          </a:blip>
          <a:srcRect/>
          <a:stretch/>
        </p:blipFill>
        <p:spPr>
          <a:xfrm>
            <a:off x="5367525" y="502662"/>
            <a:ext cx="1490475" cy="18684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graphicFrame>
        <p:nvGraphicFramePr>
          <p:cNvPr id="379" name="Google Shape;379;p33"/>
          <p:cNvGraphicFramePr/>
          <p:nvPr/>
        </p:nvGraphicFramePr>
        <p:xfrm>
          <a:off x="0" y="2313966"/>
          <a:ext cx="3000000" cy="3000000"/>
        </p:xfrm>
        <a:graphic>
          <a:graphicData uri="http://schemas.openxmlformats.org/drawingml/2006/table">
            <a:tbl>
              <a:tblPr firstRow="1" bandRow="1">
                <a:noFill/>
                <a:tableStyleId>{D1A5D336-3260-42BB-B45E-4BC73FE68BB1}</a:tableStyleId>
              </a:tblPr>
              <a:tblGrid>
                <a:gridCol w="1424075">
                  <a:extLst>
                    <a:ext uri="{9D8B030D-6E8A-4147-A177-3AD203B41FA5}">
                      <a16:colId xmlns:a16="http://schemas.microsoft.com/office/drawing/2014/main" val="20000"/>
                    </a:ext>
                  </a:extLst>
                </a:gridCol>
                <a:gridCol w="1604875">
                  <a:extLst>
                    <a:ext uri="{9D8B030D-6E8A-4147-A177-3AD203B41FA5}">
                      <a16:colId xmlns:a16="http://schemas.microsoft.com/office/drawing/2014/main" val="20001"/>
                    </a:ext>
                  </a:extLst>
                </a:gridCol>
                <a:gridCol w="1819200">
                  <a:extLst>
                    <a:ext uri="{9D8B030D-6E8A-4147-A177-3AD203B41FA5}">
                      <a16:colId xmlns:a16="http://schemas.microsoft.com/office/drawing/2014/main" val="20002"/>
                    </a:ext>
                  </a:extLst>
                </a:gridCol>
                <a:gridCol w="2009850">
                  <a:extLst>
                    <a:ext uri="{9D8B030D-6E8A-4147-A177-3AD203B41FA5}">
                      <a16:colId xmlns:a16="http://schemas.microsoft.com/office/drawing/2014/main" val="20003"/>
                    </a:ext>
                  </a:extLst>
                </a:gridCol>
              </a:tblGrid>
              <a:tr h="638475">
                <a:tc>
                  <a:txBody>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Job Role</a:t>
                      </a:r>
                      <a:endParaRPr/>
                    </a:p>
                  </a:txBody>
                  <a:tcPr marL="51425" marR="51425" marT="25725" marB="25725"/>
                </a:tc>
                <a:tc>
                  <a:txBody>
                    <a:bodyPr/>
                    <a:lstStyle/>
                    <a:p>
                      <a:pPr marL="0" marR="0" lvl="0" indent="0" algn="l" rtl="0">
                        <a:spcBef>
                          <a:spcPts val="0"/>
                        </a:spcBef>
                        <a:spcAft>
                          <a:spcPts val="0"/>
                        </a:spcAft>
                        <a:buNone/>
                      </a:pPr>
                      <a:r>
                        <a:rPr lang="en-GB" sz="1500">
                          <a:latin typeface="Century Gothic"/>
                          <a:ea typeface="Century Gothic"/>
                          <a:cs typeface="Century Gothic"/>
                          <a:sym typeface="Century Gothic"/>
                        </a:rPr>
                        <a:t>Definition</a:t>
                      </a:r>
                      <a:endParaRPr/>
                    </a:p>
                  </a:txBody>
                  <a:tcPr marL="51425" marR="51425" marT="25725" marB="25725">
                    <a:solidFill>
                      <a:srgbClr val="92D050"/>
                    </a:solidFill>
                  </a:tcPr>
                </a:tc>
                <a:tc>
                  <a:txBody>
                    <a:bodyPr/>
                    <a:lstStyle/>
                    <a:p>
                      <a:pPr marL="0" marR="0" lvl="0" indent="0" algn="l" rtl="0">
                        <a:spcBef>
                          <a:spcPts val="0"/>
                        </a:spcBef>
                        <a:spcAft>
                          <a:spcPts val="0"/>
                        </a:spcAft>
                        <a:buNone/>
                      </a:pPr>
                      <a:r>
                        <a:rPr lang="en-GB" sz="1500">
                          <a:latin typeface="Century Gothic"/>
                          <a:ea typeface="Century Gothic"/>
                          <a:cs typeface="Century Gothic"/>
                          <a:sym typeface="Century Gothic"/>
                        </a:rPr>
                        <a:t>Roles and Responsibilities</a:t>
                      </a:r>
                      <a:endParaRPr/>
                    </a:p>
                  </a:txBody>
                  <a:tcPr marL="51425" marR="51425" marT="25725" marB="25725">
                    <a:solidFill>
                      <a:srgbClr val="FFC000"/>
                    </a:solidFill>
                  </a:tcPr>
                </a:tc>
                <a:tc>
                  <a:txBody>
                    <a:bodyPr/>
                    <a:lstStyle/>
                    <a:p>
                      <a:pPr marL="0" marR="0" lvl="0" indent="0" algn="l" rtl="0">
                        <a:spcBef>
                          <a:spcPts val="0"/>
                        </a:spcBef>
                        <a:spcAft>
                          <a:spcPts val="0"/>
                        </a:spcAft>
                        <a:buNone/>
                      </a:pPr>
                      <a:r>
                        <a:rPr lang="en-GB" sz="1500">
                          <a:latin typeface="Century Gothic"/>
                          <a:ea typeface="Century Gothic"/>
                          <a:cs typeface="Century Gothic"/>
                          <a:sym typeface="Century Gothic"/>
                        </a:rPr>
                        <a:t>How do they respond in a pandemic?</a:t>
                      </a:r>
                      <a:endParaRPr sz="1500">
                        <a:latin typeface="Century Gothic"/>
                        <a:ea typeface="Century Gothic"/>
                        <a:cs typeface="Century Gothic"/>
                        <a:sym typeface="Century Gothic"/>
                      </a:endParaRPr>
                    </a:p>
                  </a:txBody>
                  <a:tcPr marL="51425" marR="51425" marT="25725" marB="25725">
                    <a:solidFill>
                      <a:srgbClr val="FF0000"/>
                    </a:solidFill>
                  </a:tcPr>
                </a:tc>
                <a:extLst>
                  <a:ext uri="{0D108BD9-81ED-4DB2-BD59-A6C34878D82A}">
                    <a16:rowId xmlns:a16="http://schemas.microsoft.com/office/drawing/2014/main" val="10000"/>
                  </a:ext>
                </a:extLst>
              </a:tr>
              <a:tr h="745800">
                <a:tc>
                  <a:txBody>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District Nurse</a:t>
                      </a:r>
                      <a:endParaRPr sz="1600">
                        <a:solidFill>
                          <a:schemeClr val="accent1"/>
                        </a:solidFill>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extLst>
                  <a:ext uri="{0D108BD9-81ED-4DB2-BD59-A6C34878D82A}">
                    <a16:rowId xmlns:a16="http://schemas.microsoft.com/office/drawing/2014/main" val="10001"/>
                  </a:ext>
                </a:extLst>
              </a:tr>
              <a:tr h="745800">
                <a:tc>
                  <a:txBody>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Auxiliary Nurse</a:t>
                      </a:r>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extLst>
                  <a:ext uri="{0D108BD9-81ED-4DB2-BD59-A6C34878D82A}">
                    <a16:rowId xmlns:a16="http://schemas.microsoft.com/office/drawing/2014/main" val="10002"/>
                  </a:ext>
                </a:extLst>
              </a:tr>
              <a:tr h="745800">
                <a:tc>
                  <a:txBody>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Palliative Care</a:t>
                      </a:r>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extLst>
                  <a:ext uri="{0D108BD9-81ED-4DB2-BD59-A6C34878D82A}">
                    <a16:rowId xmlns:a16="http://schemas.microsoft.com/office/drawing/2014/main" val="10003"/>
                  </a:ext>
                </a:extLst>
              </a:tr>
              <a:tr h="745800">
                <a:tc>
                  <a:txBody>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Phlebotomist</a:t>
                      </a:r>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extLst>
                  <a:ext uri="{0D108BD9-81ED-4DB2-BD59-A6C34878D82A}">
                    <a16:rowId xmlns:a16="http://schemas.microsoft.com/office/drawing/2014/main" val="10004"/>
                  </a:ext>
                </a:extLst>
              </a:tr>
              <a:tr h="745800">
                <a:tc>
                  <a:txBody>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Domiciliary Carer</a:t>
                      </a:r>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extLst>
                  <a:ext uri="{0D108BD9-81ED-4DB2-BD59-A6C34878D82A}">
                    <a16:rowId xmlns:a16="http://schemas.microsoft.com/office/drawing/2014/main" val="10005"/>
                  </a:ext>
                </a:extLst>
              </a:tr>
              <a:tr h="745800">
                <a:tc>
                  <a:txBody>
                    <a:bodyPr/>
                    <a:lstStyle/>
                    <a:p>
                      <a:pPr marL="0" marR="0" lvl="0" indent="0" algn="ctr" rtl="0">
                        <a:spcBef>
                          <a:spcPts val="0"/>
                        </a:spcBef>
                        <a:spcAft>
                          <a:spcPts val="0"/>
                        </a:spcAft>
                        <a:buNone/>
                      </a:pPr>
                      <a:r>
                        <a:rPr lang="en-GB" sz="1600">
                          <a:solidFill>
                            <a:schemeClr val="accent1"/>
                          </a:solidFill>
                          <a:latin typeface="Century Gothic"/>
                          <a:ea typeface="Century Gothic"/>
                          <a:cs typeface="Century Gothic"/>
                          <a:sym typeface="Century Gothic"/>
                        </a:rPr>
                        <a:t>Adult Social Worker</a:t>
                      </a:r>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tc>
                  <a:txBody>
                    <a:bodyPr/>
                    <a:lstStyle/>
                    <a:p>
                      <a:pPr marL="0" marR="0" lvl="0" indent="0" algn="l" rtl="0">
                        <a:spcBef>
                          <a:spcPts val="0"/>
                        </a:spcBef>
                        <a:spcAft>
                          <a:spcPts val="0"/>
                        </a:spcAft>
                        <a:buNone/>
                      </a:pPr>
                      <a:endParaRPr sz="1500">
                        <a:latin typeface="Century Gothic"/>
                        <a:ea typeface="Century Gothic"/>
                        <a:cs typeface="Century Gothic"/>
                        <a:sym typeface="Century Gothic"/>
                      </a:endParaRPr>
                    </a:p>
                  </a:txBody>
                  <a:tcPr marL="51425" marR="51425" marT="25725" marB="25725"/>
                </a:tc>
                <a:extLst>
                  <a:ext uri="{0D108BD9-81ED-4DB2-BD59-A6C34878D82A}">
                    <a16:rowId xmlns:a16="http://schemas.microsoft.com/office/drawing/2014/main" val="10006"/>
                  </a:ext>
                </a:extLst>
              </a:tr>
            </a:tbl>
          </a:graphicData>
        </a:graphic>
      </p:graphicFrame>
      <p:pic>
        <p:nvPicPr>
          <p:cNvPr id="380" name="Google Shape;380;p33"/>
          <p:cNvPicPr preferRelativeResize="0"/>
          <p:nvPr/>
        </p:nvPicPr>
        <p:blipFill rotWithShape="1">
          <a:blip r:embed="rId3">
            <a:alphaModFix/>
          </a:blip>
          <a:srcRect/>
          <a:stretch/>
        </p:blipFill>
        <p:spPr>
          <a:xfrm>
            <a:off x="1443593" y="7696211"/>
            <a:ext cx="3970802" cy="2194149"/>
          </a:xfrm>
          <a:prstGeom prst="rect">
            <a:avLst/>
          </a:prstGeom>
          <a:noFill/>
          <a:ln>
            <a:noFill/>
          </a:ln>
        </p:spPr>
      </p:pic>
      <p:sp>
        <p:nvSpPr>
          <p:cNvPr id="381" name="Google Shape;381;p33"/>
          <p:cNvSpPr txBox="1"/>
          <p:nvPr/>
        </p:nvSpPr>
        <p:spPr>
          <a:xfrm>
            <a:off x="770964" y="508771"/>
            <a:ext cx="5143500" cy="931366"/>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chemeClr val="dk1"/>
              </a:buClr>
              <a:buSzPts val="1400"/>
              <a:buFont typeface="Arial"/>
              <a:buChar char="•"/>
            </a:pPr>
            <a:r>
              <a:rPr lang="en-GB" sz="1400">
                <a:solidFill>
                  <a:schemeClr val="dk1"/>
                </a:solidFill>
                <a:latin typeface="Century Gothic"/>
                <a:ea typeface="Century Gothic"/>
                <a:cs typeface="Century Gothic"/>
                <a:sym typeface="Century Gothic"/>
              </a:rPr>
              <a:t>What does it mean when people talk about being ‘on the front line’?</a:t>
            </a:r>
            <a:endParaRPr/>
          </a:p>
        </p:txBody>
      </p:sp>
      <p:sp>
        <p:nvSpPr>
          <p:cNvPr id="382" name="Google Shape;382;p33"/>
          <p:cNvSpPr txBox="1"/>
          <p:nvPr/>
        </p:nvSpPr>
        <p:spPr>
          <a:xfrm>
            <a:off x="2364442" y="161913"/>
            <a:ext cx="212910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On ‘</a:t>
            </a:r>
            <a:r>
              <a:rPr lang="en-GB" sz="1400">
                <a:solidFill>
                  <a:schemeClr val="accent1"/>
                </a:solidFill>
                <a:latin typeface="Century Gothic"/>
                <a:ea typeface="Century Gothic"/>
                <a:cs typeface="Century Gothic"/>
                <a:sym typeface="Century Gothic"/>
              </a:rPr>
              <a:t>The front line</a:t>
            </a:r>
            <a:r>
              <a:rPr lang="en-GB" sz="1400">
                <a:solidFill>
                  <a:schemeClr val="dk1"/>
                </a:solidFill>
                <a:latin typeface="Century Gothic"/>
                <a:ea typeface="Century Gothic"/>
                <a:cs typeface="Century Gothic"/>
                <a:sym typeface="Century Gothic"/>
              </a:rPr>
              <a:t>’…….</a:t>
            </a:r>
            <a:endParaRPr/>
          </a:p>
        </p:txBody>
      </p:sp>
      <p:sp>
        <p:nvSpPr>
          <p:cNvPr id="383" name="Google Shape;383;p33"/>
          <p:cNvSpPr txBox="1"/>
          <p:nvPr/>
        </p:nvSpPr>
        <p:spPr>
          <a:xfrm>
            <a:off x="1817289" y="974454"/>
            <a:ext cx="376898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Government declares a ‘</a:t>
            </a:r>
            <a:r>
              <a:rPr lang="en-GB" sz="1400">
                <a:solidFill>
                  <a:schemeClr val="accent1"/>
                </a:solidFill>
                <a:latin typeface="Century Gothic"/>
                <a:ea typeface="Century Gothic"/>
                <a:cs typeface="Century Gothic"/>
                <a:sym typeface="Century Gothic"/>
              </a:rPr>
              <a:t>pandemic</a:t>
            </a:r>
            <a:r>
              <a:rPr lang="en-GB" sz="1400">
                <a:solidFill>
                  <a:schemeClr val="dk1"/>
                </a:solidFill>
                <a:latin typeface="Century Gothic"/>
                <a:ea typeface="Century Gothic"/>
                <a:cs typeface="Century Gothic"/>
                <a:sym typeface="Century Gothic"/>
              </a:rPr>
              <a:t>’…….</a:t>
            </a:r>
            <a:endParaRPr/>
          </a:p>
        </p:txBody>
      </p:sp>
      <p:sp>
        <p:nvSpPr>
          <p:cNvPr id="384" name="Google Shape;384;p33"/>
          <p:cNvSpPr/>
          <p:nvPr/>
        </p:nvSpPr>
        <p:spPr>
          <a:xfrm>
            <a:off x="1072792" y="1382600"/>
            <a:ext cx="4712407" cy="523220"/>
          </a:xfrm>
          <a:prstGeom prst="rect">
            <a:avLst/>
          </a:prstGeom>
          <a:noFill/>
          <a:ln>
            <a:noFill/>
          </a:ln>
        </p:spPr>
        <p:txBody>
          <a:bodyPr spcFirstLastPara="1" wrap="square" lIns="91425" tIns="45700" rIns="91425" bIns="45700" anchor="t" anchorCtr="0">
            <a:noAutofit/>
          </a:bodyPr>
          <a:lstStyle/>
          <a:p>
            <a:pPr marL="257156" marR="0" lvl="0" indent="-257156" algn="ctr" rtl="0">
              <a:spcBef>
                <a:spcPts val="0"/>
              </a:spcBef>
              <a:spcAft>
                <a:spcPts val="0"/>
              </a:spcAft>
              <a:buClr>
                <a:schemeClr val="dk1"/>
              </a:buClr>
              <a:buSzPts val="1400"/>
              <a:buFont typeface="Arial"/>
              <a:buChar char="•"/>
            </a:pPr>
            <a:r>
              <a:rPr lang="en-GB" sz="1400">
                <a:solidFill>
                  <a:schemeClr val="dk1"/>
                </a:solidFill>
                <a:latin typeface="Century Gothic"/>
                <a:ea typeface="Century Gothic"/>
                <a:cs typeface="Century Gothic"/>
                <a:sym typeface="Century Gothic"/>
              </a:rPr>
              <a:t>What does it mean when people talk about the situation as a pandemic?</a:t>
            </a:r>
            <a:endParaRPr/>
          </a:p>
        </p:txBody>
      </p:sp>
      <p:sp>
        <p:nvSpPr>
          <p:cNvPr id="385" name="Google Shape;385;p33"/>
          <p:cNvSpPr/>
          <p:nvPr/>
        </p:nvSpPr>
        <p:spPr>
          <a:xfrm>
            <a:off x="160928" y="139867"/>
            <a:ext cx="6536141" cy="1956817"/>
          </a:xfrm>
          <a:prstGeom prst="rect">
            <a:avLst/>
          </a:prstGeom>
          <a:noFill/>
          <a:ln w="76200" cap="flat" cmpd="sng">
            <a:solidFill>
              <a:srgbClr val="98A8B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386" name="Google Shape;386;p3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4"/>
          <p:cNvSpPr/>
          <p:nvPr/>
        </p:nvSpPr>
        <p:spPr>
          <a:xfrm>
            <a:off x="497204" y="1774912"/>
            <a:ext cx="1978001" cy="1901738"/>
          </a:xfrm>
          <a:prstGeom prst="star12">
            <a:avLst>
              <a:gd name="adj" fmla="val 37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A district nurse will only work with the elderly.</a:t>
            </a:r>
            <a:endParaRPr/>
          </a:p>
        </p:txBody>
      </p:sp>
      <p:sp>
        <p:nvSpPr>
          <p:cNvPr id="392" name="Google Shape;392;p34"/>
          <p:cNvSpPr/>
          <p:nvPr/>
        </p:nvSpPr>
        <p:spPr>
          <a:xfrm>
            <a:off x="4234890" y="7235563"/>
            <a:ext cx="2432609" cy="1848514"/>
          </a:xfrm>
          <a:prstGeom prst="star12">
            <a:avLst>
              <a:gd name="adj" fmla="val 37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Auxiliary nurses help support other nurses to do their roles. </a:t>
            </a:r>
            <a:endParaRPr/>
          </a:p>
        </p:txBody>
      </p:sp>
      <p:sp>
        <p:nvSpPr>
          <p:cNvPr id="393" name="Google Shape;393;p34"/>
          <p:cNvSpPr/>
          <p:nvPr/>
        </p:nvSpPr>
        <p:spPr>
          <a:xfrm>
            <a:off x="3428999" y="1426164"/>
            <a:ext cx="2564990" cy="2250486"/>
          </a:xfrm>
          <a:prstGeom prst="star12">
            <a:avLst>
              <a:gd name="adj" fmla="val 37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A palliative care nurse will get involved with everyone who gets coronavirus.</a:t>
            </a:r>
            <a:endParaRPr/>
          </a:p>
        </p:txBody>
      </p:sp>
      <p:sp>
        <p:nvSpPr>
          <p:cNvPr id="394" name="Google Shape;394;p34"/>
          <p:cNvSpPr/>
          <p:nvPr/>
        </p:nvSpPr>
        <p:spPr>
          <a:xfrm>
            <a:off x="594108" y="7429011"/>
            <a:ext cx="2834891" cy="1899162"/>
          </a:xfrm>
          <a:prstGeom prst="star12">
            <a:avLst>
              <a:gd name="adj" fmla="val 37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Only phlebotomists are allowed to take blood.</a:t>
            </a:r>
            <a:endParaRPr/>
          </a:p>
        </p:txBody>
      </p:sp>
      <p:sp>
        <p:nvSpPr>
          <p:cNvPr id="395" name="Google Shape;395;p34"/>
          <p:cNvSpPr/>
          <p:nvPr/>
        </p:nvSpPr>
        <p:spPr>
          <a:xfrm>
            <a:off x="3924301" y="4248150"/>
            <a:ext cx="2190458" cy="1848515"/>
          </a:xfrm>
          <a:prstGeom prst="star12">
            <a:avLst>
              <a:gd name="adj" fmla="val 37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Domiciliary carers provide care in the home. </a:t>
            </a:r>
            <a:endParaRPr/>
          </a:p>
        </p:txBody>
      </p:sp>
      <p:sp>
        <p:nvSpPr>
          <p:cNvPr id="396" name="Google Shape;396;p34"/>
          <p:cNvSpPr/>
          <p:nvPr/>
        </p:nvSpPr>
        <p:spPr>
          <a:xfrm>
            <a:off x="247650" y="4435152"/>
            <a:ext cx="2872187" cy="2403797"/>
          </a:xfrm>
          <a:prstGeom prst="star12">
            <a:avLst>
              <a:gd name="adj" fmla="val 37500"/>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dk1"/>
                </a:solidFill>
                <a:latin typeface="Century Gothic"/>
                <a:ea typeface="Century Gothic"/>
                <a:cs typeface="Century Gothic"/>
                <a:sym typeface="Century Gothic"/>
              </a:rPr>
              <a:t>Adult social workers support people with poor mental health.</a:t>
            </a:r>
            <a:endParaRPr/>
          </a:p>
        </p:txBody>
      </p:sp>
      <p:sp>
        <p:nvSpPr>
          <p:cNvPr id="397" name="Google Shape;397;p34"/>
          <p:cNvSpPr/>
          <p:nvPr/>
        </p:nvSpPr>
        <p:spPr>
          <a:xfrm>
            <a:off x="2089751" y="203759"/>
            <a:ext cx="2145139" cy="4385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250" b="1">
                <a:solidFill>
                  <a:schemeClr val="accent1"/>
                </a:solidFill>
                <a:latin typeface="Century Gothic"/>
                <a:ea typeface="Century Gothic"/>
                <a:cs typeface="Century Gothic"/>
                <a:sym typeface="Century Gothic"/>
              </a:rPr>
              <a:t>True or False? </a:t>
            </a:r>
            <a:endParaRPr/>
          </a:p>
        </p:txBody>
      </p:sp>
      <p:sp>
        <p:nvSpPr>
          <p:cNvPr id="398" name="Google Shape;398;p34"/>
          <p:cNvSpPr txBox="1"/>
          <p:nvPr/>
        </p:nvSpPr>
        <p:spPr>
          <a:xfrm>
            <a:off x="497204" y="642341"/>
            <a:ext cx="586359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Colour code the statements in order to show if they are true or false.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		True				False</a:t>
            </a:r>
            <a:endParaRPr/>
          </a:p>
        </p:txBody>
      </p:sp>
      <p:sp>
        <p:nvSpPr>
          <p:cNvPr id="399" name="Google Shape;399;p34"/>
          <p:cNvSpPr/>
          <p:nvPr/>
        </p:nvSpPr>
        <p:spPr>
          <a:xfrm>
            <a:off x="914400" y="1238250"/>
            <a:ext cx="476250" cy="327421"/>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34"/>
          <p:cNvSpPr/>
          <p:nvPr/>
        </p:nvSpPr>
        <p:spPr>
          <a:xfrm>
            <a:off x="2713977" y="1238250"/>
            <a:ext cx="476250" cy="327421"/>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3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5"/>
          <p:cNvSpPr txBox="1">
            <a:spLocks noGrp="1"/>
          </p:cNvSpPr>
          <p:nvPr>
            <p:ph type="title"/>
          </p:nvPr>
        </p:nvSpPr>
        <p:spPr>
          <a:xfrm>
            <a:off x="471488" y="527405"/>
            <a:ext cx="5915025" cy="948469"/>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a:t>TASK: The importance of promoting good health in children’s care</a:t>
            </a:r>
            <a:endParaRPr/>
          </a:p>
        </p:txBody>
      </p:sp>
      <p:sp>
        <p:nvSpPr>
          <p:cNvPr id="407" name="Google Shape;407;p35"/>
          <p:cNvSpPr txBox="1">
            <a:spLocks noGrp="1"/>
          </p:cNvSpPr>
          <p:nvPr>
            <p:ph type="body" idx="1"/>
          </p:nvPr>
        </p:nvSpPr>
        <p:spPr>
          <a:xfrm>
            <a:off x="471487" y="1688545"/>
            <a:ext cx="5915025" cy="459440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100"/>
              <a:buNone/>
            </a:pPr>
            <a:r>
              <a:rPr lang="en-GB"/>
              <a:t>Making sure young children develop and grow to the best of their ability is a key role for Parents and HSC Early years workers.  Building on your previous research work, investigate the services and staff available to support the child in the first year of life.  </a:t>
            </a:r>
            <a:endParaRPr/>
          </a:p>
          <a:p>
            <a:pPr marL="171450" lvl="0" indent="-171450" algn="l" rtl="0">
              <a:lnSpc>
                <a:spcPct val="90000"/>
              </a:lnSpc>
              <a:spcBef>
                <a:spcPts val="750"/>
              </a:spcBef>
              <a:spcAft>
                <a:spcPts val="0"/>
              </a:spcAft>
              <a:buClr>
                <a:schemeClr val="dk1"/>
              </a:buClr>
              <a:buSzPts val="2100"/>
              <a:buChar char="•"/>
            </a:pPr>
            <a:r>
              <a:rPr lang="en-GB"/>
              <a:t>Produce a brief presentation to explain FOR 3 services</a:t>
            </a:r>
            <a:endParaRPr/>
          </a:p>
          <a:p>
            <a:pPr marL="171450" lvl="0" indent="-171450" algn="l" rtl="0">
              <a:lnSpc>
                <a:spcPct val="90000"/>
              </a:lnSpc>
              <a:spcBef>
                <a:spcPts val="750"/>
              </a:spcBef>
              <a:spcAft>
                <a:spcPts val="0"/>
              </a:spcAft>
              <a:buClr>
                <a:schemeClr val="dk1"/>
              </a:buClr>
              <a:buSzPts val="2100"/>
              <a:buChar char="•"/>
            </a:pPr>
            <a:r>
              <a:rPr lang="en-GB"/>
              <a:t>Job role carried out</a:t>
            </a:r>
            <a:endParaRPr/>
          </a:p>
          <a:p>
            <a:pPr marL="171450" lvl="0" indent="-171450" algn="l" rtl="0">
              <a:lnSpc>
                <a:spcPct val="90000"/>
              </a:lnSpc>
              <a:spcBef>
                <a:spcPts val="750"/>
              </a:spcBef>
              <a:spcAft>
                <a:spcPts val="0"/>
              </a:spcAft>
              <a:buClr>
                <a:schemeClr val="dk1"/>
              </a:buClr>
              <a:buSzPts val="2100"/>
              <a:buChar char="•"/>
            </a:pPr>
            <a:r>
              <a:rPr lang="en-GB"/>
              <a:t>Agency responsible</a:t>
            </a:r>
            <a:endParaRPr/>
          </a:p>
          <a:p>
            <a:pPr marL="171450" lvl="0" indent="-171450" algn="l" rtl="0">
              <a:lnSpc>
                <a:spcPct val="90000"/>
              </a:lnSpc>
              <a:spcBef>
                <a:spcPts val="750"/>
              </a:spcBef>
              <a:spcAft>
                <a:spcPts val="0"/>
              </a:spcAft>
              <a:buClr>
                <a:schemeClr val="dk1"/>
              </a:buClr>
              <a:buSzPts val="2100"/>
              <a:buChar char="•"/>
            </a:pPr>
            <a:r>
              <a:rPr lang="en-GB"/>
              <a:t>Any relevant legislation which offers control or guidance in the work done.</a:t>
            </a:r>
            <a:endParaRPr/>
          </a:p>
          <a:p>
            <a:pPr marL="171450" lvl="0" indent="-171450" algn="l" rtl="0">
              <a:lnSpc>
                <a:spcPct val="90000"/>
              </a:lnSpc>
              <a:spcBef>
                <a:spcPts val="750"/>
              </a:spcBef>
              <a:spcAft>
                <a:spcPts val="0"/>
              </a:spcAft>
              <a:buClr>
                <a:schemeClr val="dk1"/>
              </a:buClr>
              <a:buSzPts val="2100"/>
              <a:buChar char="•"/>
            </a:pPr>
            <a:r>
              <a:rPr lang="en-GB"/>
              <a:t>Impact on child’s Physical, Intellectual, Emotional and Social ( P.I.E.S.) health</a:t>
            </a:r>
            <a:endParaRPr/>
          </a:p>
          <a:p>
            <a:pPr marL="171450" lvl="0" indent="-171450" algn="l" rtl="0">
              <a:lnSpc>
                <a:spcPct val="90000"/>
              </a:lnSpc>
              <a:spcBef>
                <a:spcPts val="750"/>
              </a:spcBef>
              <a:spcAft>
                <a:spcPts val="0"/>
              </a:spcAft>
              <a:buClr>
                <a:schemeClr val="dk1"/>
              </a:buClr>
              <a:buSzPts val="2100"/>
              <a:buChar char="•"/>
            </a:pPr>
            <a:r>
              <a:rPr lang="en-GB"/>
              <a:t>Support available in general to parent</a:t>
            </a:r>
            <a:endParaRPr/>
          </a:p>
        </p:txBody>
      </p:sp>
      <p:sp>
        <p:nvSpPr>
          <p:cNvPr id="408" name="Google Shape;408;p3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pic>
        <p:nvPicPr>
          <p:cNvPr id="409" name="Google Shape;409;p35"/>
          <p:cNvPicPr preferRelativeResize="0"/>
          <p:nvPr/>
        </p:nvPicPr>
        <p:blipFill rotWithShape="1">
          <a:blip r:embed="rId3">
            <a:alphaModFix/>
          </a:blip>
          <a:srcRect/>
          <a:stretch/>
        </p:blipFill>
        <p:spPr>
          <a:xfrm>
            <a:off x="303167" y="6948001"/>
            <a:ext cx="2505075" cy="1828800"/>
          </a:xfrm>
          <a:prstGeom prst="rect">
            <a:avLst/>
          </a:prstGeom>
          <a:noFill/>
          <a:ln>
            <a:noFill/>
          </a:ln>
        </p:spPr>
      </p:pic>
      <p:pic>
        <p:nvPicPr>
          <p:cNvPr id="410" name="Google Shape;410;p35"/>
          <p:cNvPicPr preferRelativeResize="0"/>
          <p:nvPr/>
        </p:nvPicPr>
        <p:blipFill rotWithShape="1">
          <a:blip r:embed="rId4">
            <a:alphaModFix/>
          </a:blip>
          <a:srcRect/>
          <a:stretch/>
        </p:blipFill>
        <p:spPr>
          <a:xfrm>
            <a:off x="3067392" y="6522659"/>
            <a:ext cx="891537" cy="1339742"/>
          </a:xfrm>
          <a:prstGeom prst="rect">
            <a:avLst/>
          </a:prstGeom>
          <a:noFill/>
          <a:ln>
            <a:noFill/>
          </a:ln>
        </p:spPr>
      </p:pic>
      <p:pic>
        <p:nvPicPr>
          <p:cNvPr id="411" name="Google Shape;411;p35"/>
          <p:cNvPicPr preferRelativeResize="0"/>
          <p:nvPr/>
        </p:nvPicPr>
        <p:blipFill rotWithShape="1">
          <a:blip r:embed="rId5">
            <a:alphaModFix/>
          </a:blip>
          <a:srcRect/>
          <a:stretch/>
        </p:blipFill>
        <p:spPr>
          <a:xfrm>
            <a:off x="4049759" y="7493225"/>
            <a:ext cx="2586535" cy="14484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6"/>
          <p:cNvSpPr txBox="1">
            <a:spLocks noGrp="1"/>
          </p:cNvSpPr>
          <p:nvPr>
            <p:ph type="title"/>
          </p:nvPr>
        </p:nvSpPr>
        <p:spPr>
          <a:xfrm>
            <a:off x="471487" y="527405"/>
            <a:ext cx="5915025" cy="1500009"/>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GB"/>
              <a:t>Unit 4 Anatomy and Physiology Sample Task:</a:t>
            </a:r>
            <a:endParaRPr/>
          </a:p>
        </p:txBody>
      </p:sp>
      <p:sp>
        <p:nvSpPr>
          <p:cNvPr id="417" name="Google Shape;417;p36"/>
          <p:cNvSpPr txBox="1">
            <a:spLocks noGrp="1"/>
          </p:cNvSpPr>
          <p:nvPr>
            <p:ph type="body" idx="1"/>
          </p:nvPr>
        </p:nvSpPr>
        <p:spPr>
          <a:xfrm>
            <a:off x="471487" y="2027414"/>
            <a:ext cx="5915100" cy="6285300"/>
          </a:xfrm>
          <a:prstGeom prst="rect">
            <a:avLst/>
          </a:prstGeom>
          <a:noFill/>
          <a:ln>
            <a:noFill/>
          </a:ln>
        </p:spPr>
        <p:txBody>
          <a:bodyPr spcFirstLastPara="1" wrap="square" lIns="91425" tIns="45700" rIns="91425" bIns="45700" anchor="t" anchorCtr="0">
            <a:normAutofit/>
          </a:bodyPr>
          <a:lstStyle/>
          <a:p>
            <a:pPr marL="171450" lvl="0" indent="-171450" algn="l" rtl="0">
              <a:lnSpc>
                <a:spcPct val="90000"/>
              </a:lnSpc>
              <a:spcBef>
                <a:spcPts val="0"/>
              </a:spcBef>
              <a:spcAft>
                <a:spcPts val="0"/>
              </a:spcAft>
              <a:buClr>
                <a:schemeClr val="dk1"/>
              </a:buClr>
              <a:buSzPts val="2100"/>
              <a:buChar char="•"/>
            </a:pPr>
            <a:r>
              <a:rPr lang="en-GB"/>
              <a:t>The body comprise a range of organs and systems.  Each of these has the potential to malfunction.</a:t>
            </a:r>
            <a:endParaRPr/>
          </a:p>
          <a:p>
            <a:pPr marL="171450" lvl="0" indent="-171450" algn="l" rtl="0">
              <a:lnSpc>
                <a:spcPct val="90000"/>
              </a:lnSpc>
              <a:spcBef>
                <a:spcPts val="750"/>
              </a:spcBef>
              <a:spcAft>
                <a:spcPts val="0"/>
              </a:spcAft>
              <a:buClr>
                <a:schemeClr val="dk1"/>
              </a:buClr>
              <a:buSzPts val="2100"/>
              <a:buChar char="•"/>
            </a:pPr>
            <a:r>
              <a:rPr lang="en-GB"/>
              <a:t>Choose one of the following:</a:t>
            </a:r>
            <a:endParaRPr/>
          </a:p>
          <a:p>
            <a:pPr marL="171450" lvl="0" indent="-171450" algn="l" rtl="0">
              <a:lnSpc>
                <a:spcPct val="90000"/>
              </a:lnSpc>
              <a:spcBef>
                <a:spcPts val="750"/>
              </a:spcBef>
              <a:spcAft>
                <a:spcPts val="0"/>
              </a:spcAft>
              <a:buClr>
                <a:schemeClr val="dk1"/>
              </a:buClr>
              <a:buSzPts val="2100"/>
              <a:buChar char="•"/>
            </a:pPr>
            <a:r>
              <a:rPr lang="en-GB"/>
              <a:t>The Heart</a:t>
            </a:r>
            <a:endParaRPr/>
          </a:p>
          <a:p>
            <a:pPr marL="171450" lvl="0" indent="-171450" algn="l" rtl="0">
              <a:lnSpc>
                <a:spcPct val="90000"/>
              </a:lnSpc>
              <a:spcBef>
                <a:spcPts val="750"/>
              </a:spcBef>
              <a:spcAft>
                <a:spcPts val="0"/>
              </a:spcAft>
              <a:buClr>
                <a:schemeClr val="dk1"/>
              </a:buClr>
              <a:buSzPts val="2100"/>
              <a:buChar char="•"/>
            </a:pPr>
            <a:r>
              <a:rPr lang="en-GB"/>
              <a:t>The Brain</a:t>
            </a:r>
            <a:endParaRPr/>
          </a:p>
          <a:p>
            <a:pPr marL="171450" lvl="0" indent="-171450" algn="l" rtl="0">
              <a:lnSpc>
                <a:spcPct val="90000"/>
              </a:lnSpc>
              <a:spcBef>
                <a:spcPts val="750"/>
              </a:spcBef>
              <a:spcAft>
                <a:spcPts val="0"/>
              </a:spcAft>
              <a:buClr>
                <a:schemeClr val="dk1"/>
              </a:buClr>
              <a:buSzPts val="2100"/>
              <a:buChar char="•"/>
            </a:pPr>
            <a:r>
              <a:rPr lang="en-GB"/>
              <a:t>The Digestive system</a:t>
            </a:r>
            <a:endParaRPr/>
          </a:p>
          <a:p>
            <a:pPr marL="171450" lvl="0" indent="-171450" algn="l" rtl="0">
              <a:lnSpc>
                <a:spcPct val="90000"/>
              </a:lnSpc>
              <a:spcBef>
                <a:spcPts val="750"/>
              </a:spcBef>
              <a:spcAft>
                <a:spcPts val="0"/>
              </a:spcAft>
              <a:buClr>
                <a:schemeClr val="dk1"/>
              </a:buClr>
              <a:buSzPts val="1400"/>
              <a:buChar char="•"/>
            </a:pPr>
            <a:r>
              <a:rPr lang="en-GB" sz="1400"/>
              <a:t>For the organ or system of your choice:</a:t>
            </a:r>
            <a:br>
              <a:rPr lang="en-GB" sz="1400"/>
            </a:br>
            <a:r>
              <a:rPr lang="en-GB" sz="1400"/>
              <a:t>Investigate malfunctions affecting it</a:t>
            </a:r>
            <a:endParaRPr/>
          </a:p>
          <a:p>
            <a:pPr marL="171450" lvl="0" indent="-171450" algn="l" rtl="0">
              <a:lnSpc>
                <a:spcPct val="90000"/>
              </a:lnSpc>
              <a:spcBef>
                <a:spcPts val="750"/>
              </a:spcBef>
              <a:spcAft>
                <a:spcPts val="0"/>
              </a:spcAft>
              <a:buClr>
                <a:schemeClr val="dk1"/>
              </a:buClr>
              <a:buSzPts val="1400"/>
              <a:buChar char="•"/>
            </a:pPr>
            <a:r>
              <a:rPr lang="en-GB" sz="1400"/>
              <a:t>Choose one malfunction</a:t>
            </a:r>
            <a:endParaRPr/>
          </a:p>
          <a:p>
            <a:pPr marL="171450" lvl="0" indent="-171450" algn="l" rtl="0">
              <a:lnSpc>
                <a:spcPct val="90000"/>
              </a:lnSpc>
              <a:spcBef>
                <a:spcPts val="750"/>
              </a:spcBef>
              <a:spcAft>
                <a:spcPts val="0"/>
              </a:spcAft>
              <a:buClr>
                <a:schemeClr val="dk1"/>
              </a:buClr>
              <a:buSzPts val="1400"/>
              <a:buChar char="•"/>
            </a:pPr>
            <a:r>
              <a:rPr lang="en-GB" sz="1400"/>
              <a:t>Describe the impact of the malfunction on the system</a:t>
            </a:r>
            <a:endParaRPr/>
          </a:p>
          <a:p>
            <a:pPr marL="171450" lvl="0" indent="-171450" algn="l" rtl="0">
              <a:lnSpc>
                <a:spcPct val="90000"/>
              </a:lnSpc>
              <a:spcBef>
                <a:spcPts val="750"/>
              </a:spcBef>
              <a:spcAft>
                <a:spcPts val="0"/>
              </a:spcAft>
              <a:buClr>
                <a:schemeClr val="dk1"/>
              </a:buClr>
              <a:buSzPts val="1400"/>
              <a:buChar char="•"/>
            </a:pPr>
            <a:r>
              <a:rPr lang="en-GB" sz="1400"/>
              <a:t>Describe the typical effects on the individual experiencing the malfunction</a:t>
            </a:r>
            <a:endParaRPr/>
          </a:p>
          <a:p>
            <a:pPr marL="171450" lvl="0" indent="-171450" algn="l" rtl="0">
              <a:lnSpc>
                <a:spcPct val="90000"/>
              </a:lnSpc>
              <a:spcBef>
                <a:spcPts val="750"/>
              </a:spcBef>
              <a:spcAft>
                <a:spcPts val="0"/>
              </a:spcAft>
              <a:buClr>
                <a:schemeClr val="dk1"/>
              </a:buClr>
              <a:buSzPts val="1400"/>
              <a:buChar char="•"/>
            </a:pPr>
            <a:r>
              <a:rPr lang="en-GB" sz="1400"/>
              <a:t>Describe the range of treatments which may be available to support them</a:t>
            </a:r>
            <a:r>
              <a:rPr lang="en-GB"/>
              <a:t>.</a:t>
            </a:r>
            <a:endParaRPr/>
          </a:p>
        </p:txBody>
      </p:sp>
      <p:sp>
        <p:nvSpPr>
          <p:cNvPr id="418" name="Google Shape;418;p3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pic>
        <p:nvPicPr>
          <p:cNvPr id="419" name="Google Shape;419;p36"/>
          <p:cNvPicPr preferRelativeResize="0"/>
          <p:nvPr/>
        </p:nvPicPr>
        <p:blipFill rotWithShape="1">
          <a:blip r:embed="rId3">
            <a:alphaModFix/>
          </a:blip>
          <a:srcRect/>
          <a:stretch/>
        </p:blipFill>
        <p:spPr>
          <a:xfrm>
            <a:off x="182728" y="6399477"/>
            <a:ext cx="2600325" cy="1762125"/>
          </a:xfrm>
          <a:prstGeom prst="rect">
            <a:avLst/>
          </a:prstGeom>
          <a:noFill/>
          <a:ln>
            <a:noFill/>
          </a:ln>
        </p:spPr>
      </p:pic>
      <p:pic>
        <p:nvPicPr>
          <p:cNvPr id="420" name="Google Shape;420;p36"/>
          <p:cNvPicPr preferRelativeResize="0"/>
          <p:nvPr/>
        </p:nvPicPr>
        <p:blipFill rotWithShape="1">
          <a:blip r:embed="rId4">
            <a:alphaModFix/>
          </a:blip>
          <a:srcRect/>
          <a:stretch/>
        </p:blipFill>
        <p:spPr>
          <a:xfrm>
            <a:off x="4462463" y="6328903"/>
            <a:ext cx="2305050" cy="1981200"/>
          </a:xfrm>
          <a:prstGeom prst="rect">
            <a:avLst/>
          </a:prstGeom>
          <a:noFill/>
          <a:ln>
            <a:noFill/>
          </a:ln>
        </p:spPr>
      </p:pic>
      <p:pic>
        <p:nvPicPr>
          <p:cNvPr id="421" name="Google Shape;421;p36"/>
          <p:cNvPicPr preferRelativeResize="0"/>
          <p:nvPr/>
        </p:nvPicPr>
        <p:blipFill rotWithShape="1">
          <a:blip r:embed="rId5">
            <a:alphaModFix/>
          </a:blip>
          <a:srcRect/>
          <a:stretch/>
        </p:blipFill>
        <p:spPr>
          <a:xfrm>
            <a:off x="2741696" y="6399477"/>
            <a:ext cx="1762125" cy="2590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7"/>
          <p:cNvSpPr txBox="1">
            <a:spLocks noGrp="1"/>
          </p:cNvSpPr>
          <p:nvPr>
            <p:ph type="title"/>
          </p:nvPr>
        </p:nvSpPr>
        <p:spPr>
          <a:xfrm>
            <a:off x="95250" y="26369"/>
            <a:ext cx="6667500" cy="19147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sz="3200" b="1" u="sng"/>
              <a:t>Optional Extension Task:</a:t>
            </a:r>
            <a:br>
              <a:rPr lang="en-GB" sz="3200" b="1" u="sng"/>
            </a:br>
            <a:r>
              <a:rPr lang="en-GB" sz="3200" b="1" u="sng"/>
              <a:t/>
            </a:r>
            <a:br>
              <a:rPr lang="en-GB" sz="3200" b="1" u="sng"/>
            </a:br>
            <a:r>
              <a:rPr lang="en-GB" sz="3200" b="1" i="1" u="sng"/>
              <a:t>Health and Social Care in a Pandemic.</a:t>
            </a:r>
            <a:endParaRPr sz="3200" b="1" u="sng"/>
          </a:p>
        </p:txBody>
      </p:sp>
      <p:sp>
        <p:nvSpPr>
          <p:cNvPr id="427" name="Google Shape;427;p37"/>
          <p:cNvSpPr txBox="1">
            <a:spLocks noGrp="1"/>
          </p:cNvSpPr>
          <p:nvPr>
            <p:ph type="body" idx="1"/>
          </p:nvPr>
        </p:nvSpPr>
        <p:spPr>
          <a:xfrm>
            <a:off x="471488" y="1941071"/>
            <a:ext cx="5915025" cy="698120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GB" sz="1600"/>
              <a:t>At the moment, we are living through a time when health and social care services are needed more than ever! Those who have chosen this as a profession have stepped up to look after those affected by the COVID-19 pandemic. You will be seeing on the news constant stories about the amazing work that is going on in the British NHS and Care system and this task is your opportunity to find out more about pandemic control in the area and also the work of the World Health Organisation (WHO) in organising a global response. This will require you to research and understand why the steps have been taken around us and how this fits into the global picture. </a:t>
            </a:r>
            <a:endParaRPr/>
          </a:p>
          <a:p>
            <a:pPr marL="0" lvl="0" indent="0" algn="l" rtl="0">
              <a:lnSpc>
                <a:spcPct val="90000"/>
              </a:lnSpc>
              <a:spcBef>
                <a:spcPts val="750"/>
              </a:spcBef>
              <a:spcAft>
                <a:spcPts val="0"/>
              </a:spcAft>
              <a:buClr>
                <a:schemeClr val="dk1"/>
              </a:buClr>
              <a:buSzPts val="1600"/>
              <a:buNone/>
            </a:pPr>
            <a:r>
              <a:rPr lang="en-GB" sz="1600" i="1"/>
              <a:t>As this is an extension task you can complete as much of this as you like or are able to but this level of thinking and also detail will help build the skill required for distinction or distinction* in your level 3 course.</a:t>
            </a:r>
            <a:endParaRPr sz="1600"/>
          </a:p>
          <a:p>
            <a:pPr marL="0" lvl="0" indent="0" algn="l" rtl="0">
              <a:lnSpc>
                <a:spcPct val="90000"/>
              </a:lnSpc>
              <a:spcBef>
                <a:spcPts val="750"/>
              </a:spcBef>
              <a:spcAft>
                <a:spcPts val="0"/>
              </a:spcAft>
              <a:buClr>
                <a:schemeClr val="dk1"/>
              </a:buClr>
              <a:buSzPts val="1600"/>
              <a:buNone/>
            </a:pPr>
            <a:endParaRPr sz="1600" i="1"/>
          </a:p>
          <a:p>
            <a:pPr marL="0" lvl="0" indent="0" algn="l" rtl="0">
              <a:lnSpc>
                <a:spcPct val="90000"/>
              </a:lnSpc>
              <a:spcBef>
                <a:spcPts val="750"/>
              </a:spcBef>
              <a:spcAft>
                <a:spcPts val="0"/>
              </a:spcAft>
              <a:buClr>
                <a:schemeClr val="dk1"/>
              </a:buClr>
              <a:buSzPts val="1600"/>
              <a:buNone/>
            </a:pPr>
            <a:r>
              <a:rPr lang="en-GB" sz="1600" b="1"/>
              <a:t>Task 1</a:t>
            </a:r>
            <a:r>
              <a:rPr lang="en-GB" sz="1600"/>
              <a:t> – What is the role of health promoters?</a:t>
            </a:r>
            <a:endParaRPr/>
          </a:p>
          <a:p>
            <a:pPr marL="0" lvl="0" indent="0" algn="l" rtl="0">
              <a:lnSpc>
                <a:spcPct val="90000"/>
              </a:lnSpc>
              <a:spcBef>
                <a:spcPts val="750"/>
              </a:spcBef>
              <a:spcAft>
                <a:spcPts val="0"/>
              </a:spcAft>
              <a:buClr>
                <a:schemeClr val="dk1"/>
              </a:buClr>
              <a:buSzPts val="1600"/>
              <a:buNone/>
            </a:pPr>
            <a:r>
              <a:rPr lang="en-GB" sz="1600"/>
              <a:t>You will need to read through the following information and complete some research in order to explain the roles of the following organisations in maintaining the health of the population:</a:t>
            </a:r>
            <a:endParaRPr/>
          </a:p>
          <a:p>
            <a:pPr marL="0" lvl="0" indent="0" algn="l" rtl="0">
              <a:lnSpc>
                <a:spcPct val="90000"/>
              </a:lnSpc>
              <a:spcBef>
                <a:spcPts val="750"/>
              </a:spcBef>
              <a:spcAft>
                <a:spcPts val="0"/>
              </a:spcAft>
              <a:buClr>
                <a:schemeClr val="dk1"/>
              </a:buClr>
              <a:buSzPts val="1600"/>
              <a:buNone/>
            </a:pPr>
            <a:r>
              <a:rPr lang="en-GB" sz="1600" b="1"/>
              <a:t>World Health Organisation (WHO).</a:t>
            </a:r>
            <a:endParaRPr/>
          </a:p>
          <a:p>
            <a:pPr marL="0" lvl="0" indent="0" algn="l" rtl="0">
              <a:lnSpc>
                <a:spcPct val="90000"/>
              </a:lnSpc>
              <a:spcBef>
                <a:spcPts val="750"/>
              </a:spcBef>
              <a:spcAft>
                <a:spcPts val="0"/>
              </a:spcAft>
              <a:buClr>
                <a:schemeClr val="dk1"/>
              </a:buClr>
              <a:buSzPts val="1600"/>
              <a:buNone/>
            </a:pPr>
            <a:r>
              <a:rPr lang="en-GB" sz="1600" b="1"/>
              <a:t>Department of Health </a:t>
            </a:r>
            <a:endParaRPr/>
          </a:p>
          <a:p>
            <a:pPr marL="0" lvl="0" indent="0" algn="l" rtl="0">
              <a:lnSpc>
                <a:spcPct val="90000"/>
              </a:lnSpc>
              <a:spcBef>
                <a:spcPts val="750"/>
              </a:spcBef>
              <a:spcAft>
                <a:spcPts val="0"/>
              </a:spcAft>
              <a:buClr>
                <a:schemeClr val="dk1"/>
              </a:buClr>
              <a:buSzPts val="1600"/>
              <a:buNone/>
            </a:pPr>
            <a:r>
              <a:rPr lang="en-GB" sz="1600" b="1"/>
              <a:t>Public Health Agency</a:t>
            </a:r>
            <a:endParaRPr/>
          </a:p>
          <a:p>
            <a:pPr marL="0" lvl="0" indent="0" algn="l" rtl="0">
              <a:lnSpc>
                <a:spcPct val="90000"/>
              </a:lnSpc>
              <a:spcBef>
                <a:spcPts val="750"/>
              </a:spcBef>
              <a:spcAft>
                <a:spcPts val="0"/>
              </a:spcAft>
              <a:buClr>
                <a:schemeClr val="dk1"/>
              </a:buClr>
              <a:buSzPts val="1600"/>
              <a:buNone/>
            </a:pPr>
            <a:r>
              <a:rPr lang="en-GB" sz="1600" b="1"/>
              <a:t>Clinical Commissioning Groups (CCGs)</a:t>
            </a:r>
            <a:endParaRPr/>
          </a:p>
          <a:p>
            <a:pPr marL="0" lvl="0" indent="0" algn="l" rtl="0">
              <a:lnSpc>
                <a:spcPct val="90000"/>
              </a:lnSpc>
              <a:spcBef>
                <a:spcPts val="750"/>
              </a:spcBef>
              <a:spcAft>
                <a:spcPts val="0"/>
              </a:spcAft>
              <a:buClr>
                <a:schemeClr val="dk1"/>
              </a:buClr>
              <a:buSzPts val="1600"/>
              <a:buNone/>
            </a:pPr>
            <a:r>
              <a:rPr lang="en-GB" sz="1600" b="1"/>
              <a:t>Health professionals</a:t>
            </a:r>
            <a:endParaRPr/>
          </a:p>
          <a:p>
            <a:pPr marL="0" lvl="0" indent="0" algn="l" rtl="0">
              <a:lnSpc>
                <a:spcPct val="90000"/>
              </a:lnSpc>
              <a:spcBef>
                <a:spcPts val="750"/>
              </a:spcBef>
              <a:spcAft>
                <a:spcPts val="0"/>
              </a:spcAft>
              <a:buClr>
                <a:schemeClr val="dk1"/>
              </a:buClr>
              <a:buSzPts val="1600"/>
              <a:buNone/>
            </a:pPr>
            <a:endParaRPr sz="1600" b="1"/>
          </a:p>
        </p:txBody>
      </p:sp>
      <p:sp>
        <p:nvSpPr>
          <p:cNvPr id="428" name="Google Shape;428;p3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pic>
        <p:nvPicPr>
          <p:cNvPr id="429" name="Google Shape;429;p37" descr="How hospitals can handle an influx of patients with COVID-19 - ABC ..."/>
          <p:cNvPicPr preferRelativeResize="0"/>
          <p:nvPr/>
        </p:nvPicPr>
        <p:blipFill rotWithShape="1">
          <a:blip r:embed="rId3">
            <a:alphaModFix/>
          </a:blip>
          <a:srcRect l="10834" t="3085" r="21666"/>
          <a:stretch/>
        </p:blipFill>
        <p:spPr>
          <a:xfrm>
            <a:off x="4034834" y="7505700"/>
            <a:ext cx="2727915" cy="2203100"/>
          </a:xfrm>
          <a:prstGeom prst="rect">
            <a:avLst/>
          </a:prstGeom>
          <a:noFill/>
          <a:ln>
            <a:noFill/>
          </a:ln>
        </p:spPr>
      </p:pic>
      <p:sp>
        <p:nvSpPr>
          <p:cNvPr id="430" name="Google Shape;430;p37"/>
          <p:cNvSpPr/>
          <p:nvPr/>
        </p:nvSpPr>
        <p:spPr>
          <a:xfrm>
            <a:off x="229597" y="8405507"/>
            <a:ext cx="3429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i="1">
                <a:solidFill>
                  <a:schemeClr val="dk1"/>
                </a:solidFill>
                <a:latin typeface="Calibri"/>
                <a:ea typeface="Calibri"/>
                <a:cs typeface="Calibri"/>
                <a:sym typeface="Calibri"/>
              </a:rPr>
              <a:t>Find out about the organisation of </a:t>
            </a:r>
            <a:endParaRPr/>
          </a:p>
          <a:p>
            <a:pPr marL="0" marR="0" lvl="0" indent="0" algn="l" rtl="0">
              <a:spcBef>
                <a:spcPts val="0"/>
              </a:spcBef>
              <a:spcAft>
                <a:spcPts val="0"/>
              </a:spcAft>
              <a:buNone/>
            </a:pPr>
            <a:r>
              <a:rPr lang="en-GB" sz="1800" i="1">
                <a:solidFill>
                  <a:schemeClr val="dk1"/>
                </a:solidFill>
                <a:latin typeface="Calibri"/>
                <a:ea typeface="Calibri"/>
                <a:cs typeface="Calibri"/>
                <a:sym typeface="Calibri"/>
              </a:rPr>
              <a:t>public health promotion within MK.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8"/>
          <p:cNvSpPr txBox="1">
            <a:spLocks noGrp="1"/>
          </p:cNvSpPr>
          <p:nvPr>
            <p:ph type="title"/>
          </p:nvPr>
        </p:nvSpPr>
        <p:spPr>
          <a:xfrm>
            <a:off x="319088" y="197200"/>
            <a:ext cx="5915025" cy="8251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GB" b="1" u="sng"/>
              <a:t>The role of Health Promoters</a:t>
            </a:r>
            <a:endParaRPr/>
          </a:p>
        </p:txBody>
      </p:sp>
      <p:sp>
        <p:nvSpPr>
          <p:cNvPr id="436" name="Google Shape;436;p38"/>
          <p:cNvSpPr txBox="1">
            <a:spLocks noGrp="1"/>
          </p:cNvSpPr>
          <p:nvPr>
            <p:ph type="body" idx="1"/>
          </p:nvPr>
        </p:nvSpPr>
        <p:spPr>
          <a:xfrm>
            <a:off x="133351" y="1022344"/>
            <a:ext cx="6677800" cy="7484184"/>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b="1"/>
              <a:t>Aims</a:t>
            </a:r>
            <a:endParaRPr/>
          </a:p>
          <a:p>
            <a:pPr marL="0" lvl="0" indent="0" algn="l" rtl="0">
              <a:lnSpc>
                <a:spcPct val="90000"/>
              </a:lnSpc>
              <a:spcBef>
                <a:spcPts val="750"/>
              </a:spcBef>
              <a:spcAft>
                <a:spcPts val="0"/>
              </a:spcAft>
              <a:buClr>
                <a:schemeClr val="dk1"/>
              </a:buClr>
              <a:buSzPct val="100000"/>
              <a:buNone/>
            </a:pPr>
            <a:r>
              <a:rPr lang="en-GB"/>
              <a:t>Health promoters aim to improve the health of individuals and the population and reduce health inequalities globally, nationally and locally. </a:t>
            </a:r>
            <a:endParaRPr/>
          </a:p>
          <a:p>
            <a:pPr marL="0" lvl="0" indent="0" algn="l" rtl="0">
              <a:lnSpc>
                <a:spcPct val="90000"/>
              </a:lnSpc>
              <a:spcBef>
                <a:spcPts val="750"/>
              </a:spcBef>
              <a:spcAft>
                <a:spcPts val="0"/>
              </a:spcAft>
              <a:buClr>
                <a:schemeClr val="dk1"/>
              </a:buClr>
              <a:buSzPct val="100000"/>
              <a:buNone/>
            </a:pPr>
            <a:r>
              <a:rPr lang="en-GB" b="1"/>
              <a:t>Global health promotion</a:t>
            </a:r>
            <a:endParaRPr/>
          </a:p>
          <a:p>
            <a:pPr marL="0" lvl="0" indent="0" algn="l" rtl="0">
              <a:lnSpc>
                <a:spcPct val="90000"/>
              </a:lnSpc>
              <a:spcBef>
                <a:spcPts val="750"/>
              </a:spcBef>
              <a:spcAft>
                <a:spcPts val="0"/>
              </a:spcAft>
              <a:buClr>
                <a:schemeClr val="dk1"/>
              </a:buClr>
              <a:buSzPct val="100000"/>
              <a:buNone/>
            </a:pPr>
            <a:r>
              <a:rPr lang="en-GB"/>
              <a:t>The World Health Organization, within the United Nations promotes and protects good health worldwide, by providing information about disease outbreaks, co-ordinating crisis intervention and the response to humanitarian emergencies; establishing International Health Regulations and an international system of classifying diseases. </a:t>
            </a:r>
            <a:endParaRPr/>
          </a:p>
          <a:p>
            <a:pPr marL="0" lvl="0" indent="0" algn="l" rtl="0">
              <a:lnSpc>
                <a:spcPct val="90000"/>
              </a:lnSpc>
              <a:spcBef>
                <a:spcPts val="750"/>
              </a:spcBef>
              <a:spcAft>
                <a:spcPts val="0"/>
              </a:spcAft>
              <a:buClr>
                <a:schemeClr val="dk1"/>
              </a:buClr>
              <a:buSzPct val="100000"/>
              <a:buNone/>
            </a:pPr>
            <a:r>
              <a:rPr lang="en-GB"/>
              <a:t>National, regional and local health structures in England include the</a:t>
            </a:r>
            <a:endParaRPr/>
          </a:p>
          <a:p>
            <a:pPr marL="171450" lvl="0" indent="-171450" algn="l" rtl="0">
              <a:lnSpc>
                <a:spcPct val="90000"/>
              </a:lnSpc>
              <a:spcBef>
                <a:spcPts val="750"/>
              </a:spcBef>
              <a:spcAft>
                <a:spcPts val="0"/>
              </a:spcAft>
              <a:buClr>
                <a:schemeClr val="dk1"/>
              </a:buClr>
              <a:buSzPct val="100000"/>
              <a:buChar char="•"/>
            </a:pPr>
            <a:r>
              <a:rPr lang="en-GB"/>
              <a:t>Department of Health</a:t>
            </a:r>
            <a:endParaRPr/>
          </a:p>
          <a:p>
            <a:pPr marL="171450" lvl="0" indent="-171450" algn="l" rtl="0">
              <a:lnSpc>
                <a:spcPct val="90000"/>
              </a:lnSpc>
              <a:spcBef>
                <a:spcPts val="750"/>
              </a:spcBef>
              <a:spcAft>
                <a:spcPts val="0"/>
              </a:spcAft>
              <a:buClr>
                <a:schemeClr val="dk1"/>
              </a:buClr>
              <a:buSzPct val="100000"/>
              <a:buChar char="•"/>
            </a:pPr>
            <a:r>
              <a:rPr lang="en-GB"/>
              <a:t>Public Health Agency</a:t>
            </a:r>
            <a:endParaRPr/>
          </a:p>
          <a:p>
            <a:pPr marL="171450" lvl="0" indent="-171450" algn="l" rtl="0">
              <a:lnSpc>
                <a:spcPct val="90000"/>
              </a:lnSpc>
              <a:spcBef>
                <a:spcPts val="750"/>
              </a:spcBef>
              <a:spcAft>
                <a:spcPts val="0"/>
              </a:spcAft>
              <a:buClr>
                <a:schemeClr val="dk1"/>
              </a:buClr>
              <a:buSzPct val="100000"/>
              <a:buChar char="•"/>
            </a:pPr>
            <a:r>
              <a:rPr lang="en-GB"/>
              <a:t>Clinical Commissioning Groups (CCGs) </a:t>
            </a:r>
            <a:endParaRPr/>
          </a:p>
          <a:p>
            <a:pPr marL="171450" lvl="0" indent="-171450" algn="l" rtl="0">
              <a:lnSpc>
                <a:spcPct val="90000"/>
              </a:lnSpc>
              <a:spcBef>
                <a:spcPts val="750"/>
              </a:spcBef>
              <a:spcAft>
                <a:spcPts val="0"/>
              </a:spcAft>
              <a:buClr>
                <a:schemeClr val="dk1"/>
              </a:buClr>
              <a:buSzPct val="100000"/>
              <a:buChar char="•"/>
            </a:pPr>
            <a:r>
              <a:rPr lang="en-GB"/>
              <a:t>Health professionals</a:t>
            </a:r>
            <a:endParaRPr/>
          </a:p>
          <a:p>
            <a:pPr marL="0" lvl="0" indent="0" algn="l" rtl="0">
              <a:lnSpc>
                <a:spcPct val="90000"/>
              </a:lnSpc>
              <a:spcBef>
                <a:spcPts val="750"/>
              </a:spcBef>
              <a:spcAft>
                <a:spcPts val="0"/>
              </a:spcAft>
              <a:buClr>
                <a:schemeClr val="dk1"/>
              </a:buClr>
              <a:buSzPct val="100000"/>
              <a:buNone/>
            </a:pPr>
            <a:r>
              <a:rPr lang="en-GB"/>
              <a:t>In England, the Department of Health (DH) leads, shapes and funds health and care while Public Health England protects and improves the nation’s health and well-being, and reduces health inequalities. Local authorities are responsible for public health and do this through health and well-being boards which include representatives for all CCGs in the area, among others. Health and well-being boards assess the needs of their local community through Joint Strategic Needs Assessments (JSNAs) then agree priorities in Joint Health and Well-Being Strategies (JHWSs). Together JSNAs and JHWSs form the basis of commissioning plans for public health for CCGs. </a:t>
            </a:r>
            <a:endParaRPr/>
          </a:p>
          <a:p>
            <a:pPr marL="0" lvl="0" indent="0" algn="l" rtl="0">
              <a:lnSpc>
                <a:spcPct val="90000"/>
              </a:lnSpc>
              <a:spcBef>
                <a:spcPts val="750"/>
              </a:spcBef>
              <a:spcAft>
                <a:spcPts val="0"/>
              </a:spcAft>
              <a:buClr>
                <a:schemeClr val="dk1"/>
              </a:buClr>
              <a:buSzPct val="100000"/>
              <a:buNone/>
            </a:pPr>
            <a:r>
              <a:rPr lang="en-GB" b="1" i="1"/>
              <a:t>Task 2: Why do you think is necessary for local authorities to have control over the needs of the people in their area? For instance, think about the people living in Milton Keynes and then compare that to the population living in Exeter; do they have the same needs? What would their focus for health be on? </a:t>
            </a:r>
            <a:endParaRPr/>
          </a:p>
          <a:p>
            <a:pPr marL="0" lvl="0" indent="0" algn="l" rtl="0">
              <a:lnSpc>
                <a:spcPct val="90000"/>
              </a:lnSpc>
              <a:spcBef>
                <a:spcPts val="750"/>
              </a:spcBef>
              <a:spcAft>
                <a:spcPts val="0"/>
              </a:spcAft>
              <a:buClr>
                <a:schemeClr val="dk1"/>
              </a:buClr>
              <a:buSzPct val="100000"/>
              <a:buNone/>
            </a:pPr>
            <a:r>
              <a:rPr lang="en-GB" i="1"/>
              <a:t>Have a look at Somerset CCG, they are having a funding crisis due to the high proportion of elderly residents needing care. </a:t>
            </a:r>
            <a:endParaRPr/>
          </a:p>
        </p:txBody>
      </p:sp>
      <p:sp>
        <p:nvSpPr>
          <p:cNvPr id="437" name="Google Shape;437;p3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26</a:t>
            </a:fld>
            <a:endParaRPr/>
          </a:p>
        </p:txBody>
      </p:sp>
      <p:pic>
        <p:nvPicPr>
          <p:cNvPr id="438" name="Google Shape;438;p38" descr="WHO | Disease Outbreak News (DONs)"/>
          <p:cNvPicPr preferRelativeResize="0"/>
          <p:nvPr/>
        </p:nvPicPr>
        <p:blipFill rotWithShape="1">
          <a:blip r:embed="rId3">
            <a:alphaModFix/>
          </a:blip>
          <a:srcRect l="8195"/>
          <a:stretch/>
        </p:blipFill>
        <p:spPr>
          <a:xfrm>
            <a:off x="0" y="8534400"/>
            <a:ext cx="3148014" cy="1371600"/>
          </a:xfrm>
          <a:prstGeom prst="rect">
            <a:avLst/>
          </a:prstGeom>
          <a:noFill/>
          <a:ln>
            <a:noFill/>
          </a:ln>
        </p:spPr>
      </p:pic>
      <p:pic>
        <p:nvPicPr>
          <p:cNvPr id="439" name="Google Shape;439;p38" descr="Vacancies: 3 Non-Executive board members, Department of Health |"/>
          <p:cNvPicPr preferRelativeResize="0"/>
          <p:nvPr/>
        </p:nvPicPr>
        <p:blipFill rotWithShape="1">
          <a:blip r:embed="rId4">
            <a:alphaModFix/>
          </a:blip>
          <a:srcRect t="13480" b="9100"/>
          <a:stretch/>
        </p:blipFill>
        <p:spPr>
          <a:xfrm>
            <a:off x="2824163" y="8553450"/>
            <a:ext cx="1771650" cy="1371600"/>
          </a:xfrm>
          <a:prstGeom prst="rect">
            <a:avLst/>
          </a:prstGeom>
          <a:noFill/>
          <a:ln>
            <a:noFill/>
          </a:ln>
        </p:spPr>
      </p:pic>
      <p:pic>
        <p:nvPicPr>
          <p:cNvPr id="440" name="Google Shape;440;p38" descr="Patients encouraged to choose the right care this Christmas"/>
          <p:cNvPicPr preferRelativeResize="0"/>
          <p:nvPr/>
        </p:nvPicPr>
        <p:blipFill rotWithShape="1">
          <a:blip r:embed="rId5">
            <a:alphaModFix/>
          </a:blip>
          <a:srcRect/>
          <a:stretch/>
        </p:blipFill>
        <p:spPr>
          <a:xfrm>
            <a:off x="4418826" y="8534400"/>
            <a:ext cx="2392324" cy="619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9"/>
          <p:cNvSpPr txBox="1">
            <a:spLocks noGrp="1"/>
          </p:cNvSpPr>
          <p:nvPr>
            <p:ph type="title"/>
          </p:nvPr>
        </p:nvSpPr>
        <p:spPr>
          <a:xfrm>
            <a:off x="471488" y="527405"/>
            <a:ext cx="5915100" cy="1914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HSC Roles</a:t>
            </a:r>
            <a:endParaRPr/>
          </a:p>
        </p:txBody>
      </p:sp>
      <p:sp>
        <p:nvSpPr>
          <p:cNvPr id="447" name="Google Shape;447;p39"/>
          <p:cNvSpPr txBox="1">
            <a:spLocks noGrp="1"/>
          </p:cNvSpPr>
          <p:nvPr>
            <p:ph type="body" idx="1"/>
          </p:nvPr>
        </p:nvSpPr>
        <p:spPr>
          <a:xfrm>
            <a:off x="471488" y="2637014"/>
            <a:ext cx="5915100" cy="62853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1100"/>
              <a:buFont typeface="Arial"/>
              <a:buNone/>
            </a:pPr>
            <a:r>
              <a:rPr lang="en-GB" sz="1400" b="1" u="sng"/>
              <a:t>Choose 2</a:t>
            </a:r>
            <a:r>
              <a:rPr lang="en-GB" sz="1400"/>
              <a:t> of the following to research:</a:t>
            </a:r>
            <a:endParaRPr sz="1400"/>
          </a:p>
          <a:p>
            <a:pPr marL="457200" lvl="0" indent="-304800" algn="l" rtl="0">
              <a:lnSpc>
                <a:spcPct val="100000"/>
              </a:lnSpc>
              <a:spcBef>
                <a:spcPts val="0"/>
              </a:spcBef>
              <a:spcAft>
                <a:spcPts val="0"/>
              </a:spcAft>
              <a:buSzPts val="1200"/>
              <a:buFont typeface="Courier New"/>
              <a:buChar char="o"/>
            </a:pPr>
            <a:r>
              <a:rPr lang="en-GB" sz="1200"/>
              <a:t>Nurse</a:t>
            </a:r>
            <a:endParaRPr sz="1200"/>
          </a:p>
          <a:p>
            <a:pPr marL="457200" lvl="0" indent="-304800" algn="l" rtl="0">
              <a:lnSpc>
                <a:spcPct val="100000"/>
              </a:lnSpc>
              <a:spcBef>
                <a:spcPts val="0"/>
              </a:spcBef>
              <a:spcAft>
                <a:spcPts val="0"/>
              </a:spcAft>
              <a:buSzPts val="1200"/>
              <a:buFont typeface="Courier New"/>
              <a:buChar char="o"/>
            </a:pPr>
            <a:r>
              <a:rPr lang="en-GB" sz="1200"/>
              <a:t>Nursery / crèche worker</a:t>
            </a:r>
            <a:endParaRPr sz="1200"/>
          </a:p>
          <a:p>
            <a:pPr marL="457200" lvl="0" indent="-304800" algn="l" rtl="0">
              <a:lnSpc>
                <a:spcPct val="100000"/>
              </a:lnSpc>
              <a:spcBef>
                <a:spcPts val="0"/>
              </a:spcBef>
              <a:spcAft>
                <a:spcPts val="0"/>
              </a:spcAft>
              <a:buSzPts val="1200"/>
              <a:buFont typeface="Courier New"/>
              <a:buChar char="o"/>
            </a:pPr>
            <a:r>
              <a:rPr lang="en-GB" sz="1200"/>
              <a:t>Respite care worker</a:t>
            </a:r>
            <a:endParaRPr sz="1200"/>
          </a:p>
          <a:p>
            <a:pPr marL="457200" lvl="0" indent="-304800" algn="l" rtl="0">
              <a:lnSpc>
                <a:spcPct val="100000"/>
              </a:lnSpc>
              <a:spcBef>
                <a:spcPts val="0"/>
              </a:spcBef>
              <a:spcAft>
                <a:spcPts val="0"/>
              </a:spcAft>
              <a:buSzPts val="1200"/>
              <a:buFont typeface="Courier New"/>
              <a:buChar char="o"/>
            </a:pPr>
            <a:r>
              <a:rPr lang="en-GB" sz="1200"/>
              <a:t>Occupational therapist</a:t>
            </a:r>
            <a:endParaRPr sz="1200"/>
          </a:p>
          <a:p>
            <a:pPr marL="457200" lvl="0" indent="-304800" algn="l" rtl="0">
              <a:lnSpc>
                <a:spcPct val="100000"/>
              </a:lnSpc>
              <a:spcBef>
                <a:spcPts val="0"/>
              </a:spcBef>
              <a:spcAft>
                <a:spcPts val="0"/>
              </a:spcAft>
              <a:buSzPts val="1200"/>
              <a:buFont typeface="Courier New"/>
              <a:buChar char="o"/>
            </a:pPr>
            <a:r>
              <a:rPr lang="en-GB" sz="1200"/>
              <a:t>Counsellor/Social worker.</a:t>
            </a:r>
            <a:endParaRPr sz="1200"/>
          </a:p>
          <a:p>
            <a:pPr marL="457200" lvl="0" indent="-304800" algn="l" rtl="0">
              <a:lnSpc>
                <a:spcPct val="100000"/>
              </a:lnSpc>
              <a:spcBef>
                <a:spcPts val="0"/>
              </a:spcBef>
              <a:spcAft>
                <a:spcPts val="0"/>
              </a:spcAft>
              <a:buSzPts val="1200"/>
              <a:buFont typeface="Courier New"/>
              <a:buChar char="o"/>
            </a:pPr>
            <a:r>
              <a:rPr lang="en-GB" sz="1200"/>
              <a:t>Youth worker.</a:t>
            </a:r>
            <a:endParaRPr sz="1200"/>
          </a:p>
          <a:p>
            <a:pPr marL="457200" lvl="0" indent="-304800" algn="l" rtl="0">
              <a:lnSpc>
                <a:spcPct val="100000"/>
              </a:lnSpc>
              <a:spcBef>
                <a:spcPts val="0"/>
              </a:spcBef>
              <a:spcAft>
                <a:spcPts val="0"/>
              </a:spcAft>
              <a:buSzPts val="1200"/>
              <a:buFont typeface="Courier New"/>
              <a:buChar char="o"/>
            </a:pPr>
            <a:r>
              <a:rPr lang="en-GB" sz="1200"/>
              <a:t>Audiologist </a:t>
            </a:r>
            <a:endParaRPr sz="1200"/>
          </a:p>
          <a:p>
            <a:pPr marL="457200" lvl="0" indent="-304800" algn="l" rtl="0">
              <a:lnSpc>
                <a:spcPct val="100000"/>
              </a:lnSpc>
              <a:spcBef>
                <a:spcPts val="0"/>
              </a:spcBef>
              <a:spcAft>
                <a:spcPts val="0"/>
              </a:spcAft>
              <a:buSzPts val="1200"/>
              <a:buFont typeface="Courier New"/>
              <a:buChar char="o"/>
            </a:pPr>
            <a:r>
              <a:rPr lang="en-GB" sz="1200"/>
              <a:t>Dental Assistant</a:t>
            </a:r>
            <a:endParaRPr sz="1200"/>
          </a:p>
          <a:p>
            <a:pPr marL="457200" lvl="0" indent="-304800" algn="l" rtl="0">
              <a:lnSpc>
                <a:spcPct val="100000"/>
              </a:lnSpc>
              <a:spcBef>
                <a:spcPts val="0"/>
              </a:spcBef>
              <a:spcAft>
                <a:spcPts val="0"/>
              </a:spcAft>
              <a:buSzPts val="1200"/>
              <a:buFont typeface="Courier New"/>
              <a:buChar char="o"/>
            </a:pPr>
            <a:r>
              <a:rPr lang="en-GB" sz="1200"/>
              <a:t>Dietician / Nutritionist</a:t>
            </a:r>
            <a:endParaRPr sz="1200"/>
          </a:p>
          <a:p>
            <a:pPr marL="457200" lvl="0" indent="-304800" algn="l" rtl="0">
              <a:lnSpc>
                <a:spcPct val="100000"/>
              </a:lnSpc>
              <a:spcBef>
                <a:spcPts val="0"/>
              </a:spcBef>
              <a:spcAft>
                <a:spcPts val="0"/>
              </a:spcAft>
              <a:buSzPts val="1200"/>
              <a:buFont typeface="Courier New"/>
              <a:buChar char="o"/>
            </a:pPr>
            <a:r>
              <a:rPr lang="en-GB" sz="1200"/>
              <a:t>Physiotherapist/Occupational Therapist</a:t>
            </a:r>
            <a:endParaRPr sz="1200"/>
          </a:p>
          <a:p>
            <a:pPr marL="0" lvl="0" indent="0" algn="l" rtl="0">
              <a:lnSpc>
                <a:spcPct val="100000"/>
              </a:lnSpc>
              <a:spcBef>
                <a:spcPts val="0"/>
              </a:spcBef>
              <a:spcAft>
                <a:spcPts val="0"/>
              </a:spcAft>
              <a:buClr>
                <a:schemeClr val="dk1"/>
              </a:buClr>
              <a:buSzPts val="1100"/>
              <a:buFont typeface="Arial"/>
              <a:buNone/>
            </a:pPr>
            <a:endParaRPr sz="800"/>
          </a:p>
          <a:p>
            <a:pPr marL="0" lvl="0" indent="0" algn="l" rtl="0">
              <a:lnSpc>
                <a:spcPct val="100000"/>
              </a:lnSpc>
              <a:spcBef>
                <a:spcPts val="0"/>
              </a:spcBef>
              <a:spcAft>
                <a:spcPts val="0"/>
              </a:spcAft>
              <a:buClr>
                <a:schemeClr val="dk1"/>
              </a:buClr>
              <a:buSzPts val="1100"/>
              <a:buFont typeface="Arial"/>
              <a:buNone/>
            </a:pPr>
            <a:r>
              <a:rPr lang="en-GB" sz="1400" b="1"/>
              <a:t>For each one, describe:</a:t>
            </a:r>
            <a:endParaRPr sz="1400" b="1"/>
          </a:p>
          <a:p>
            <a:pPr marL="457200" lvl="0" indent="-304800" algn="l" rtl="0">
              <a:lnSpc>
                <a:spcPct val="100000"/>
              </a:lnSpc>
              <a:spcBef>
                <a:spcPts val="0"/>
              </a:spcBef>
              <a:spcAft>
                <a:spcPts val="0"/>
              </a:spcAft>
              <a:buSzPts val="1200"/>
              <a:buFont typeface="Calibri"/>
              <a:buAutoNum type="arabicPeriod"/>
            </a:pPr>
            <a:r>
              <a:rPr lang="en-GB" sz="1200"/>
              <a:t>What the job is.</a:t>
            </a:r>
            <a:endParaRPr sz="1200"/>
          </a:p>
          <a:p>
            <a:pPr marL="457200" lvl="0" indent="-304800" algn="l" rtl="0">
              <a:lnSpc>
                <a:spcPct val="100000"/>
              </a:lnSpc>
              <a:spcBef>
                <a:spcPts val="0"/>
              </a:spcBef>
              <a:spcAft>
                <a:spcPts val="0"/>
              </a:spcAft>
              <a:buSzPts val="1200"/>
              <a:buFont typeface="Calibri"/>
              <a:buAutoNum type="arabicPeriod"/>
            </a:pPr>
            <a:r>
              <a:rPr lang="en-GB" sz="1200"/>
              <a:t>Conditions of work - indoors? Outdoors? Office? In the community? Is uniform worn? </a:t>
            </a:r>
            <a:endParaRPr sz="1200"/>
          </a:p>
          <a:p>
            <a:pPr marL="457200" lvl="0" indent="-304800" algn="l" rtl="0">
              <a:lnSpc>
                <a:spcPct val="100000"/>
              </a:lnSpc>
              <a:spcBef>
                <a:spcPts val="0"/>
              </a:spcBef>
              <a:spcAft>
                <a:spcPts val="0"/>
              </a:spcAft>
              <a:buSzPts val="1200"/>
              <a:buFont typeface="Calibri"/>
              <a:buAutoNum type="arabicPeriod"/>
            </a:pPr>
            <a:r>
              <a:rPr lang="en-GB" sz="1200"/>
              <a:t>The qualifications/training needed.</a:t>
            </a:r>
            <a:endParaRPr sz="1200"/>
          </a:p>
          <a:p>
            <a:pPr marL="457200" lvl="0" indent="-304800" algn="l" rtl="0">
              <a:lnSpc>
                <a:spcPct val="100000"/>
              </a:lnSpc>
              <a:spcBef>
                <a:spcPts val="0"/>
              </a:spcBef>
              <a:spcAft>
                <a:spcPts val="0"/>
              </a:spcAft>
              <a:buSzPts val="1200"/>
              <a:buFont typeface="Calibri"/>
              <a:buAutoNum type="arabicPeriod"/>
            </a:pPr>
            <a:r>
              <a:rPr lang="en-GB" sz="1200"/>
              <a:t>If possible, find out about the pay for doing this job.</a:t>
            </a:r>
            <a:endParaRPr sz="1200"/>
          </a:p>
          <a:p>
            <a:pPr marL="0" lvl="0" indent="0" algn="l" rtl="0">
              <a:lnSpc>
                <a:spcPct val="100000"/>
              </a:lnSpc>
              <a:spcBef>
                <a:spcPts val="0"/>
              </a:spcBef>
              <a:spcAft>
                <a:spcPts val="0"/>
              </a:spcAft>
              <a:buClr>
                <a:schemeClr val="dk1"/>
              </a:buClr>
              <a:buSzPts val="1100"/>
              <a:buFont typeface="Arial"/>
              <a:buNone/>
            </a:pPr>
            <a:endParaRPr sz="1400"/>
          </a:p>
          <a:p>
            <a:pPr marL="0" lvl="0" indent="0" algn="l" rtl="0">
              <a:lnSpc>
                <a:spcPct val="100000"/>
              </a:lnSpc>
              <a:spcBef>
                <a:spcPts val="0"/>
              </a:spcBef>
              <a:spcAft>
                <a:spcPts val="0"/>
              </a:spcAft>
              <a:buClr>
                <a:schemeClr val="dk1"/>
              </a:buClr>
              <a:buSzPts val="1100"/>
              <a:buFont typeface="Arial"/>
              <a:buNone/>
            </a:pPr>
            <a:r>
              <a:rPr lang="en-GB" sz="1400" b="1" u="sng"/>
              <a:t>Useful resources links: </a:t>
            </a:r>
            <a:endParaRPr sz="1400" b="1" u="sng"/>
          </a:p>
          <a:p>
            <a:pPr marL="0" lvl="0" indent="0" algn="l" rtl="0">
              <a:lnSpc>
                <a:spcPct val="100000"/>
              </a:lnSpc>
              <a:spcBef>
                <a:spcPts val="0"/>
              </a:spcBef>
              <a:spcAft>
                <a:spcPts val="0"/>
              </a:spcAft>
              <a:buClr>
                <a:schemeClr val="dk1"/>
              </a:buClr>
              <a:buSzPts val="1100"/>
              <a:buFont typeface="Arial"/>
              <a:buNone/>
            </a:pPr>
            <a:r>
              <a:rPr lang="en-GB" sz="1400" u="sng">
                <a:solidFill>
                  <a:srgbClr val="0563C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https://www.food-hygiene-certificate.co.uk/food-allergy-awareness-training-course.aspx</a:t>
            </a:r>
            <a:endParaRPr sz="1400" u="sng">
              <a:solidFill>
                <a:srgbClr val="0563C1"/>
              </a:solidFill>
            </a:endParaRPr>
          </a:p>
          <a:p>
            <a:pPr marL="457200" lvl="0" indent="-304800" algn="l" rtl="0">
              <a:lnSpc>
                <a:spcPct val="100000"/>
              </a:lnSpc>
              <a:spcBef>
                <a:spcPts val="0"/>
              </a:spcBef>
              <a:spcAft>
                <a:spcPts val="0"/>
              </a:spcAft>
              <a:buSzPts val="1200"/>
              <a:buFont typeface="Calibri"/>
              <a:buAutoNum type="arabicPeriod"/>
            </a:pPr>
            <a:r>
              <a:rPr lang="en-GB" sz="1200"/>
              <a:t>HACCP – Understanding HACCP. View demo and keep clicking NEXT</a:t>
            </a:r>
            <a:endParaRPr sz="1200"/>
          </a:p>
          <a:p>
            <a:pPr marL="457200" lvl="0" indent="-304800" algn="l" rtl="0">
              <a:lnSpc>
                <a:spcPct val="100000"/>
              </a:lnSpc>
              <a:spcBef>
                <a:spcPts val="0"/>
              </a:spcBef>
              <a:spcAft>
                <a:spcPts val="0"/>
              </a:spcAft>
              <a:buSzPts val="1200"/>
              <a:buFont typeface="Calibri"/>
              <a:buAutoNum type="arabicPeriod"/>
            </a:pPr>
            <a:r>
              <a:rPr lang="en-GB" sz="1200"/>
              <a:t>Food Hygiene Level 1 Food safety &amp; Hygiene. Launch demo and work through.</a:t>
            </a:r>
            <a:endParaRPr sz="1200"/>
          </a:p>
          <a:p>
            <a:pPr marL="457200" lvl="0" indent="-304800" algn="l" rtl="0">
              <a:lnSpc>
                <a:spcPct val="100000"/>
              </a:lnSpc>
              <a:spcBef>
                <a:spcPts val="0"/>
              </a:spcBef>
              <a:spcAft>
                <a:spcPts val="0"/>
              </a:spcAft>
              <a:buSzPts val="1200"/>
              <a:buFont typeface="Calibri"/>
              <a:buAutoNum type="arabicPeriod"/>
            </a:pPr>
            <a:r>
              <a:rPr lang="en-GB" sz="1200"/>
              <a:t>Health &amp; Safety – Manual handling. Click on the blue box and work through</a:t>
            </a:r>
            <a:endParaRPr sz="1200"/>
          </a:p>
          <a:p>
            <a:pPr marL="457200" lvl="0" indent="-304800" algn="l" rtl="0">
              <a:lnSpc>
                <a:spcPct val="100000"/>
              </a:lnSpc>
              <a:spcBef>
                <a:spcPts val="0"/>
              </a:spcBef>
              <a:spcAft>
                <a:spcPts val="0"/>
              </a:spcAft>
              <a:buSzPts val="1200"/>
              <a:buFont typeface="Calibri"/>
              <a:buAutoNum type="arabicPeriod"/>
            </a:pPr>
            <a:r>
              <a:rPr lang="en-GB" sz="1200"/>
              <a:t>Fire Safety - Click on the peach box and work through</a:t>
            </a:r>
            <a:endParaRPr sz="1200"/>
          </a:p>
          <a:p>
            <a:pPr marL="457200" lvl="0" indent="-304800" algn="l" rtl="0">
              <a:lnSpc>
                <a:spcPct val="100000"/>
              </a:lnSpc>
              <a:spcBef>
                <a:spcPts val="0"/>
              </a:spcBef>
              <a:spcAft>
                <a:spcPts val="0"/>
              </a:spcAft>
              <a:buSzPts val="1200"/>
              <a:buFont typeface="Calibri"/>
              <a:buAutoNum type="arabicPeriod"/>
            </a:pPr>
            <a:r>
              <a:rPr lang="en-GB" sz="1200"/>
              <a:t>COSHH - Click on the pink box and work through</a:t>
            </a:r>
            <a:endParaRPr sz="1200"/>
          </a:p>
          <a:p>
            <a:pPr marL="457200" lvl="0" indent="-304800" algn="l" rtl="0">
              <a:lnSpc>
                <a:spcPct val="100000"/>
              </a:lnSpc>
              <a:spcBef>
                <a:spcPts val="0"/>
              </a:spcBef>
              <a:spcAft>
                <a:spcPts val="0"/>
              </a:spcAft>
              <a:buSzPts val="1200"/>
              <a:buFont typeface="Calibri"/>
              <a:buAutoNum type="arabicPeriod"/>
            </a:pPr>
            <a:r>
              <a:rPr lang="en-GB" sz="1200"/>
              <a:t>1</a:t>
            </a:r>
            <a:r>
              <a:rPr lang="en-GB" sz="1200" baseline="30000"/>
              <a:t>st</a:t>
            </a:r>
            <a:r>
              <a:rPr lang="en-GB" sz="1200"/>
              <a:t> Aid - Click on the blue box and work through</a:t>
            </a:r>
            <a:endParaRPr sz="1200"/>
          </a:p>
          <a:p>
            <a:pPr marL="457200" lvl="0" indent="-304800" algn="l" rtl="0">
              <a:lnSpc>
                <a:spcPct val="100000"/>
              </a:lnSpc>
              <a:spcBef>
                <a:spcPts val="0"/>
              </a:spcBef>
              <a:spcAft>
                <a:spcPts val="0"/>
              </a:spcAft>
              <a:buSzPts val="1200"/>
              <a:buFont typeface="Calibri"/>
              <a:buAutoNum type="arabicPeriod"/>
            </a:pPr>
            <a:r>
              <a:rPr lang="en-GB" sz="1200"/>
              <a:t>Resources – Quiz. Have a go.</a:t>
            </a:r>
            <a:endParaRPr sz="1200"/>
          </a:p>
          <a:p>
            <a:pPr marL="0" lvl="0" indent="0" algn="l" rtl="0">
              <a:lnSpc>
                <a:spcPct val="100000"/>
              </a:lnSpc>
              <a:spcBef>
                <a:spcPts val="0"/>
              </a:spcBef>
              <a:spcAft>
                <a:spcPts val="0"/>
              </a:spcAft>
              <a:buClr>
                <a:schemeClr val="dk1"/>
              </a:buClr>
              <a:buSzPts val="1100"/>
              <a:buFont typeface="Arial"/>
              <a:buNone/>
            </a:pPr>
            <a:r>
              <a:rPr lang="en-GB" sz="1400" b="1" u="sng"/>
              <a:t>Films and TV programmes:</a:t>
            </a:r>
            <a:endParaRPr sz="1400" b="1" u="sng"/>
          </a:p>
          <a:p>
            <a:pPr marL="457200" lvl="0" indent="-317500" algn="l" rtl="0">
              <a:lnSpc>
                <a:spcPct val="100000"/>
              </a:lnSpc>
              <a:spcBef>
                <a:spcPts val="0"/>
              </a:spcBef>
              <a:spcAft>
                <a:spcPts val="0"/>
              </a:spcAft>
              <a:buSzPts val="1400"/>
              <a:buFont typeface="Noto Sans Symbols"/>
              <a:buChar char="●"/>
            </a:pPr>
            <a:r>
              <a:rPr lang="en-GB" sz="1400"/>
              <a:t>Billy Elliott for Equality Act</a:t>
            </a:r>
            <a:endParaRPr sz="1400"/>
          </a:p>
          <a:p>
            <a:pPr marL="457200" lvl="0" indent="-317500" algn="l" rtl="0">
              <a:lnSpc>
                <a:spcPct val="100000"/>
              </a:lnSpc>
              <a:spcBef>
                <a:spcPts val="0"/>
              </a:spcBef>
              <a:spcAft>
                <a:spcPts val="0"/>
              </a:spcAft>
              <a:buSzPts val="1400"/>
              <a:buFont typeface="Noto Sans Symbols"/>
              <a:buChar char="●"/>
            </a:pPr>
            <a:r>
              <a:rPr lang="en-GB" sz="1400"/>
              <a:t>Rhod Gilberts work experience – series 9, care worker</a:t>
            </a:r>
            <a:endParaRPr sz="1400"/>
          </a:p>
          <a:p>
            <a:pPr marL="457200" lvl="0" indent="-317500" algn="l" rtl="0">
              <a:lnSpc>
                <a:spcPct val="100000"/>
              </a:lnSpc>
              <a:spcBef>
                <a:spcPts val="0"/>
              </a:spcBef>
              <a:spcAft>
                <a:spcPts val="0"/>
              </a:spcAft>
              <a:buSzPts val="1400"/>
              <a:buFont typeface="Noto Sans Symbols"/>
              <a:buChar char="●"/>
            </a:pPr>
            <a:r>
              <a:rPr lang="en-GB" sz="1400" u="sng">
                <a:solidFill>
                  <a:srgbClr val="0563C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https://www.youtube.com/watch?v=VSG_FCQ10fA</a:t>
            </a:r>
            <a:r>
              <a:rPr lang="en-GB" sz="1400"/>
              <a:t>  children in care homes</a:t>
            </a:r>
            <a:endParaRPr/>
          </a:p>
        </p:txBody>
      </p:sp>
      <p:sp>
        <p:nvSpPr>
          <p:cNvPr id="448" name="Google Shape;448;p39"/>
          <p:cNvSpPr txBox="1">
            <a:spLocks noGrp="1"/>
          </p:cNvSpPr>
          <p:nvPr>
            <p:ph type="sldNum" idx="12"/>
          </p:nvPr>
        </p:nvSpPr>
        <p:spPr>
          <a:xfrm>
            <a:off x="4843463" y="9181397"/>
            <a:ext cx="15429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0"/>
          <p:cNvSpPr txBox="1">
            <a:spLocks noGrp="1"/>
          </p:cNvSpPr>
          <p:nvPr>
            <p:ph type="title"/>
          </p:nvPr>
        </p:nvSpPr>
        <p:spPr>
          <a:xfrm>
            <a:off x="471488" y="527405"/>
            <a:ext cx="5915100" cy="1914600"/>
          </a:xfrm>
          <a:prstGeom prst="rect">
            <a:avLst/>
          </a:prstGeom>
        </p:spPr>
        <p:txBody>
          <a:bodyPr spcFirstLastPara="1" wrap="square" lIns="91425" tIns="45700" rIns="91425" bIns="45700" anchor="ctr" anchorCtr="0">
            <a:normAutofit/>
          </a:bodyPr>
          <a:lstStyle/>
          <a:p>
            <a:pPr marL="14640" lvl="0" indent="0" algn="l" rtl="0">
              <a:lnSpc>
                <a:spcPct val="100000"/>
              </a:lnSpc>
              <a:spcBef>
                <a:spcPts val="0"/>
              </a:spcBef>
              <a:spcAft>
                <a:spcPts val="0"/>
              </a:spcAft>
              <a:buClr>
                <a:schemeClr val="dk1"/>
              </a:buClr>
              <a:buSzPts val="1100"/>
              <a:buFont typeface="Arial"/>
              <a:buNone/>
            </a:pPr>
            <a:r>
              <a:rPr lang="en-GB" sz="4800" b="1">
                <a:solidFill>
                  <a:srgbClr val="9900FF"/>
                </a:solidFill>
                <a:latin typeface="Arial"/>
                <a:ea typeface="Arial"/>
                <a:cs typeface="Arial"/>
                <a:sym typeface="Arial"/>
              </a:rPr>
              <a:t>Useful websites</a:t>
            </a:r>
            <a:endParaRPr sz="4800"/>
          </a:p>
        </p:txBody>
      </p:sp>
      <p:sp>
        <p:nvSpPr>
          <p:cNvPr id="455" name="Google Shape;455;p40"/>
          <p:cNvSpPr txBox="1">
            <a:spLocks noGrp="1"/>
          </p:cNvSpPr>
          <p:nvPr>
            <p:ph type="body" idx="1"/>
          </p:nvPr>
        </p:nvSpPr>
        <p:spPr>
          <a:xfrm>
            <a:off x="471488" y="2179814"/>
            <a:ext cx="5915100" cy="6285300"/>
          </a:xfrm>
          <a:prstGeom prst="rect">
            <a:avLst/>
          </a:prstGeom>
        </p:spPr>
        <p:txBody>
          <a:bodyPr spcFirstLastPara="1" wrap="square" lIns="91425" tIns="45700" rIns="91425" bIns="45700" anchor="t" anchorCtr="0">
            <a:noAutofit/>
          </a:bodyPr>
          <a:lstStyle/>
          <a:p>
            <a:pPr marL="8004" marR="243738" lvl="0" indent="5336" algn="l" rtl="0">
              <a:lnSpc>
                <a:spcPct val="78208"/>
              </a:lnSpc>
              <a:spcBef>
                <a:spcPts val="1485"/>
              </a:spcBef>
              <a:spcAft>
                <a:spcPts val="0"/>
              </a:spcAft>
              <a:buClr>
                <a:schemeClr val="dk1"/>
              </a:buClr>
              <a:buSzPts val="935"/>
              <a:buFont typeface="Arial"/>
              <a:buNone/>
            </a:pPr>
            <a:r>
              <a:rPr lang="en-GB" sz="1290" u="sng">
                <a:solidFill>
                  <a:srgbClr val="0563C1"/>
                </a:solidFill>
              </a:rPr>
              <a:t>https://www.carehome.co.uk/care_search_results.cfm/searchunitary/Rugby/s</a:t>
            </a:r>
            <a:r>
              <a:rPr lang="en-GB" sz="1290">
                <a:solidFill>
                  <a:srgbClr val="0563C1"/>
                </a:solidFill>
              </a:rPr>
              <a:t> </a:t>
            </a:r>
            <a:r>
              <a:rPr lang="en-GB" sz="1290" u="sng">
                <a:solidFill>
                  <a:srgbClr val="0563C1"/>
                </a:solidFill>
              </a:rPr>
              <a:t>earchchtype/carehomenursing</a:t>
            </a:r>
            <a:r>
              <a:rPr lang="en-GB" sz="1290">
                <a:solidFill>
                  <a:srgbClr val="0563C1"/>
                </a:solidFill>
              </a:rPr>
              <a:t> </a:t>
            </a:r>
            <a:endParaRPr sz="1290">
              <a:solidFill>
                <a:srgbClr val="0563C1"/>
              </a:solidFill>
            </a:endParaRPr>
          </a:p>
          <a:p>
            <a:pPr marL="0" marR="246980" lvl="0" indent="13341" algn="l" rtl="0">
              <a:lnSpc>
                <a:spcPct val="78208"/>
              </a:lnSpc>
              <a:spcBef>
                <a:spcPts val="1693"/>
              </a:spcBef>
              <a:spcAft>
                <a:spcPts val="0"/>
              </a:spcAft>
              <a:buClr>
                <a:schemeClr val="dk1"/>
              </a:buClr>
              <a:buSzPts val="935"/>
              <a:buFont typeface="Arial"/>
              <a:buNone/>
            </a:pPr>
            <a:r>
              <a:rPr lang="en-GB" sz="1290" u="sng">
                <a:solidFill>
                  <a:srgbClr val="0563C1"/>
                </a:solidFill>
              </a:rPr>
              <a:t>https://www.daynurseries.co.uk/day_nursery_search_results.cfm/searchtown</a:t>
            </a:r>
            <a:r>
              <a:rPr lang="en-GB" sz="1290">
                <a:solidFill>
                  <a:srgbClr val="0563C1"/>
                </a:solidFill>
              </a:rPr>
              <a:t> </a:t>
            </a:r>
            <a:r>
              <a:rPr lang="en-GB" sz="1290" u="sng">
                <a:solidFill>
                  <a:srgbClr val="0563C1"/>
                </a:solidFill>
              </a:rPr>
              <a:t>/Rugby</a:t>
            </a:r>
            <a:r>
              <a:rPr lang="en-GB" sz="1290">
                <a:solidFill>
                  <a:srgbClr val="0563C1"/>
                </a:solidFill>
              </a:rPr>
              <a:t> </a:t>
            </a:r>
            <a:endParaRPr sz="1290">
              <a:solidFill>
                <a:srgbClr val="0563C1"/>
              </a:solidFill>
            </a:endParaRPr>
          </a:p>
          <a:p>
            <a:pPr marL="13341" lvl="0" indent="0" algn="l" rtl="0">
              <a:lnSpc>
                <a:spcPct val="80000"/>
              </a:lnSpc>
              <a:spcBef>
                <a:spcPts val="1693"/>
              </a:spcBef>
              <a:spcAft>
                <a:spcPts val="0"/>
              </a:spcAft>
              <a:buClr>
                <a:schemeClr val="dk1"/>
              </a:buClr>
              <a:buSzPts val="935"/>
              <a:buFont typeface="Arial"/>
              <a:buNone/>
            </a:pPr>
            <a:r>
              <a:rPr lang="en-GB" sz="1290" u="sng">
                <a:solidFill>
                  <a:srgbClr val="0563C1"/>
                </a:solidFill>
              </a:rPr>
              <a:t>https://www.mencap.org.uk/welcome-our-website</a:t>
            </a:r>
            <a:r>
              <a:rPr lang="en-GB" sz="1290">
                <a:solidFill>
                  <a:srgbClr val="0563C1"/>
                </a:solidFill>
              </a:rPr>
              <a:t> </a:t>
            </a:r>
            <a:endParaRPr sz="1290">
              <a:solidFill>
                <a:srgbClr val="0563C1"/>
              </a:solidFill>
            </a:endParaRPr>
          </a:p>
          <a:p>
            <a:pPr marL="13341" lvl="0" indent="0" algn="l" rtl="0">
              <a:lnSpc>
                <a:spcPct val="80000"/>
              </a:lnSpc>
              <a:spcBef>
                <a:spcPts val="1668"/>
              </a:spcBef>
              <a:spcAft>
                <a:spcPts val="0"/>
              </a:spcAft>
              <a:buClr>
                <a:schemeClr val="dk1"/>
              </a:buClr>
              <a:buSzPts val="935"/>
              <a:buFont typeface="Arial"/>
              <a:buNone/>
            </a:pPr>
            <a:r>
              <a:rPr lang="en-GB" sz="1290" u="sng">
                <a:solidFill>
                  <a:srgbClr val="0563C1"/>
                </a:solidFill>
              </a:rPr>
              <a:t>https://www.changepeople.org/</a:t>
            </a:r>
            <a:r>
              <a:rPr lang="en-GB" sz="1290">
                <a:solidFill>
                  <a:srgbClr val="0563C1"/>
                </a:solidFill>
              </a:rPr>
              <a:t> </a:t>
            </a:r>
            <a:endParaRPr sz="1290">
              <a:solidFill>
                <a:srgbClr val="0563C1"/>
              </a:solidFill>
            </a:endParaRPr>
          </a:p>
          <a:p>
            <a:pPr marL="13341" lvl="0" indent="0" algn="l" rtl="0">
              <a:lnSpc>
                <a:spcPct val="80000"/>
              </a:lnSpc>
              <a:spcBef>
                <a:spcPts val="1668"/>
              </a:spcBef>
              <a:spcAft>
                <a:spcPts val="0"/>
              </a:spcAft>
              <a:buClr>
                <a:schemeClr val="dk1"/>
              </a:buClr>
              <a:buSzPts val="935"/>
              <a:buFont typeface="Arial"/>
              <a:buNone/>
            </a:pPr>
            <a:r>
              <a:rPr lang="en-GB" sz="1290" u="sng">
                <a:solidFill>
                  <a:srgbClr val="0563C1"/>
                </a:solidFill>
              </a:rPr>
              <a:t>https://www.nhs.uk/conditions/learning-disabilities/</a:t>
            </a:r>
            <a:r>
              <a:rPr lang="en-GB" sz="1290">
                <a:solidFill>
                  <a:srgbClr val="0563C1"/>
                </a:solidFill>
              </a:rPr>
              <a:t> </a:t>
            </a:r>
            <a:endParaRPr sz="1290">
              <a:solidFill>
                <a:srgbClr val="0563C1"/>
              </a:solidFill>
            </a:endParaRPr>
          </a:p>
          <a:p>
            <a:pPr marL="13341" lvl="0" indent="0" algn="l" rtl="0">
              <a:lnSpc>
                <a:spcPct val="80000"/>
              </a:lnSpc>
              <a:spcBef>
                <a:spcPts val="1668"/>
              </a:spcBef>
              <a:spcAft>
                <a:spcPts val="0"/>
              </a:spcAft>
              <a:buClr>
                <a:schemeClr val="dk1"/>
              </a:buClr>
              <a:buSzPts val="935"/>
              <a:buFont typeface="Arial"/>
              <a:buNone/>
            </a:pPr>
            <a:r>
              <a:rPr lang="en-GB" sz="1290" u="sng">
                <a:solidFill>
                  <a:srgbClr val="0563C1"/>
                </a:solidFill>
              </a:rPr>
              <a:t>https://learningally.org/</a:t>
            </a:r>
            <a:r>
              <a:rPr lang="en-GB" sz="1290">
                <a:solidFill>
                  <a:srgbClr val="0563C1"/>
                </a:solidFill>
              </a:rPr>
              <a:t> </a:t>
            </a:r>
            <a:endParaRPr sz="1290">
              <a:solidFill>
                <a:srgbClr val="0563C1"/>
              </a:solidFill>
            </a:endParaRPr>
          </a:p>
          <a:p>
            <a:pPr marL="13341" lvl="0" indent="0" algn="l" rtl="0">
              <a:lnSpc>
                <a:spcPct val="80000"/>
              </a:lnSpc>
              <a:spcBef>
                <a:spcPts val="1668"/>
              </a:spcBef>
              <a:spcAft>
                <a:spcPts val="0"/>
              </a:spcAft>
              <a:buClr>
                <a:schemeClr val="dk1"/>
              </a:buClr>
              <a:buSzPts val="935"/>
              <a:buFont typeface="Arial"/>
              <a:buNone/>
            </a:pPr>
            <a:r>
              <a:rPr lang="en-GB" sz="1290" u="sng">
                <a:solidFill>
                  <a:srgbClr val="0563C1"/>
                </a:solidFill>
              </a:rPr>
              <a:t>https://dyslexiaida.org/</a:t>
            </a:r>
            <a:r>
              <a:rPr lang="en-GB" sz="1290">
                <a:solidFill>
                  <a:srgbClr val="0563C1"/>
                </a:solidFill>
              </a:rPr>
              <a:t> </a:t>
            </a:r>
            <a:endParaRPr sz="1290">
              <a:solidFill>
                <a:srgbClr val="0563C1"/>
              </a:solidFill>
            </a:endParaRPr>
          </a:p>
          <a:p>
            <a:pPr marL="11562" marR="238274" lvl="0" indent="1779" algn="l" rtl="0">
              <a:lnSpc>
                <a:spcPct val="78209"/>
              </a:lnSpc>
              <a:spcBef>
                <a:spcPts val="1668"/>
              </a:spcBef>
              <a:spcAft>
                <a:spcPts val="0"/>
              </a:spcAft>
              <a:buClr>
                <a:schemeClr val="dk1"/>
              </a:buClr>
              <a:buSzPts val="935"/>
              <a:buFont typeface="Arial"/>
              <a:buNone/>
            </a:pPr>
            <a:r>
              <a:rPr lang="en-GB" sz="1290" u="sng">
                <a:solidFill>
                  <a:srgbClr val="0563C1"/>
                </a:solidFill>
              </a:rPr>
              <a:t>https://www.mentalhealth.org.uk/learning-disabilities/a-to-z/l/learning-disabil</a:t>
            </a:r>
            <a:r>
              <a:rPr lang="en-GB" sz="1290">
                <a:solidFill>
                  <a:srgbClr val="0563C1"/>
                </a:solidFill>
              </a:rPr>
              <a:t> </a:t>
            </a:r>
            <a:r>
              <a:rPr lang="en-GB" sz="1290" u="sng">
                <a:solidFill>
                  <a:srgbClr val="0563C1"/>
                </a:solidFill>
              </a:rPr>
              <a:t>ities</a:t>
            </a:r>
            <a:r>
              <a:rPr lang="en-GB" sz="1290">
                <a:solidFill>
                  <a:srgbClr val="0563C1"/>
                </a:solidFill>
              </a:rPr>
              <a:t> </a:t>
            </a:r>
            <a:endParaRPr sz="1290">
              <a:solidFill>
                <a:srgbClr val="0563C1"/>
              </a:solidFill>
            </a:endParaRPr>
          </a:p>
          <a:p>
            <a:pPr marL="15250" lvl="0" indent="0" algn="l" rtl="0">
              <a:lnSpc>
                <a:spcPct val="80000"/>
              </a:lnSpc>
              <a:spcBef>
                <a:spcPts val="1643"/>
              </a:spcBef>
              <a:spcAft>
                <a:spcPts val="0"/>
              </a:spcAft>
              <a:buClr>
                <a:schemeClr val="dk1"/>
              </a:buClr>
              <a:buSzPts val="935"/>
              <a:buFont typeface="Arial"/>
              <a:buNone/>
            </a:pPr>
            <a:r>
              <a:rPr lang="en-GB" sz="1460" u="sng">
                <a:solidFill>
                  <a:srgbClr val="0563C1"/>
                </a:solidFill>
              </a:rPr>
              <a:t>https://www.england.nhs.uk/learning-disabilities/</a:t>
            </a:r>
            <a:r>
              <a:rPr lang="en-GB" sz="1460">
                <a:solidFill>
                  <a:srgbClr val="0563C1"/>
                </a:solidFill>
              </a:rPr>
              <a:t> </a:t>
            </a:r>
            <a:endParaRPr sz="1460">
              <a:solidFill>
                <a:srgbClr val="0563C1"/>
              </a:solidFill>
            </a:endParaRPr>
          </a:p>
          <a:p>
            <a:pPr marL="7827" marR="300517" lvl="0" indent="5514" algn="l" rtl="0">
              <a:lnSpc>
                <a:spcPct val="78214"/>
              </a:lnSpc>
              <a:spcBef>
                <a:spcPts val="1785"/>
              </a:spcBef>
              <a:spcAft>
                <a:spcPts val="0"/>
              </a:spcAft>
              <a:buClr>
                <a:schemeClr val="dk1"/>
              </a:buClr>
              <a:buSzPts val="935"/>
              <a:buFont typeface="Arial"/>
              <a:buNone/>
            </a:pPr>
            <a:r>
              <a:rPr lang="en-GB" sz="1290" u="sng">
                <a:solidFill>
                  <a:srgbClr val="0563C1"/>
                </a:solidFill>
              </a:rPr>
              <a:t>https://www.gov.uk/government/publications/learning-disability-applying-all our-health/learning-disabilities-applying-all-our-health</a:t>
            </a:r>
            <a:r>
              <a:rPr lang="en-GB" sz="1290">
                <a:solidFill>
                  <a:srgbClr val="0563C1"/>
                </a:solidFill>
              </a:rPr>
              <a:t> </a:t>
            </a:r>
            <a:endParaRPr sz="1290">
              <a:solidFill>
                <a:srgbClr val="0563C1"/>
              </a:solidFill>
            </a:endParaRPr>
          </a:p>
          <a:p>
            <a:pPr marL="13341" lvl="0" indent="0" algn="l" rtl="0">
              <a:lnSpc>
                <a:spcPct val="80000"/>
              </a:lnSpc>
              <a:spcBef>
                <a:spcPts val="1693"/>
              </a:spcBef>
              <a:spcAft>
                <a:spcPts val="0"/>
              </a:spcAft>
              <a:buClr>
                <a:schemeClr val="dk1"/>
              </a:buClr>
              <a:buSzPts val="935"/>
              <a:buFont typeface="Arial"/>
              <a:buNone/>
            </a:pPr>
            <a:r>
              <a:rPr lang="en-GB" sz="1290" u="sng">
                <a:solidFill>
                  <a:srgbClr val="0563C1"/>
                </a:solidFill>
              </a:rPr>
              <a:t>https://www.gov.uk/disabled-students-allowances-dsas</a:t>
            </a:r>
            <a:r>
              <a:rPr lang="en-GB" sz="1290">
                <a:solidFill>
                  <a:srgbClr val="0563C1"/>
                </a:solidFill>
              </a:rPr>
              <a:t> </a:t>
            </a:r>
            <a:endParaRPr sz="1290">
              <a:solidFill>
                <a:srgbClr val="0563C1"/>
              </a:solidFill>
            </a:endParaRPr>
          </a:p>
          <a:p>
            <a:pPr marL="13341" lvl="0" indent="0" algn="l" rtl="0">
              <a:lnSpc>
                <a:spcPct val="80000"/>
              </a:lnSpc>
              <a:spcBef>
                <a:spcPts val="1668"/>
              </a:spcBef>
              <a:spcAft>
                <a:spcPts val="0"/>
              </a:spcAft>
              <a:buClr>
                <a:schemeClr val="dk1"/>
              </a:buClr>
              <a:buSzPts val="935"/>
              <a:buFont typeface="Arial"/>
              <a:buNone/>
            </a:pPr>
            <a:r>
              <a:rPr lang="en-GB" sz="1290" u="sng">
                <a:solidFill>
                  <a:srgbClr val="0563C1"/>
                </a:solidFill>
              </a:rPr>
              <a:t>https://www.dementiafriends.org.uk/</a:t>
            </a:r>
            <a:r>
              <a:rPr lang="en-GB" sz="1290">
                <a:solidFill>
                  <a:srgbClr val="0563C1"/>
                </a:solidFill>
              </a:rPr>
              <a:t> </a:t>
            </a:r>
            <a:endParaRPr sz="1290">
              <a:solidFill>
                <a:srgbClr val="0563C1"/>
              </a:solidFill>
            </a:endParaRPr>
          </a:p>
          <a:p>
            <a:pPr marL="13341" lvl="0" indent="0" algn="l" rtl="0">
              <a:lnSpc>
                <a:spcPct val="80000"/>
              </a:lnSpc>
              <a:spcBef>
                <a:spcPts val="1668"/>
              </a:spcBef>
              <a:spcAft>
                <a:spcPts val="0"/>
              </a:spcAft>
              <a:buClr>
                <a:schemeClr val="dk1"/>
              </a:buClr>
              <a:buSzPts val="935"/>
              <a:buFont typeface="Arial"/>
              <a:buNone/>
            </a:pPr>
            <a:r>
              <a:rPr lang="en-GB" sz="1290" u="sng">
                <a:solidFill>
                  <a:srgbClr val="0563C1"/>
                </a:solidFill>
              </a:rPr>
              <a:t>https://www.nhs.uk/conditions/dementia/about/</a:t>
            </a:r>
            <a:r>
              <a:rPr lang="en-GB" sz="1290">
                <a:solidFill>
                  <a:srgbClr val="0563C1"/>
                </a:solidFill>
              </a:rPr>
              <a:t> </a:t>
            </a:r>
            <a:endParaRPr sz="1290">
              <a:solidFill>
                <a:srgbClr val="0563C1"/>
              </a:solidFill>
            </a:endParaRPr>
          </a:p>
          <a:p>
            <a:pPr marL="8360" marR="266543" lvl="0" indent="4980" algn="l" rtl="0">
              <a:lnSpc>
                <a:spcPct val="78209"/>
              </a:lnSpc>
              <a:spcBef>
                <a:spcPts val="1668"/>
              </a:spcBef>
              <a:spcAft>
                <a:spcPts val="0"/>
              </a:spcAft>
              <a:buClr>
                <a:schemeClr val="dk1"/>
              </a:buClr>
              <a:buSzPts val="935"/>
              <a:buFont typeface="Arial"/>
              <a:buNone/>
            </a:pPr>
            <a:r>
              <a:rPr lang="en-GB" sz="1290" u="sng">
                <a:solidFill>
                  <a:srgbClr val="0563C1"/>
                </a:solidFill>
              </a:rPr>
              <a:t>https://www.alzheimers.org.uk/get-involved/dementia-friendly-communities/</a:t>
            </a:r>
            <a:r>
              <a:rPr lang="en-GB" sz="1290">
                <a:solidFill>
                  <a:srgbClr val="0563C1"/>
                </a:solidFill>
              </a:rPr>
              <a:t> </a:t>
            </a:r>
            <a:r>
              <a:rPr lang="en-GB" sz="1290" u="sng">
                <a:solidFill>
                  <a:srgbClr val="0563C1"/>
                </a:solidFill>
              </a:rPr>
              <a:t>dementia-friends</a:t>
            </a:r>
            <a:r>
              <a:rPr lang="en-GB" sz="1290">
                <a:solidFill>
                  <a:srgbClr val="0563C1"/>
                </a:solidFill>
              </a:rPr>
              <a:t> </a:t>
            </a:r>
            <a:endParaRPr sz="1290">
              <a:solidFill>
                <a:srgbClr val="0563C1"/>
              </a:solidFill>
            </a:endParaRPr>
          </a:p>
          <a:p>
            <a:pPr marL="7827" marR="228004" lvl="0" indent="5514" algn="l" rtl="0">
              <a:lnSpc>
                <a:spcPct val="78209"/>
              </a:lnSpc>
              <a:spcBef>
                <a:spcPts val="1693"/>
              </a:spcBef>
              <a:spcAft>
                <a:spcPts val="0"/>
              </a:spcAft>
              <a:buClr>
                <a:schemeClr val="dk1"/>
              </a:buClr>
              <a:buSzPts val="935"/>
              <a:buFont typeface="Arial"/>
              <a:buNone/>
            </a:pPr>
            <a:r>
              <a:rPr lang="en-GB" sz="1290" u="sng">
                <a:solidFill>
                  <a:srgbClr val="0563C1"/>
                </a:solidFill>
              </a:rPr>
              <a:t>https://www.ocr.org.uk/qualifications/cambridge-technicals/health-and-social care/moving-to-ocr/#level-3</a:t>
            </a:r>
            <a:r>
              <a:rPr lang="en-GB" sz="1290">
                <a:solidFill>
                  <a:srgbClr val="0563C1"/>
                </a:solidFill>
              </a:rPr>
              <a:t> </a:t>
            </a:r>
            <a:endParaRPr sz="1885"/>
          </a:p>
        </p:txBody>
      </p:sp>
      <p:sp>
        <p:nvSpPr>
          <p:cNvPr id="456" name="Google Shape;456;p40"/>
          <p:cNvSpPr txBox="1">
            <a:spLocks noGrp="1"/>
          </p:cNvSpPr>
          <p:nvPr>
            <p:ph type="sldNum" idx="12"/>
          </p:nvPr>
        </p:nvSpPr>
        <p:spPr>
          <a:xfrm>
            <a:off x="4843463" y="9181397"/>
            <a:ext cx="15429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xfrm>
            <a:off x="471488" y="527405"/>
            <a:ext cx="5915100" cy="19146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GB" sz="4801" b="1">
                <a:solidFill>
                  <a:srgbClr val="695D46"/>
                </a:solidFill>
                <a:latin typeface="Arial"/>
                <a:ea typeface="Arial"/>
                <a:cs typeface="Arial"/>
                <a:sym typeface="Arial"/>
              </a:rPr>
              <a:t>Introduction</a:t>
            </a:r>
            <a:endParaRPr sz="6500"/>
          </a:p>
        </p:txBody>
      </p:sp>
      <p:sp>
        <p:nvSpPr>
          <p:cNvPr id="107" name="Google Shape;107;p15"/>
          <p:cNvSpPr txBox="1">
            <a:spLocks noGrp="1"/>
          </p:cNvSpPr>
          <p:nvPr>
            <p:ph type="body" idx="1"/>
          </p:nvPr>
        </p:nvSpPr>
        <p:spPr>
          <a:xfrm>
            <a:off x="471488" y="2637014"/>
            <a:ext cx="5915100" cy="6285300"/>
          </a:xfrm>
          <a:prstGeom prst="rect">
            <a:avLst/>
          </a:prstGeom>
        </p:spPr>
        <p:txBody>
          <a:bodyPr spcFirstLastPara="1" wrap="square" lIns="91425" tIns="45700" rIns="91425" bIns="45700" anchor="t" anchorCtr="0">
            <a:normAutofit/>
          </a:bodyPr>
          <a:lstStyle/>
          <a:p>
            <a:pPr marL="4091" lvl="0" indent="0" algn="just" rtl="0">
              <a:lnSpc>
                <a:spcPct val="100000"/>
              </a:lnSpc>
              <a:spcBef>
                <a:spcPts val="1710"/>
              </a:spcBef>
              <a:spcAft>
                <a:spcPts val="0"/>
              </a:spcAft>
              <a:buClr>
                <a:schemeClr val="dk1"/>
              </a:buClr>
              <a:buSzPts val="1100"/>
              <a:buFont typeface="Arial"/>
              <a:buNone/>
            </a:pPr>
            <a:r>
              <a:rPr lang="en-GB" sz="1400">
                <a:solidFill>
                  <a:srgbClr val="695D46"/>
                </a:solidFill>
                <a:latin typeface="Arial"/>
                <a:ea typeface="Arial"/>
                <a:cs typeface="Arial"/>
                <a:sym typeface="Arial"/>
              </a:rPr>
              <a:t>This booklet is to aid you with the transition from GCSE to A Level. </a:t>
            </a:r>
            <a:endParaRPr sz="1400">
              <a:solidFill>
                <a:srgbClr val="695D46"/>
              </a:solidFill>
              <a:latin typeface="Arial"/>
              <a:ea typeface="Arial"/>
              <a:cs typeface="Arial"/>
              <a:sym typeface="Arial"/>
            </a:endParaRPr>
          </a:p>
          <a:p>
            <a:pPr marL="5692" marR="310059" lvl="0" indent="8538" algn="just" rtl="0">
              <a:lnSpc>
                <a:spcPct val="98209"/>
              </a:lnSpc>
              <a:spcBef>
                <a:spcPts val="1668"/>
              </a:spcBef>
              <a:spcAft>
                <a:spcPts val="0"/>
              </a:spcAft>
              <a:buClr>
                <a:schemeClr val="dk1"/>
              </a:buClr>
              <a:buSzPts val="1100"/>
              <a:buFont typeface="Arial"/>
              <a:buNone/>
            </a:pPr>
            <a:r>
              <a:rPr lang="en-GB" sz="1400">
                <a:solidFill>
                  <a:srgbClr val="695D46"/>
                </a:solidFill>
                <a:latin typeface="Arial"/>
                <a:ea typeface="Arial"/>
                <a:cs typeface="Arial"/>
                <a:sym typeface="Arial"/>
              </a:rPr>
              <a:t>Here at Ashlawn we offer the extended certificate which is equivalent to 1 A Level and the Diploma which is worth 2 A Levels. The course is graded as Pass, Merit and Distinction. </a:t>
            </a:r>
            <a:endParaRPr sz="1400">
              <a:solidFill>
                <a:srgbClr val="695D46"/>
              </a:solidFill>
              <a:latin typeface="Arial"/>
              <a:ea typeface="Arial"/>
              <a:cs typeface="Arial"/>
              <a:sym typeface="Arial"/>
            </a:endParaRPr>
          </a:p>
          <a:p>
            <a:pPr marL="533" marR="375914" lvl="0" indent="13696" algn="just" rtl="0">
              <a:lnSpc>
                <a:spcPct val="98209"/>
              </a:lnSpc>
              <a:spcBef>
                <a:spcPts val="1693"/>
              </a:spcBef>
              <a:spcAft>
                <a:spcPts val="0"/>
              </a:spcAft>
              <a:buClr>
                <a:schemeClr val="dk1"/>
              </a:buClr>
              <a:buSzPts val="1100"/>
              <a:buFont typeface="Arial"/>
              <a:buNone/>
            </a:pPr>
            <a:r>
              <a:rPr lang="en-GB" sz="1400">
                <a:solidFill>
                  <a:srgbClr val="695D46"/>
                </a:solidFill>
                <a:latin typeface="Arial"/>
                <a:ea typeface="Arial"/>
                <a:cs typeface="Arial"/>
                <a:sym typeface="Arial"/>
              </a:rPr>
              <a:t>Health and Social Care is a popular course and covers a wide range of topics. As part of the course you will study several topics that will be examined both externally (exam) and internally (coursework). For coursework you will be required to carry out research and produce a written report. </a:t>
            </a:r>
            <a:endParaRPr/>
          </a:p>
        </p:txBody>
      </p:sp>
      <p:sp>
        <p:nvSpPr>
          <p:cNvPr id="108" name="Google Shape;108;p15"/>
          <p:cNvSpPr txBox="1">
            <a:spLocks noGrp="1"/>
          </p:cNvSpPr>
          <p:nvPr>
            <p:ph type="sldNum" idx="12"/>
          </p:nvPr>
        </p:nvSpPr>
        <p:spPr>
          <a:xfrm>
            <a:off x="4843463" y="9181397"/>
            <a:ext cx="15429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pic>
        <p:nvPicPr>
          <p:cNvPr id="109" name="Google Shape;109;p15"/>
          <p:cNvPicPr preferRelativeResize="0"/>
          <p:nvPr/>
        </p:nvPicPr>
        <p:blipFill>
          <a:blip r:embed="rId3">
            <a:alphaModFix/>
          </a:blip>
          <a:stretch>
            <a:fillRect/>
          </a:stretch>
        </p:blipFill>
        <p:spPr>
          <a:xfrm>
            <a:off x="457250" y="5210175"/>
            <a:ext cx="5943600" cy="1638300"/>
          </a:xfrm>
          <a:prstGeom prst="rect">
            <a:avLst/>
          </a:prstGeom>
          <a:noFill/>
          <a:ln>
            <a:noFill/>
          </a:ln>
        </p:spPr>
      </p:pic>
      <p:sp>
        <p:nvSpPr>
          <p:cNvPr id="110" name="Google Shape;110;p15"/>
          <p:cNvSpPr txBox="1"/>
          <p:nvPr/>
        </p:nvSpPr>
        <p:spPr>
          <a:xfrm>
            <a:off x="609650" y="5362575"/>
            <a:ext cx="3000000" cy="3000000"/>
          </a:xfrm>
          <a:prstGeom prst="rect">
            <a:avLst/>
          </a:prstGeom>
          <a:noFill/>
          <a:ln>
            <a:noFill/>
          </a:ln>
        </p:spPr>
        <p:txBody>
          <a:bodyPr spcFirstLastPara="1" wrap="square" lIns="91425" tIns="91425" rIns="91425" bIns="91425" anchor="ctr" anchorCtr="0">
            <a:noAutofit/>
          </a:bodyPr>
          <a:lstStyle/>
          <a:p>
            <a:pPr marL="0" marR="221655" lvl="0" indent="-1601" algn="l" rtl="0">
              <a:lnSpc>
                <a:spcPct val="98210"/>
              </a:lnSpc>
              <a:spcBef>
                <a:spcPts val="3345"/>
              </a:spcBef>
              <a:spcAft>
                <a:spcPts val="0"/>
              </a:spcAft>
              <a:buNone/>
            </a:pPr>
            <a:endParaRPr sz="1400">
              <a:solidFill>
                <a:srgbClr val="695D46"/>
              </a:solidFill>
            </a:endParaRPr>
          </a:p>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182730" y="214584"/>
            <a:ext cx="6458702" cy="69981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970"/>
              <a:buFont typeface="Calibri"/>
              <a:buNone/>
            </a:pPr>
            <a:r>
              <a:rPr lang="en-GB" sz="2770"/>
              <a:t>HSC Single - What exams will I be studying?</a:t>
            </a:r>
            <a:endParaRPr sz="2770"/>
          </a:p>
        </p:txBody>
      </p:sp>
      <p:sp>
        <p:nvSpPr>
          <p:cNvPr id="116" name="Google Shape;116;p16"/>
          <p:cNvSpPr txBox="1">
            <a:spLocks noGrp="1"/>
          </p:cNvSpPr>
          <p:nvPr>
            <p:ph type="body" idx="1"/>
          </p:nvPr>
        </p:nvSpPr>
        <p:spPr>
          <a:xfrm>
            <a:off x="199655" y="914400"/>
            <a:ext cx="6458700" cy="8743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1110"/>
              <a:buNone/>
            </a:pPr>
            <a:r>
              <a:rPr lang="en-GB" sz="1110"/>
              <a:t>This course allows you an insight in the many roles available within health and social care from nurses to social workers to child care assistants and beyond they have many key features that we shall explore and apply. You will be studying a range of units which will help you to gain skills that will be valuable in your chosen profession or future study. You will learn about the human body and mind alongside the changes across time. You will learn what it means to work in the sector and what skills and behaviours you will need to develop. We will study the following units; although the final one is subject to change and you may not study them in this order. </a:t>
            </a:r>
            <a:endParaRPr sz="1942"/>
          </a:p>
          <a:p>
            <a:pPr marL="0" lvl="0" indent="0" algn="l" rtl="0">
              <a:lnSpc>
                <a:spcPct val="80000"/>
              </a:lnSpc>
              <a:spcBef>
                <a:spcPts val="750"/>
              </a:spcBef>
              <a:spcAft>
                <a:spcPts val="0"/>
              </a:spcAft>
              <a:buClr>
                <a:schemeClr val="dk1"/>
              </a:buClr>
              <a:buSzPts val="1480"/>
              <a:buNone/>
            </a:pPr>
            <a:r>
              <a:rPr lang="en-GB" sz="1480" b="1"/>
              <a:t>UNIT 2: Equality, diversity and rights in health and social care </a:t>
            </a:r>
            <a:r>
              <a:rPr lang="en-GB" sz="1295"/>
              <a:t>will focus on:</a:t>
            </a:r>
            <a:endParaRPr sz="1942"/>
          </a:p>
          <a:p>
            <a:pPr marL="171450" lvl="0" indent="-171450" algn="l" rtl="0">
              <a:lnSpc>
                <a:spcPct val="80000"/>
              </a:lnSpc>
              <a:spcBef>
                <a:spcPts val="750"/>
              </a:spcBef>
              <a:spcAft>
                <a:spcPts val="0"/>
              </a:spcAft>
              <a:buClr>
                <a:schemeClr val="dk1"/>
              </a:buClr>
              <a:buSzPts val="1110"/>
              <a:buChar char="•"/>
            </a:pPr>
            <a:r>
              <a:rPr lang="en-GB" sz="1110"/>
              <a:t>Understanding concepts of equality, diversity and rights and how these are applied in the context of health, social care and child care environments.</a:t>
            </a:r>
            <a:endParaRPr sz="1110"/>
          </a:p>
          <a:p>
            <a:pPr marL="171450" lvl="0" indent="-171450" algn="l" rtl="0">
              <a:lnSpc>
                <a:spcPct val="80000"/>
              </a:lnSpc>
              <a:spcBef>
                <a:spcPts val="750"/>
              </a:spcBef>
              <a:spcAft>
                <a:spcPts val="0"/>
              </a:spcAft>
              <a:buClr>
                <a:schemeClr val="dk1"/>
              </a:buClr>
              <a:buSzPts val="1110"/>
              <a:buChar char="•"/>
            </a:pPr>
            <a:r>
              <a:rPr lang="en-GB" sz="1110"/>
              <a:t>Understanding the impact of discriminatory practices on individuals in health, social care and child care environments .</a:t>
            </a:r>
            <a:endParaRPr sz="1110"/>
          </a:p>
          <a:p>
            <a:pPr marL="171450" lvl="0" indent="-171450" algn="l" rtl="0">
              <a:lnSpc>
                <a:spcPct val="80000"/>
              </a:lnSpc>
              <a:spcBef>
                <a:spcPts val="750"/>
              </a:spcBef>
              <a:spcAft>
                <a:spcPts val="0"/>
              </a:spcAft>
              <a:buClr>
                <a:schemeClr val="dk1"/>
              </a:buClr>
              <a:buSzPts val="1110"/>
              <a:buChar char="•"/>
            </a:pPr>
            <a:r>
              <a:rPr lang="en-GB" sz="1110"/>
              <a:t>Understanding how current legislation and national initiatives promote anti-discriminatory practice in health, social care and child care environments </a:t>
            </a:r>
            <a:endParaRPr sz="1942"/>
          </a:p>
          <a:p>
            <a:pPr marL="171450" lvl="0" indent="-171450" algn="l" rtl="0">
              <a:lnSpc>
                <a:spcPct val="80000"/>
              </a:lnSpc>
              <a:spcBef>
                <a:spcPts val="750"/>
              </a:spcBef>
              <a:spcAft>
                <a:spcPts val="0"/>
              </a:spcAft>
              <a:buClr>
                <a:schemeClr val="dk1"/>
              </a:buClr>
              <a:buSzPts val="1110"/>
              <a:buChar char="•"/>
            </a:pPr>
            <a:r>
              <a:rPr lang="en-GB" sz="1110"/>
              <a:t>Understanding how equality, diversity and rights in health, social care and child care environments are promoted. </a:t>
            </a:r>
            <a:endParaRPr sz="1942"/>
          </a:p>
          <a:p>
            <a:pPr marL="171450" lvl="0" indent="-171481" algn="l" rtl="0">
              <a:lnSpc>
                <a:spcPct val="80000"/>
              </a:lnSpc>
              <a:spcBef>
                <a:spcPts val="750"/>
              </a:spcBef>
              <a:spcAft>
                <a:spcPts val="0"/>
              </a:spcAft>
              <a:buClr>
                <a:srgbClr val="00B050"/>
              </a:buClr>
              <a:buSzPts val="1018"/>
              <a:buChar char="•"/>
            </a:pPr>
            <a:r>
              <a:rPr lang="en-GB" sz="1017">
                <a:solidFill>
                  <a:srgbClr val="00B050"/>
                </a:solidFill>
              </a:rPr>
              <a:t>How you will be assessed: this is a paper based exam, that lasts for 1 hour 30 minutes and is worth 80 marks. There will be four sections and include short- and long- answers. The questions are intended to assess your understanding of how health and care services , the people who need  support and the equality and diversity issues arising. Each section will relate to a different service user group, for example the frail elderly, people with learning disabilities, people with mental health problems or people with long-term illnesses.  You will be expected to apply knowledge of relevant legislation.</a:t>
            </a:r>
            <a:endParaRPr sz="1110">
              <a:solidFill>
                <a:srgbClr val="00B050"/>
              </a:solidFill>
            </a:endParaRPr>
          </a:p>
          <a:p>
            <a:pPr marL="0" lvl="0" indent="0" algn="l" rtl="0">
              <a:lnSpc>
                <a:spcPct val="80000"/>
              </a:lnSpc>
              <a:spcBef>
                <a:spcPts val="750"/>
              </a:spcBef>
              <a:spcAft>
                <a:spcPts val="0"/>
              </a:spcAft>
              <a:buClr>
                <a:schemeClr val="dk1"/>
              </a:buClr>
              <a:buSzPts val="1573"/>
              <a:buNone/>
            </a:pPr>
            <a:r>
              <a:rPr lang="en-GB" sz="1572" b="1"/>
              <a:t>UNIT 3: Health, safety and security in health and social care </a:t>
            </a:r>
            <a:r>
              <a:rPr lang="en-GB" sz="1295"/>
              <a:t>will focus on:</a:t>
            </a:r>
            <a:endParaRPr sz="1942"/>
          </a:p>
          <a:p>
            <a:pPr marL="171450" lvl="0" indent="-171450" algn="l" rtl="0">
              <a:lnSpc>
                <a:spcPct val="80000"/>
              </a:lnSpc>
              <a:spcBef>
                <a:spcPts val="750"/>
              </a:spcBef>
              <a:spcAft>
                <a:spcPts val="0"/>
              </a:spcAft>
              <a:buClr>
                <a:schemeClr val="dk1"/>
              </a:buClr>
              <a:buSzPts val="1110"/>
              <a:buChar char="•"/>
            </a:pPr>
            <a:r>
              <a:rPr lang="en-GB" sz="1110"/>
              <a:t>Understanding potential hazards in health, social care and child care environments </a:t>
            </a:r>
            <a:endParaRPr sz="1110"/>
          </a:p>
          <a:p>
            <a:pPr marL="171450" lvl="0" indent="-171450" algn="l" rtl="0">
              <a:lnSpc>
                <a:spcPct val="80000"/>
              </a:lnSpc>
              <a:spcBef>
                <a:spcPts val="750"/>
              </a:spcBef>
              <a:spcAft>
                <a:spcPts val="0"/>
              </a:spcAft>
              <a:buClr>
                <a:schemeClr val="dk1"/>
              </a:buClr>
              <a:buSzPts val="1110"/>
              <a:buChar char="•"/>
            </a:pPr>
            <a:r>
              <a:rPr lang="en-GB" sz="1110"/>
              <a:t>Understanding how legislation, policies and procedures promote health, safety and security in health, social care and child care environments </a:t>
            </a:r>
            <a:endParaRPr sz="1110"/>
          </a:p>
          <a:p>
            <a:pPr marL="171450" lvl="0" indent="-171450" algn="l" rtl="0">
              <a:lnSpc>
                <a:spcPct val="80000"/>
              </a:lnSpc>
              <a:spcBef>
                <a:spcPts val="750"/>
              </a:spcBef>
              <a:spcAft>
                <a:spcPts val="0"/>
              </a:spcAft>
              <a:buClr>
                <a:schemeClr val="dk1"/>
              </a:buClr>
              <a:buSzPts val="1110"/>
              <a:buChar char="•"/>
            </a:pPr>
            <a:r>
              <a:rPr lang="en-GB" sz="1110"/>
              <a:t>Understanding the roles and responsibilities involved in health, safety and security in health, social care and child care environments </a:t>
            </a:r>
            <a:endParaRPr sz="1110"/>
          </a:p>
          <a:p>
            <a:pPr marL="171450" lvl="0" indent="-171450" algn="l" rtl="0">
              <a:lnSpc>
                <a:spcPct val="80000"/>
              </a:lnSpc>
              <a:spcBef>
                <a:spcPts val="750"/>
              </a:spcBef>
              <a:spcAft>
                <a:spcPts val="0"/>
              </a:spcAft>
              <a:buClr>
                <a:schemeClr val="dk1"/>
              </a:buClr>
              <a:buSzPts val="1110"/>
              <a:buChar char="•"/>
            </a:pPr>
            <a:r>
              <a:rPr lang="en-GB" sz="1110"/>
              <a:t>Know how to respond to incidents and emergencies in a health, social care or child care environment </a:t>
            </a:r>
            <a:endParaRPr sz="1942"/>
          </a:p>
          <a:p>
            <a:pPr marL="171450" lvl="0" indent="-171481" algn="l" rtl="0">
              <a:lnSpc>
                <a:spcPct val="80000"/>
              </a:lnSpc>
              <a:spcBef>
                <a:spcPts val="750"/>
              </a:spcBef>
              <a:spcAft>
                <a:spcPts val="0"/>
              </a:spcAft>
              <a:buClr>
                <a:srgbClr val="00B050"/>
              </a:buClr>
              <a:buSzPts val="1018"/>
              <a:buChar char="•"/>
            </a:pPr>
            <a:r>
              <a:rPr lang="en-GB" sz="1017">
                <a:solidFill>
                  <a:srgbClr val="00B050"/>
                </a:solidFill>
              </a:rPr>
              <a:t>How you will assessed: : this is a paper based exam, that lasts for 1 hour 30 minutes and is worth 80 marks. There will be four sections and include short- and long- answers.  Questions will be Scenario based and you will ned to demonstrate an understanding of legislation, Health and safety and Safeguarding as well as First Aid.</a:t>
            </a:r>
            <a:endParaRPr sz="1942"/>
          </a:p>
          <a:p>
            <a:pPr marL="0" lvl="0" indent="0" algn="l" rtl="0">
              <a:lnSpc>
                <a:spcPct val="80000"/>
              </a:lnSpc>
              <a:spcBef>
                <a:spcPts val="750"/>
              </a:spcBef>
              <a:spcAft>
                <a:spcPts val="0"/>
              </a:spcAft>
              <a:buClr>
                <a:schemeClr val="dk1"/>
              </a:buClr>
              <a:buSzPts val="1665"/>
              <a:buNone/>
            </a:pPr>
            <a:r>
              <a:rPr lang="en-GB" sz="1665" b="1"/>
              <a:t>UNIT 4: Anatomy and physiology for health and social care  </a:t>
            </a:r>
            <a:r>
              <a:rPr lang="en-GB" sz="1665"/>
              <a:t>will focus on:</a:t>
            </a:r>
            <a:endParaRPr sz="1665" b="1"/>
          </a:p>
          <a:p>
            <a:pPr marL="171450" lvl="0" indent="-171481" algn="l" rtl="0">
              <a:lnSpc>
                <a:spcPct val="80000"/>
              </a:lnSpc>
              <a:spcBef>
                <a:spcPts val="750"/>
              </a:spcBef>
              <a:spcAft>
                <a:spcPts val="0"/>
              </a:spcAft>
              <a:buClr>
                <a:schemeClr val="dk1"/>
              </a:buClr>
              <a:buSzPts val="1018"/>
              <a:buChar char="•"/>
            </a:pPr>
            <a:r>
              <a:rPr lang="en-GB" sz="1017"/>
              <a:t>Understanding the cardiovascular system, malfunctions and their impact on individuals </a:t>
            </a:r>
            <a:endParaRPr sz="1017"/>
          </a:p>
          <a:p>
            <a:pPr marL="171450" lvl="0" indent="-171481" algn="l" rtl="0">
              <a:lnSpc>
                <a:spcPct val="80000"/>
              </a:lnSpc>
              <a:spcBef>
                <a:spcPts val="750"/>
              </a:spcBef>
              <a:spcAft>
                <a:spcPts val="0"/>
              </a:spcAft>
              <a:buClr>
                <a:schemeClr val="dk1"/>
              </a:buClr>
              <a:buSzPts val="1018"/>
              <a:buChar char="•"/>
            </a:pPr>
            <a:r>
              <a:rPr lang="en-GB" sz="1017"/>
              <a:t>Understanding  the respiratory system, malfunctions and their impact on individuals 	</a:t>
            </a:r>
            <a:endParaRPr sz="1942"/>
          </a:p>
          <a:p>
            <a:pPr marL="171450" lvl="0" indent="-171481" algn="l" rtl="0">
              <a:lnSpc>
                <a:spcPct val="80000"/>
              </a:lnSpc>
              <a:spcBef>
                <a:spcPts val="750"/>
              </a:spcBef>
              <a:spcAft>
                <a:spcPts val="0"/>
              </a:spcAft>
              <a:buClr>
                <a:schemeClr val="dk1"/>
              </a:buClr>
              <a:buSzPts val="1018"/>
              <a:buChar char="•"/>
            </a:pPr>
            <a:r>
              <a:rPr lang="en-GB" sz="1017"/>
              <a:t>Understanding the digestive system, malfunctions and their impact on individuals </a:t>
            </a:r>
            <a:endParaRPr sz="1017"/>
          </a:p>
          <a:p>
            <a:pPr marL="171450" lvl="0" indent="-171481" algn="l" rtl="0">
              <a:lnSpc>
                <a:spcPct val="80000"/>
              </a:lnSpc>
              <a:spcBef>
                <a:spcPts val="750"/>
              </a:spcBef>
              <a:spcAft>
                <a:spcPts val="0"/>
              </a:spcAft>
              <a:buClr>
                <a:schemeClr val="dk1"/>
              </a:buClr>
              <a:buSzPts val="1018"/>
              <a:buChar char="•"/>
            </a:pPr>
            <a:r>
              <a:rPr lang="en-GB" sz="1017"/>
              <a:t>Understanding the musculoskeletal system, malfunctions and their impact on individuals </a:t>
            </a:r>
            <a:endParaRPr sz="1017"/>
          </a:p>
          <a:p>
            <a:pPr marL="171450" lvl="0" indent="-171481" algn="l" rtl="0">
              <a:lnSpc>
                <a:spcPct val="80000"/>
              </a:lnSpc>
              <a:spcBef>
                <a:spcPts val="750"/>
              </a:spcBef>
              <a:spcAft>
                <a:spcPts val="0"/>
              </a:spcAft>
              <a:buClr>
                <a:schemeClr val="dk1"/>
              </a:buClr>
              <a:buSzPts val="1018"/>
              <a:buChar char="•"/>
            </a:pPr>
            <a:r>
              <a:rPr lang="en-GB" sz="1017"/>
              <a:t>Understanding the control and regulatory systems, malfunctions and their impact on individuals </a:t>
            </a:r>
            <a:endParaRPr sz="1942"/>
          </a:p>
          <a:p>
            <a:pPr marL="171450" lvl="0" indent="-171481" algn="l" rtl="0">
              <a:lnSpc>
                <a:spcPct val="80000"/>
              </a:lnSpc>
              <a:spcBef>
                <a:spcPts val="750"/>
              </a:spcBef>
              <a:spcAft>
                <a:spcPts val="0"/>
              </a:spcAft>
              <a:buClr>
                <a:schemeClr val="dk1"/>
              </a:buClr>
              <a:buSzPts val="1018"/>
              <a:buChar char="•"/>
            </a:pPr>
            <a:r>
              <a:rPr lang="en-GB" sz="1017"/>
              <a:t>Understanding the sensory systems, malfunctions and their impact on individuals</a:t>
            </a:r>
            <a:endParaRPr sz="1942"/>
          </a:p>
          <a:p>
            <a:pPr marL="171450" lvl="0" indent="-171481" algn="l" rtl="0">
              <a:lnSpc>
                <a:spcPct val="80000"/>
              </a:lnSpc>
              <a:spcBef>
                <a:spcPts val="750"/>
              </a:spcBef>
              <a:spcAft>
                <a:spcPts val="0"/>
              </a:spcAft>
              <a:buClr>
                <a:schemeClr val="dk1"/>
              </a:buClr>
              <a:buSzPts val="1018"/>
              <a:buChar char="•"/>
            </a:pPr>
            <a:r>
              <a:rPr lang="en-GB" sz="1017"/>
              <a:t> </a:t>
            </a:r>
            <a:r>
              <a:rPr lang="en-GB" sz="1017">
                <a:solidFill>
                  <a:srgbClr val="00B050"/>
                </a:solidFill>
              </a:rPr>
              <a:t>How you will be assessed: this is a paper based exam, lasting 2 hours .All questions are mandatory with no optional questions. You may be presented with scenarios as part of a question. Questions will be set on the topics indicated.  Diagrams may be used for testing purposes but again they will only feature points preceded by an i.e. Learners will not be expected to draw diagrams themselves. </a:t>
            </a:r>
            <a:endParaRPr sz="1942"/>
          </a:p>
          <a:p>
            <a:pPr marL="171450" lvl="0" indent="-171481" algn="l" rtl="0">
              <a:lnSpc>
                <a:spcPct val="80000"/>
              </a:lnSpc>
              <a:spcBef>
                <a:spcPts val="750"/>
              </a:spcBef>
              <a:spcAft>
                <a:spcPts val="0"/>
              </a:spcAft>
              <a:buClr>
                <a:srgbClr val="00B050"/>
              </a:buClr>
              <a:buSzPts val="1018"/>
              <a:buChar char="•"/>
            </a:pPr>
            <a:r>
              <a:rPr lang="en-GB" sz="1017">
                <a:solidFill>
                  <a:srgbClr val="00B050"/>
                </a:solidFill>
              </a:rPr>
              <a:t>YOU WILL REUIRE A COMPREHENSICE SCIENTIIC KNOWLEDGE IN THIS UNIT.</a:t>
            </a:r>
            <a:endParaRPr sz="1017">
              <a:solidFill>
                <a:srgbClr val="00B050"/>
              </a:solidFill>
            </a:endParaRPr>
          </a:p>
        </p:txBody>
      </p:sp>
      <p:sp>
        <p:nvSpPr>
          <p:cNvPr id="117" name="Google Shape;117;p1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body" idx="1"/>
          </p:nvPr>
        </p:nvSpPr>
        <p:spPr>
          <a:xfrm>
            <a:off x="301367" y="1137684"/>
            <a:ext cx="5915025" cy="82950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300"/>
              <a:buNone/>
            </a:pPr>
            <a:r>
              <a:rPr lang="en-GB" sz="1300" b="1"/>
              <a:t>UNIT 1: Building positive relationships in health and social care </a:t>
            </a:r>
            <a:r>
              <a:rPr lang="en-GB" sz="1300"/>
              <a:t>will focus on:</a:t>
            </a:r>
            <a:endParaRPr sz="1300" b="1"/>
          </a:p>
          <a:p>
            <a:pPr marL="171450" lvl="0" indent="-171450" algn="l" rtl="0">
              <a:lnSpc>
                <a:spcPct val="90000"/>
              </a:lnSpc>
              <a:spcBef>
                <a:spcPts val="750"/>
              </a:spcBef>
              <a:spcAft>
                <a:spcPts val="0"/>
              </a:spcAft>
              <a:buClr>
                <a:schemeClr val="dk1"/>
              </a:buClr>
              <a:buSzPts val="1300"/>
              <a:buChar char="•"/>
            </a:pPr>
            <a:r>
              <a:rPr lang="en-GB" sz="1300"/>
              <a:t>Understanding relationships in health, social care or child care environments</a:t>
            </a:r>
            <a:endParaRPr sz="1300"/>
          </a:p>
          <a:p>
            <a:pPr marL="171450" lvl="0" indent="-171450" algn="l" rtl="0">
              <a:lnSpc>
                <a:spcPct val="90000"/>
              </a:lnSpc>
              <a:spcBef>
                <a:spcPts val="750"/>
              </a:spcBef>
              <a:spcAft>
                <a:spcPts val="0"/>
              </a:spcAft>
              <a:buClr>
                <a:schemeClr val="dk1"/>
              </a:buClr>
              <a:buSzPts val="1300"/>
              <a:buChar char="•"/>
            </a:pPr>
            <a:r>
              <a:rPr lang="en-GB" sz="1300"/>
              <a:t>Understanding the factors that influence the building of relationships </a:t>
            </a:r>
            <a:endParaRPr/>
          </a:p>
          <a:p>
            <a:pPr marL="171450" lvl="0" indent="-171450" algn="l" rtl="0">
              <a:lnSpc>
                <a:spcPct val="90000"/>
              </a:lnSpc>
              <a:spcBef>
                <a:spcPts val="750"/>
              </a:spcBef>
              <a:spcAft>
                <a:spcPts val="0"/>
              </a:spcAft>
              <a:buClr>
                <a:schemeClr val="dk1"/>
              </a:buClr>
              <a:buSzPts val="1300"/>
              <a:buChar char="•"/>
            </a:pPr>
            <a:r>
              <a:rPr lang="en-GB" sz="1300"/>
              <a:t>Understanding how a person-centred approach builds positive relationships in health, social care or child care environments </a:t>
            </a:r>
            <a:endParaRPr sz="1300"/>
          </a:p>
          <a:p>
            <a:pPr marL="171450" lvl="0" indent="-171450" algn="l" rtl="0">
              <a:lnSpc>
                <a:spcPct val="90000"/>
              </a:lnSpc>
              <a:spcBef>
                <a:spcPts val="750"/>
              </a:spcBef>
              <a:spcAft>
                <a:spcPts val="0"/>
              </a:spcAft>
              <a:buClr>
                <a:schemeClr val="dk1"/>
              </a:buClr>
              <a:buSzPts val="1300"/>
              <a:buChar char="•"/>
            </a:pPr>
            <a:r>
              <a:rPr lang="en-GB" sz="1300"/>
              <a:t>Being able to use communication skills effectively to build positive relationships in a health, social care or child care environment </a:t>
            </a:r>
            <a:endParaRPr/>
          </a:p>
          <a:p>
            <a:pPr marL="171450" lvl="0" indent="-171450" algn="l" rtl="0">
              <a:lnSpc>
                <a:spcPct val="90000"/>
              </a:lnSpc>
              <a:spcBef>
                <a:spcPts val="750"/>
              </a:spcBef>
              <a:spcAft>
                <a:spcPts val="0"/>
              </a:spcAft>
              <a:buClr>
                <a:srgbClr val="00B050"/>
              </a:buClr>
              <a:buSzPts val="1300"/>
              <a:buChar char="•"/>
            </a:pPr>
            <a:r>
              <a:rPr lang="en-GB" sz="1300">
                <a:solidFill>
                  <a:srgbClr val="00B050"/>
                </a:solidFill>
              </a:rPr>
              <a:t>How you will be assessed: this  a coursework based unit  which will be graded at Pass, Merit or Distinction. The tasks are designed to test your knowledge on types of relationships, the factors that affect this and the theories that explain this. You will undertake 2 practical communication activities which will be assessed.</a:t>
            </a:r>
            <a:endParaRPr/>
          </a:p>
          <a:p>
            <a:pPr marL="171450" lvl="0" indent="-88900" algn="l" rtl="0">
              <a:lnSpc>
                <a:spcPct val="90000"/>
              </a:lnSpc>
              <a:spcBef>
                <a:spcPts val="750"/>
              </a:spcBef>
              <a:spcAft>
                <a:spcPts val="0"/>
              </a:spcAft>
              <a:buClr>
                <a:schemeClr val="dk1"/>
              </a:buClr>
              <a:buSzPts val="1300"/>
              <a:buNone/>
            </a:pPr>
            <a:endParaRPr sz="1300">
              <a:solidFill>
                <a:srgbClr val="00B050"/>
              </a:solidFill>
            </a:endParaRPr>
          </a:p>
          <a:p>
            <a:pPr marL="0" lvl="0" indent="0" algn="l" rtl="0">
              <a:lnSpc>
                <a:spcPct val="90000"/>
              </a:lnSpc>
              <a:spcBef>
                <a:spcPts val="750"/>
              </a:spcBef>
              <a:spcAft>
                <a:spcPts val="0"/>
              </a:spcAft>
              <a:buClr>
                <a:schemeClr val="dk1"/>
              </a:buClr>
              <a:buSzPts val="1300"/>
              <a:buNone/>
            </a:pPr>
            <a:r>
              <a:rPr lang="en-GB" sz="1300" b="1"/>
              <a:t>UNIT 10: </a:t>
            </a:r>
            <a:r>
              <a:rPr lang="en-GB" sz="1300"/>
              <a:t>Nutrition for health is a 30 credit unit which will finish up the year</a:t>
            </a:r>
            <a:endParaRPr/>
          </a:p>
          <a:p>
            <a:pPr marL="0" lvl="0" indent="0" algn="l" rtl="0">
              <a:lnSpc>
                <a:spcPct val="90000"/>
              </a:lnSpc>
              <a:spcBef>
                <a:spcPts val="750"/>
              </a:spcBef>
              <a:spcAft>
                <a:spcPts val="0"/>
              </a:spcAft>
              <a:buClr>
                <a:schemeClr val="dk1"/>
              </a:buClr>
              <a:buSzPts val="1300"/>
              <a:buNone/>
            </a:pPr>
            <a:r>
              <a:rPr lang="en-GB" sz="1300"/>
              <a:t>and focusses on nutritional health and the components of good nutrition. You will have the opportunity to scrutinise different foods, consider their health benefits and investigate how to support other people to impact their health and well-being.</a:t>
            </a:r>
            <a:endParaRPr/>
          </a:p>
          <a:p>
            <a:pPr marL="0" lvl="0" indent="0" algn="l" rtl="0">
              <a:lnSpc>
                <a:spcPct val="90000"/>
              </a:lnSpc>
              <a:spcBef>
                <a:spcPts val="750"/>
              </a:spcBef>
              <a:spcAft>
                <a:spcPts val="0"/>
              </a:spcAft>
              <a:buClr>
                <a:srgbClr val="00B050"/>
              </a:buClr>
              <a:buSzPts val="1300"/>
              <a:buNone/>
            </a:pPr>
            <a:r>
              <a:rPr lang="en-GB" sz="1300">
                <a:solidFill>
                  <a:srgbClr val="00B050"/>
                </a:solidFill>
              </a:rPr>
              <a:t>How you will be assessed: this  a coursework based unit  which will be graded at Pass, Merit or Distinction. .You will develop a plan for an individual’s diet.</a:t>
            </a:r>
            <a:endParaRPr/>
          </a:p>
          <a:p>
            <a:pPr marL="0" lvl="0" indent="0" algn="l" rtl="0">
              <a:lnSpc>
                <a:spcPct val="90000"/>
              </a:lnSpc>
              <a:spcBef>
                <a:spcPts val="750"/>
              </a:spcBef>
              <a:spcAft>
                <a:spcPts val="0"/>
              </a:spcAft>
              <a:buClr>
                <a:schemeClr val="dk1"/>
              </a:buClr>
              <a:buSzPts val="1300"/>
              <a:buNone/>
            </a:pPr>
            <a:endParaRPr sz="1300" b="1"/>
          </a:p>
          <a:p>
            <a:pPr marL="171450" lvl="0" indent="-171450" algn="l" rtl="0">
              <a:lnSpc>
                <a:spcPct val="90000"/>
              </a:lnSpc>
              <a:spcBef>
                <a:spcPts val="750"/>
              </a:spcBef>
              <a:spcAft>
                <a:spcPts val="0"/>
              </a:spcAft>
              <a:buClr>
                <a:schemeClr val="dk1"/>
              </a:buClr>
              <a:buSzPts val="1300"/>
              <a:buChar char="•"/>
            </a:pPr>
            <a:r>
              <a:rPr lang="en-GB" sz="1300" b="1"/>
              <a:t>UNIT 13: Sexual health, reproduction and early development stages </a:t>
            </a:r>
            <a:r>
              <a:rPr lang="en-GB" sz="1300"/>
              <a:t>will focus on</a:t>
            </a:r>
            <a:endParaRPr sz="1300"/>
          </a:p>
          <a:p>
            <a:pPr marL="171450" lvl="0" indent="-171450" algn="l" rtl="0">
              <a:lnSpc>
                <a:spcPct val="90000"/>
              </a:lnSpc>
              <a:spcBef>
                <a:spcPts val="750"/>
              </a:spcBef>
              <a:spcAft>
                <a:spcPts val="0"/>
              </a:spcAft>
              <a:buClr>
                <a:schemeClr val="dk1"/>
              </a:buClr>
              <a:buSzPts val="1300"/>
              <a:buChar char="•"/>
            </a:pPr>
            <a:r>
              <a:rPr lang="en-GB" sz="1300"/>
              <a:t>Understanding sexual health and contraception </a:t>
            </a:r>
            <a:endParaRPr sz="1300"/>
          </a:p>
          <a:p>
            <a:pPr marL="171450" lvl="0" indent="-171450" algn="l" rtl="0">
              <a:lnSpc>
                <a:spcPct val="90000"/>
              </a:lnSpc>
              <a:spcBef>
                <a:spcPts val="750"/>
              </a:spcBef>
              <a:spcAft>
                <a:spcPts val="0"/>
              </a:spcAft>
              <a:buClr>
                <a:schemeClr val="dk1"/>
              </a:buClr>
              <a:buSzPts val="1300"/>
              <a:buChar char="•"/>
            </a:pPr>
            <a:r>
              <a:rPr lang="en-GB" sz="1300"/>
              <a:t>Understanding the importance of pre-natal health and the process of conception </a:t>
            </a:r>
            <a:endParaRPr sz="1300"/>
          </a:p>
          <a:p>
            <a:pPr marL="171450" lvl="0" indent="-171450" algn="l" rtl="0">
              <a:lnSpc>
                <a:spcPct val="90000"/>
              </a:lnSpc>
              <a:spcBef>
                <a:spcPts val="750"/>
              </a:spcBef>
              <a:spcAft>
                <a:spcPts val="0"/>
              </a:spcAft>
              <a:buClr>
                <a:schemeClr val="dk1"/>
              </a:buClr>
              <a:buSzPts val="1300"/>
              <a:buChar char="•"/>
            </a:pPr>
            <a:r>
              <a:rPr lang="en-GB" sz="1300"/>
              <a:t>Knowing the factors which could affect health in pregnancy and the success of the birth </a:t>
            </a:r>
            <a:endParaRPr sz="1300"/>
          </a:p>
          <a:p>
            <a:pPr marL="171450" lvl="0" indent="-171450" algn="l" rtl="0">
              <a:lnSpc>
                <a:spcPct val="90000"/>
              </a:lnSpc>
              <a:spcBef>
                <a:spcPts val="750"/>
              </a:spcBef>
              <a:spcAft>
                <a:spcPts val="0"/>
              </a:spcAft>
              <a:buClr>
                <a:schemeClr val="dk1"/>
              </a:buClr>
              <a:buSzPts val="1300"/>
              <a:buChar char="•"/>
            </a:pPr>
            <a:r>
              <a:rPr lang="en-GB" sz="1300"/>
              <a:t>Understanding the stages of pregnancy and birth and the post-natal care of the mother </a:t>
            </a:r>
            <a:endParaRPr sz="1300"/>
          </a:p>
          <a:p>
            <a:pPr marL="171450" lvl="0" indent="-171450" algn="l" rtl="0">
              <a:lnSpc>
                <a:spcPct val="90000"/>
              </a:lnSpc>
              <a:spcBef>
                <a:spcPts val="750"/>
              </a:spcBef>
              <a:spcAft>
                <a:spcPts val="0"/>
              </a:spcAft>
              <a:buClr>
                <a:schemeClr val="dk1"/>
              </a:buClr>
              <a:buSzPts val="1300"/>
              <a:buChar char="•"/>
            </a:pPr>
            <a:r>
              <a:rPr lang="en-GB" sz="1300"/>
              <a:t>Understanding the care and development of the baby in the first year of life </a:t>
            </a:r>
            <a:endParaRPr/>
          </a:p>
          <a:p>
            <a:pPr marL="171450" lvl="0" indent="-171450" algn="l" rtl="0">
              <a:lnSpc>
                <a:spcPct val="90000"/>
              </a:lnSpc>
              <a:spcBef>
                <a:spcPts val="750"/>
              </a:spcBef>
              <a:spcAft>
                <a:spcPts val="0"/>
              </a:spcAft>
              <a:buClr>
                <a:srgbClr val="00B050"/>
              </a:buClr>
              <a:buSzPts val="1300"/>
              <a:buChar char="•"/>
            </a:pPr>
            <a:r>
              <a:rPr lang="en-GB" sz="1300">
                <a:solidFill>
                  <a:srgbClr val="00B050"/>
                </a:solidFill>
              </a:rPr>
              <a:t>How you will be assessed: this  a coursework based unit  which will be graded at Pass, Merit or Distinction. The tasks are designed to test your knowledge on types development that occur and the many factors which impact.  You will be expected to have a sound knowledge of legislation, services and needs of the family, children and the pregnant woman.</a:t>
            </a:r>
            <a:r>
              <a:rPr lang="en-GB" sz="1300"/>
              <a:t>	</a:t>
            </a:r>
            <a:endParaRPr/>
          </a:p>
        </p:txBody>
      </p:sp>
      <p:sp>
        <p:nvSpPr>
          <p:cNvPr id="123" name="Google Shape;123;p1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124" name="Google Shape;124;p17"/>
          <p:cNvSpPr txBox="1">
            <a:spLocks noGrp="1"/>
          </p:cNvSpPr>
          <p:nvPr>
            <p:ph type="title"/>
          </p:nvPr>
        </p:nvSpPr>
        <p:spPr>
          <a:xfrm>
            <a:off x="0" y="214575"/>
            <a:ext cx="6858000" cy="69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970"/>
              <a:buFont typeface="Calibri"/>
              <a:buNone/>
            </a:pPr>
            <a:r>
              <a:rPr lang="en-GB" sz="2670"/>
              <a:t>HSC Single - What coursework will I be studying?</a:t>
            </a:r>
            <a:endParaRPr sz="267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body" idx="1"/>
          </p:nvPr>
        </p:nvSpPr>
        <p:spPr>
          <a:xfrm>
            <a:off x="182730" y="914400"/>
            <a:ext cx="6458702" cy="87439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200"/>
              <a:buNone/>
            </a:pPr>
            <a:r>
              <a:rPr lang="en-GB" sz="1200"/>
              <a:t>This course allows you an insight in the many roles available within health and social care from nurses to social workers to child care assistants and beyond they have many key features that we shall explore and apply. You will be studying a range of units which will help you to gain skills that will be valuable in your chosen profession or future study. You will learn about the human body and mind alongside the changes across time. You will learn what it means to work in the sector and what skills and behaviours you will need to develop. We will study the following units; although the final one is subject to change and you may not study them in this order. </a:t>
            </a:r>
            <a:endParaRPr/>
          </a:p>
          <a:p>
            <a:pPr marL="0" lvl="0" indent="0" algn="l" rtl="0">
              <a:lnSpc>
                <a:spcPct val="90000"/>
              </a:lnSpc>
              <a:spcBef>
                <a:spcPts val="750"/>
              </a:spcBef>
              <a:spcAft>
                <a:spcPts val="0"/>
              </a:spcAft>
              <a:buClr>
                <a:schemeClr val="dk1"/>
              </a:buClr>
              <a:buSzPts val="1100"/>
              <a:buNone/>
            </a:pPr>
            <a:endParaRPr sz="1100" b="1">
              <a:solidFill>
                <a:srgbClr val="00B050"/>
              </a:solidFill>
            </a:endParaRPr>
          </a:p>
          <a:p>
            <a:pPr marL="0" lvl="0" indent="0" algn="l" rtl="0">
              <a:lnSpc>
                <a:spcPct val="90000"/>
              </a:lnSpc>
              <a:spcBef>
                <a:spcPts val="750"/>
              </a:spcBef>
              <a:spcAft>
                <a:spcPts val="0"/>
              </a:spcAft>
              <a:buClr>
                <a:schemeClr val="dk1"/>
              </a:buClr>
              <a:buSzPts val="1600"/>
              <a:buNone/>
            </a:pPr>
            <a:r>
              <a:rPr lang="en-GB" sz="1600" b="1"/>
              <a:t>UNIT 6: Personalisation and a person-centred approach to care </a:t>
            </a:r>
            <a:r>
              <a:rPr lang="en-GB" sz="1400"/>
              <a:t>will focus on:</a:t>
            </a:r>
            <a:endParaRPr/>
          </a:p>
          <a:p>
            <a:pPr marL="171450" lvl="0" indent="-171450" algn="l" rtl="0">
              <a:lnSpc>
                <a:spcPct val="90000"/>
              </a:lnSpc>
              <a:spcBef>
                <a:spcPts val="750"/>
              </a:spcBef>
              <a:spcAft>
                <a:spcPts val="0"/>
              </a:spcAft>
              <a:buClr>
                <a:schemeClr val="dk1"/>
              </a:buClr>
              <a:buSzPts val="1200"/>
              <a:buChar char="•"/>
            </a:pPr>
            <a:r>
              <a:rPr lang="en-GB" sz="1200"/>
              <a:t>Understand personalisation in health and social care.</a:t>
            </a:r>
            <a:endParaRPr sz="1200"/>
          </a:p>
          <a:p>
            <a:pPr marL="171450" lvl="0" indent="-171450" algn="l" rtl="0">
              <a:lnSpc>
                <a:spcPct val="90000"/>
              </a:lnSpc>
              <a:spcBef>
                <a:spcPts val="750"/>
              </a:spcBef>
              <a:spcAft>
                <a:spcPts val="0"/>
              </a:spcAft>
              <a:buClr>
                <a:schemeClr val="dk1"/>
              </a:buClr>
              <a:buSzPts val="1200"/>
              <a:buChar char="•"/>
            </a:pPr>
            <a:r>
              <a:rPr lang="en-GB" sz="1200"/>
              <a:t>Understand what is meant by a person-centred approach to care.</a:t>
            </a:r>
            <a:endParaRPr sz="1200"/>
          </a:p>
          <a:p>
            <a:pPr marL="171450" lvl="0" indent="-171450" algn="l" rtl="0">
              <a:lnSpc>
                <a:spcPct val="90000"/>
              </a:lnSpc>
              <a:spcBef>
                <a:spcPts val="750"/>
              </a:spcBef>
              <a:spcAft>
                <a:spcPts val="0"/>
              </a:spcAft>
              <a:buClr>
                <a:schemeClr val="dk1"/>
              </a:buClr>
              <a:buSzPts val="1200"/>
              <a:buChar char="•"/>
            </a:pPr>
            <a:r>
              <a:rPr lang="en-GB" sz="1200"/>
              <a:t>Understand methods used to implement a personcentred approach</a:t>
            </a:r>
            <a:endParaRPr/>
          </a:p>
          <a:p>
            <a:pPr marL="171450" lvl="0" indent="-171450" algn="l" rtl="0">
              <a:lnSpc>
                <a:spcPct val="90000"/>
              </a:lnSpc>
              <a:spcBef>
                <a:spcPts val="750"/>
              </a:spcBef>
              <a:spcAft>
                <a:spcPts val="0"/>
              </a:spcAft>
              <a:buClr>
                <a:schemeClr val="dk1"/>
              </a:buClr>
              <a:buSzPts val="1200"/>
              <a:buChar char="•"/>
            </a:pPr>
            <a:r>
              <a:rPr lang="en-GB" sz="1200"/>
              <a:t>Know how to plan and conduct review meetings using a person-centred approach</a:t>
            </a:r>
            <a:endParaRPr/>
          </a:p>
          <a:p>
            <a:pPr marL="171450" lvl="0" indent="-171450" algn="l" rtl="0">
              <a:lnSpc>
                <a:spcPct val="90000"/>
              </a:lnSpc>
              <a:spcBef>
                <a:spcPts val="750"/>
              </a:spcBef>
              <a:spcAft>
                <a:spcPts val="0"/>
              </a:spcAft>
              <a:buClr>
                <a:srgbClr val="00B050"/>
              </a:buClr>
              <a:buSzPts val="1100"/>
              <a:buChar char="•"/>
            </a:pPr>
            <a:r>
              <a:rPr lang="en-GB" sz="1100">
                <a:solidFill>
                  <a:srgbClr val="00B050"/>
                </a:solidFill>
              </a:rPr>
              <a:t>How you will be assessed: this is a paper based exam, that lasts for 1 hour 30 minutes and is worth 60 marks. There will be four sections and include short- and long- answers. Learners will have to apply their knowledge of personalisation and a person-centred approach to care to a given scenario context to produce a response relevant to that setting. An example would be a short case study of an individual living with a particular condition and their work and/or social circumstances and how they would benefit from a person-centred approach to their care</a:t>
            </a:r>
            <a:endParaRPr sz="1100">
              <a:solidFill>
                <a:srgbClr val="00B050"/>
              </a:solidFill>
            </a:endParaRPr>
          </a:p>
          <a:p>
            <a:pPr marL="0" lvl="0" indent="0" algn="l" rtl="0">
              <a:lnSpc>
                <a:spcPct val="90000"/>
              </a:lnSpc>
              <a:spcBef>
                <a:spcPts val="750"/>
              </a:spcBef>
              <a:spcAft>
                <a:spcPts val="0"/>
              </a:spcAft>
              <a:buClr>
                <a:schemeClr val="dk1"/>
              </a:buClr>
              <a:buSzPts val="1100"/>
              <a:buNone/>
            </a:pPr>
            <a:endParaRPr sz="1100" b="1">
              <a:solidFill>
                <a:srgbClr val="00B050"/>
              </a:solidFill>
            </a:endParaRPr>
          </a:p>
          <a:p>
            <a:pPr marL="0" lvl="0" indent="0" algn="l" rtl="0">
              <a:lnSpc>
                <a:spcPct val="90000"/>
              </a:lnSpc>
              <a:spcBef>
                <a:spcPts val="750"/>
              </a:spcBef>
              <a:spcAft>
                <a:spcPts val="0"/>
              </a:spcAft>
              <a:buClr>
                <a:schemeClr val="dk1"/>
              </a:buClr>
              <a:buSzPts val="1700"/>
              <a:buNone/>
            </a:pPr>
            <a:r>
              <a:rPr lang="en-GB" sz="1700" b="1"/>
              <a:t>UNIT 7: Safeguarding in health and social care </a:t>
            </a:r>
            <a:r>
              <a:rPr lang="en-GB" sz="1400"/>
              <a:t>will focus on:</a:t>
            </a:r>
            <a:endParaRPr/>
          </a:p>
          <a:p>
            <a:pPr marL="171450" lvl="0" indent="-171450" algn="l" rtl="0">
              <a:lnSpc>
                <a:spcPct val="90000"/>
              </a:lnSpc>
              <a:spcBef>
                <a:spcPts val="750"/>
              </a:spcBef>
              <a:spcAft>
                <a:spcPts val="0"/>
              </a:spcAft>
              <a:buClr>
                <a:schemeClr val="dk1"/>
              </a:buClr>
              <a:buSzPts val="1200"/>
              <a:buChar char="•"/>
            </a:pPr>
            <a:r>
              <a:rPr lang="en-GB" sz="1200"/>
              <a:t>Understand types and signs of abuse</a:t>
            </a:r>
            <a:endParaRPr/>
          </a:p>
          <a:p>
            <a:pPr marL="171450" lvl="0" indent="-171450" algn="l" rtl="0">
              <a:lnSpc>
                <a:spcPct val="90000"/>
              </a:lnSpc>
              <a:spcBef>
                <a:spcPts val="750"/>
              </a:spcBef>
              <a:spcAft>
                <a:spcPts val="0"/>
              </a:spcAft>
              <a:buClr>
                <a:schemeClr val="dk1"/>
              </a:buClr>
              <a:buSzPts val="1200"/>
              <a:buChar char="•"/>
            </a:pPr>
            <a:r>
              <a:rPr lang="en-GB" sz="1200"/>
              <a:t>Understand factors which may lead to abusive situations</a:t>
            </a:r>
            <a:endParaRPr/>
          </a:p>
          <a:p>
            <a:pPr marL="171450" lvl="0" indent="-171450" algn="l" rtl="0">
              <a:lnSpc>
                <a:spcPct val="90000"/>
              </a:lnSpc>
              <a:spcBef>
                <a:spcPts val="750"/>
              </a:spcBef>
              <a:spcAft>
                <a:spcPts val="0"/>
              </a:spcAft>
              <a:buClr>
                <a:schemeClr val="dk1"/>
              </a:buClr>
              <a:buSzPts val="1200"/>
              <a:buChar char="•"/>
            </a:pPr>
            <a:r>
              <a:rPr lang="en-GB" sz="1200"/>
              <a:t>Understand legislation, regulatory requirements and guidance which govern the safeguarding of adults, young people and children</a:t>
            </a:r>
            <a:endParaRPr/>
          </a:p>
          <a:p>
            <a:pPr marL="171450" lvl="0" indent="-171450" algn="l" rtl="0">
              <a:lnSpc>
                <a:spcPct val="90000"/>
              </a:lnSpc>
              <a:spcBef>
                <a:spcPts val="750"/>
              </a:spcBef>
              <a:spcAft>
                <a:spcPts val="0"/>
              </a:spcAft>
              <a:buClr>
                <a:schemeClr val="dk1"/>
              </a:buClr>
              <a:buSzPts val="1200"/>
              <a:buChar char="•"/>
            </a:pPr>
            <a:r>
              <a:rPr lang="en-GB" sz="1200"/>
              <a:t>Understand how to deal with suspected abuse and disclosures of abuse</a:t>
            </a:r>
            <a:endParaRPr/>
          </a:p>
          <a:p>
            <a:pPr marL="171450" lvl="0" indent="-171450" algn="l" rtl="0">
              <a:lnSpc>
                <a:spcPct val="90000"/>
              </a:lnSpc>
              <a:spcBef>
                <a:spcPts val="750"/>
              </a:spcBef>
              <a:spcAft>
                <a:spcPts val="0"/>
              </a:spcAft>
              <a:buClr>
                <a:schemeClr val="dk1"/>
              </a:buClr>
              <a:buSzPts val="1100"/>
              <a:buChar char="•"/>
            </a:pPr>
            <a:r>
              <a:rPr lang="en-GB" sz="1100"/>
              <a:t>Understand working strategies and procedures for the safeguarding and protection of adults, young people and children</a:t>
            </a:r>
            <a:endParaRPr/>
          </a:p>
          <a:p>
            <a:pPr marL="171450" lvl="0" indent="-171450" algn="l" rtl="0">
              <a:lnSpc>
                <a:spcPct val="90000"/>
              </a:lnSpc>
              <a:spcBef>
                <a:spcPts val="750"/>
              </a:spcBef>
              <a:spcAft>
                <a:spcPts val="0"/>
              </a:spcAft>
              <a:buClr>
                <a:schemeClr val="dk1"/>
              </a:buClr>
              <a:buSzPts val="1100"/>
              <a:buChar char="•"/>
            </a:pPr>
            <a:r>
              <a:rPr lang="en-GB" sz="1100"/>
              <a:t>Understand how workers within health, social care and child care environments can minimise the risk of abuse</a:t>
            </a:r>
            <a:endParaRPr/>
          </a:p>
          <a:p>
            <a:pPr marL="171450" lvl="0" indent="-171450" algn="l" rtl="0">
              <a:lnSpc>
                <a:spcPct val="90000"/>
              </a:lnSpc>
              <a:spcBef>
                <a:spcPts val="750"/>
              </a:spcBef>
              <a:spcAft>
                <a:spcPts val="0"/>
              </a:spcAft>
              <a:buClr>
                <a:srgbClr val="00B050"/>
              </a:buClr>
              <a:buSzPts val="1100"/>
              <a:buChar char="•"/>
            </a:pPr>
            <a:r>
              <a:rPr lang="en-GB" sz="1100">
                <a:solidFill>
                  <a:srgbClr val="00B050"/>
                </a:solidFill>
              </a:rPr>
              <a:t>How you will assessed: : this is a paper based exam, that lasts for 1 hour 30 minutes and is worth 60 marks. There will be four sections and include short- and long- answers.</a:t>
            </a:r>
            <a:r>
              <a:rPr lang="en-GB" sz="1100"/>
              <a:t> </a:t>
            </a:r>
            <a:r>
              <a:rPr lang="en-GB" sz="1100">
                <a:solidFill>
                  <a:srgbClr val="00B050"/>
                </a:solidFill>
              </a:rPr>
              <a:t>Learners will have to apply their knowledge of safeguarding to a given scenario context to produce a response relevant to that setting. An example would be a short case study of an individual who discloses abuse to a worker in a health and social care environment and the appropriate action to take in the given situation. </a:t>
            </a:r>
            <a:endParaRPr/>
          </a:p>
        </p:txBody>
      </p:sp>
      <p:sp>
        <p:nvSpPr>
          <p:cNvPr id="130" name="Google Shape;130;p1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131" name="Google Shape;131;p18"/>
          <p:cNvSpPr txBox="1">
            <a:spLocks noGrp="1"/>
          </p:cNvSpPr>
          <p:nvPr>
            <p:ph type="title"/>
          </p:nvPr>
        </p:nvSpPr>
        <p:spPr>
          <a:xfrm>
            <a:off x="114375" y="214575"/>
            <a:ext cx="6600900" cy="69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970"/>
              <a:buFont typeface="Calibri"/>
              <a:buNone/>
            </a:pPr>
            <a:r>
              <a:rPr lang="en-GB" sz="2770"/>
              <a:t>HSC Double - What exams will I be studying?</a:t>
            </a:r>
            <a:endParaRPr sz="277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body" idx="1"/>
          </p:nvPr>
        </p:nvSpPr>
        <p:spPr>
          <a:xfrm>
            <a:off x="301367" y="1137684"/>
            <a:ext cx="5915025" cy="82950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000"/>
              <a:buNone/>
            </a:pPr>
            <a:r>
              <a:rPr lang="en-GB" sz="1000" b="1"/>
              <a:t>UNIT 5: Infection control in health and social care </a:t>
            </a:r>
            <a:r>
              <a:rPr lang="en-GB" sz="1000"/>
              <a:t>will focus on:</a:t>
            </a:r>
            <a:endParaRPr sz="1000" b="1"/>
          </a:p>
          <a:p>
            <a:pPr marL="171450" lvl="0" indent="-171450" algn="l" rtl="0">
              <a:lnSpc>
                <a:spcPct val="90000"/>
              </a:lnSpc>
              <a:spcBef>
                <a:spcPts val="750"/>
              </a:spcBef>
              <a:spcAft>
                <a:spcPts val="0"/>
              </a:spcAft>
              <a:buClr>
                <a:schemeClr val="dk1"/>
              </a:buClr>
              <a:buSzPts val="1000"/>
              <a:buChar char="•"/>
            </a:pPr>
            <a:r>
              <a:rPr lang="en-GB" sz="1000"/>
              <a:t>Understand infection control in health and social care</a:t>
            </a:r>
            <a:endParaRPr/>
          </a:p>
          <a:p>
            <a:pPr marL="171450" lvl="0" indent="-171450" algn="l" rtl="0">
              <a:lnSpc>
                <a:spcPct val="90000"/>
              </a:lnSpc>
              <a:spcBef>
                <a:spcPts val="750"/>
              </a:spcBef>
              <a:spcAft>
                <a:spcPts val="0"/>
              </a:spcAft>
              <a:buClr>
                <a:schemeClr val="dk1"/>
              </a:buClr>
              <a:buSzPts val="1000"/>
              <a:buChar char="•"/>
            </a:pPr>
            <a:r>
              <a:rPr lang="en-GB" sz="1000"/>
              <a:t>Know the chain of infection</a:t>
            </a:r>
            <a:endParaRPr/>
          </a:p>
          <a:p>
            <a:pPr marL="171450" lvl="0" indent="-171450" algn="l" rtl="0">
              <a:lnSpc>
                <a:spcPct val="90000"/>
              </a:lnSpc>
              <a:spcBef>
                <a:spcPts val="750"/>
              </a:spcBef>
              <a:spcAft>
                <a:spcPts val="0"/>
              </a:spcAft>
              <a:buClr>
                <a:schemeClr val="dk1"/>
              </a:buClr>
              <a:buSzPts val="1000"/>
              <a:buChar char="•"/>
            </a:pPr>
            <a:r>
              <a:rPr lang="en-GB" sz="1000"/>
              <a:t>Be able to control the spread of infection</a:t>
            </a:r>
            <a:endParaRPr/>
          </a:p>
          <a:p>
            <a:pPr marL="171450" lvl="0" indent="-171450" algn="l" rtl="0">
              <a:lnSpc>
                <a:spcPct val="90000"/>
              </a:lnSpc>
              <a:spcBef>
                <a:spcPts val="750"/>
              </a:spcBef>
              <a:spcAft>
                <a:spcPts val="0"/>
              </a:spcAft>
              <a:buClr>
                <a:schemeClr val="dk1"/>
              </a:buClr>
              <a:buSzPts val="1000"/>
              <a:buChar char="•"/>
            </a:pPr>
            <a:r>
              <a:rPr lang="en-GB" sz="1000"/>
              <a:t>Understand the role of the health and social care worker in controlling infection</a:t>
            </a:r>
            <a:endParaRPr/>
          </a:p>
          <a:p>
            <a:pPr marL="171450" lvl="0" indent="-171450" algn="l" rtl="0">
              <a:lnSpc>
                <a:spcPct val="90000"/>
              </a:lnSpc>
              <a:spcBef>
                <a:spcPts val="750"/>
              </a:spcBef>
              <a:spcAft>
                <a:spcPts val="0"/>
              </a:spcAft>
              <a:buClr>
                <a:srgbClr val="00B050"/>
              </a:buClr>
              <a:buSzPts val="1000"/>
              <a:buChar char="•"/>
            </a:pPr>
            <a:r>
              <a:rPr lang="en-GB" sz="1000">
                <a:solidFill>
                  <a:srgbClr val="00B050"/>
                </a:solidFill>
              </a:rPr>
              <a:t>How you will be assessed: this  a coursework based unit  which will be graded at Pass, Merit or Distinction. </a:t>
            </a:r>
            <a:endParaRPr/>
          </a:p>
          <a:p>
            <a:pPr marL="0" lvl="0" indent="0" algn="l" rtl="0">
              <a:lnSpc>
                <a:spcPct val="90000"/>
              </a:lnSpc>
              <a:spcBef>
                <a:spcPts val="750"/>
              </a:spcBef>
              <a:spcAft>
                <a:spcPts val="0"/>
              </a:spcAft>
              <a:buClr>
                <a:schemeClr val="dk1"/>
              </a:buClr>
              <a:buSzPts val="1000"/>
              <a:buNone/>
            </a:pPr>
            <a:endParaRPr sz="1000" b="1"/>
          </a:p>
          <a:p>
            <a:pPr marL="0" lvl="0" indent="0" algn="l" rtl="0">
              <a:lnSpc>
                <a:spcPct val="90000"/>
              </a:lnSpc>
              <a:spcBef>
                <a:spcPts val="750"/>
              </a:spcBef>
              <a:spcAft>
                <a:spcPts val="0"/>
              </a:spcAft>
              <a:buClr>
                <a:schemeClr val="dk1"/>
              </a:buClr>
              <a:buSzPts val="1000"/>
              <a:buNone/>
            </a:pPr>
            <a:r>
              <a:rPr lang="en-GB" sz="1000" b="1"/>
              <a:t>UNIT 14: The impact of long-term physiological conditions  </a:t>
            </a:r>
            <a:r>
              <a:rPr lang="en-GB" sz="1000"/>
              <a:t>will focus on:</a:t>
            </a:r>
            <a:endParaRPr sz="1000" b="1"/>
          </a:p>
          <a:p>
            <a:pPr marL="171450" lvl="0" indent="-171450" algn="l" rtl="0">
              <a:lnSpc>
                <a:spcPct val="90000"/>
              </a:lnSpc>
              <a:spcBef>
                <a:spcPts val="750"/>
              </a:spcBef>
              <a:spcAft>
                <a:spcPts val="0"/>
              </a:spcAft>
              <a:buClr>
                <a:schemeClr val="dk1"/>
              </a:buClr>
              <a:buSzPts val="1000"/>
              <a:buChar char="•"/>
            </a:pPr>
            <a:r>
              <a:rPr lang="en-GB" sz="1000"/>
              <a:t>Know what long-term physiological conditions are; their causes and symptoms </a:t>
            </a:r>
            <a:endParaRPr sz="1000"/>
          </a:p>
          <a:p>
            <a:pPr marL="171450" lvl="0" indent="-171450" algn="l" rtl="0">
              <a:lnSpc>
                <a:spcPct val="90000"/>
              </a:lnSpc>
              <a:spcBef>
                <a:spcPts val="750"/>
              </a:spcBef>
              <a:spcAft>
                <a:spcPts val="0"/>
              </a:spcAft>
              <a:buClr>
                <a:schemeClr val="dk1"/>
              </a:buClr>
              <a:buSzPts val="1000"/>
              <a:buChar char="•"/>
            </a:pPr>
            <a:r>
              <a:rPr lang="en-GB" sz="1000"/>
              <a:t>Understand effects of long-term physiological conditions </a:t>
            </a:r>
            <a:endParaRPr sz="1000"/>
          </a:p>
          <a:p>
            <a:pPr marL="171450" lvl="0" indent="-171450" algn="l" rtl="0">
              <a:lnSpc>
                <a:spcPct val="90000"/>
              </a:lnSpc>
              <a:spcBef>
                <a:spcPts val="750"/>
              </a:spcBef>
              <a:spcAft>
                <a:spcPts val="0"/>
              </a:spcAft>
              <a:buClr>
                <a:schemeClr val="dk1"/>
              </a:buClr>
              <a:buSzPts val="1000"/>
              <a:buChar char="•"/>
            </a:pPr>
            <a:r>
              <a:rPr lang="en-GB" sz="1000"/>
              <a:t>Be able to support individuals with long-term physiological conditions to plan their care and support </a:t>
            </a:r>
            <a:endParaRPr sz="1000"/>
          </a:p>
          <a:p>
            <a:pPr marL="171450" lvl="0" indent="-171450" algn="l" rtl="0">
              <a:lnSpc>
                <a:spcPct val="90000"/>
              </a:lnSpc>
              <a:spcBef>
                <a:spcPts val="750"/>
              </a:spcBef>
              <a:spcAft>
                <a:spcPts val="0"/>
              </a:spcAft>
              <a:buClr>
                <a:schemeClr val="dk1"/>
              </a:buClr>
              <a:buSzPts val="1000"/>
              <a:buChar char="•"/>
            </a:pPr>
            <a:r>
              <a:rPr lang="en-GB" sz="1000"/>
              <a:t>Know about end of life care</a:t>
            </a:r>
            <a:endParaRPr sz="1000"/>
          </a:p>
          <a:p>
            <a:pPr marL="171450" lvl="0" indent="-171450" algn="l" rtl="0">
              <a:lnSpc>
                <a:spcPct val="90000"/>
              </a:lnSpc>
              <a:spcBef>
                <a:spcPts val="750"/>
              </a:spcBef>
              <a:spcAft>
                <a:spcPts val="0"/>
              </a:spcAft>
              <a:buClr>
                <a:srgbClr val="00B050"/>
              </a:buClr>
              <a:buSzPts val="1000"/>
              <a:buChar char="•"/>
            </a:pPr>
            <a:r>
              <a:rPr lang="en-GB" sz="1000">
                <a:solidFill>
                  <a:srgbClr val="00B050"/>
                </a:solidFill>
              </a:rPr>
              <a:t>How you will be assessed: this  a coursework based unit  which will be graded at Pass, Merit or Distinction. </a:t>
            </a:r>
            <a:endParaRPr/>
          </a:p>
          <a:p>
            <a:pPr marL="0" lvl="0" indent="0" algn="l" rtl="0">
              <a:lnSpc>
                <a:spcPct val="90000"/>
              </a:lnSpc>
              <a:spcBef>
                <a:spcPts val="750"/>
              </a:spcBef>
              <a:spcAft>
                <a:spcPts val="0"/>
              </a:spcAft>
              <a:buClr>
                <a:schemeClr val="dk1"/>
              </a:buClr>
              <a:buSzPts val="1000"/>
              <a:buNone/>
            </a:pPr>
            <a:endParaRPr sz="1000" b="1"/>
          </a:p>
          <a:p>
            <a:pPr marL="0" lvl="0" indent="0" algn="l" rtl="0">
              <a:lnSpc>
                <a:spcPct val="90000"/>
              </a:lnSpc>
              <a:spcBef>
                <a:spcPts val="750"/>
              </a:spcBef>
              <a:spcAft>
                <a:spcPts val="0"/>
              </a:spcAft>
              <a:buClr>
                <a:schemeClr val="dk1"/>
              </a:buClr>
              <a:buSzPts val="1000"/>
              <a:buNone/>
            </a:pPr>
            <a:r>
              <a:rPr lang="en-GB" sz="1000" b="1"/>
              <a:t>And two of: </a:t>
            </a:r>
            <a:endParaRPr sz="1000" b="1"/>
          </a:p>
          <a:p>
            <a:pPr marL="0" lvl="0" indent="0" algn="l" rtl="0">
              <a:lnSpc>
                <a:spcPct val="90000"/>
              </a:lnSpc>
              <a:spcBef>
                <a:spcPts val="750"/>
              </a:spcBef>
              <a:spcAft>
                <a:spcPts val="0"/>
              </a:spcAft>
              <a:buClr>
                <a:schemeClr val="dk1"/>
              </a:buClr>
              <a:buSzPts val="1000"/>
              <a:buNone/>
            </a:pPr>
            <a:endParaRPr sz="1000" b="1"/>
          </a:p>
          <a:p>
            <a:pPr marL="0" lvl="0" indent="0" algn="l" rtl="0">
              <a:lnSpc>
                <a:spcPct val="90000"/>
              </a:lnSpc>
              <a:spcBef>
                <a:spcPts val="750"/>
              </a:spcBef>
              <a:spcAft>
                <a:spcPts val="0"/>
              </a:spcAft>
              <a:buClr>
                <a:schemeClr val="dk1"/>
              </a:buClr>
              <a:buSzPts val="1000"/>
              <a:buNone/>
            </a:pPr>
            <a:r>
              <a:rPr lang="en-GB" sz="1000" b="1"/>
              <a:t>UNIT 8: Creativity and activity for children and young people </a:t>
            </a:r>
            <a:r>
              <a:rPr lang="en-GB" sz="1000"/>
              <a:t>will focus on:</a:t>
            </a:r>
            <a:endParaRPr sz="1000" b="1"/>
          </a:p>
          <a:p>
            <a:pPr marL="171450" lvl="0" indent="-171450" algn="l" rtl="0">
              <a:lnSpc>
                <a:spcPct val="90000"/>
              </a:lnSpc>
              <a:spcBef>
                <a:spcPts val="750"/>
              </a:spcBef>
              <a:spcAft>
                <a:spcPts val="0"/>
              </a:spcAft>
              <a:buClr>
                <a:schemeClr val="dk1"/>
              </a:buClr>
              <a:buSzPts val="1000"/>
              <a:buChar char="•"/>
            </a:pPr>
            <a:r>
              <a:rPr lang="en-GB" sz="1000"/>
              <a:t>Understand the importance of creativity for children and young people</a:t>
            </a:r>
            <a:endParaRPr/>
          </a:p>
          <a:p>
            <a:pPr marL="171450" lvl="0" indent="-171450" algn="l" rtl="0">
              <a:lnSpc>
                <a:spcPct val="90000"/>
              </a:lnSpc>
              <a:spcBef>
                <a:spcPts val="750"/>
              </a:spcBef>
              <a:spcAft>
                <a:spcPts val="0"/>
              </a:spcAft>
              <a:buClr>
                <a:schemeClr val="dk1"/>
              </a:buClr>
              <a:buSzPts val="1000"/>
              <a:buChar char="•"/>
            </a:pPr>
            <a:r>
              <a:rPr lang="en-GB" sz="1000"/>
              <a:t>Understand how creativity develops in children and young people</a:t>
            </a:r>
            <a:endParaRPr/>
          </a:p>
          <a:p>
            <a:pPr marL="171450" lvl="0" indent="-171450" algn="l" rtl="0">
              <a:lnSpc>
                <a:spcPct val="90000"/>
              </a:lnSpc>
              <a:spcBef>
                <a:spcPts val="750"/>
              </a:spcBef>
              <a:spcAft>
                <a:spcPts val="0"/>
              </a:spcAft>
              <a:buClr>
                <a:schemeClr val="dk1"/>
              </a:buClr>
              <a:buSzPts val="1000"/>
              <a:buChar char="•"/>
            </a:pPr>
            <a:r>
              <a:rPr lang="en-GB" sz="1000"/>
              <a:t>Understand the role of adults in promoting creativity for children and young people</a:t>
            </a:r>
            <a:endParaRPr/>
          </a:p>
          <a:p>
            <a:pPr marL="171450" lvl="0" indent="-171450" algn="l" rtl="0">
              <a:lnSpc>
                <a:spcPct val="90000"/>
              </a:lnSpc>
              <a:spcBef>
                <a:spcPts val="750"/>
              </a:spcBef>
              <a:spcAft>
                <a:spcPts val="0"/>
              </a:spcAft>
              <a:buClr>
                <a:schemeClr val="dk1"/>
              </a:buClr>
              <a:buSzPts val="1000"/>
              <a:buChar char="•"/>
            </a:pPr>
            <a:r>
              <a:rPr lang="en-GB" sz="1000"/>
              <a:t>Be able to design and plan an activity/creative activity for use with a group of children or young people</a:t>
            </a:r>
            <a:endParaRPr/>
          </a:p>
          <a:p>
            <a:pPr marL="171450" lvl="0" indent="-171450" algn="l" rtl="0">
              <a:lnSpc>
                <a:spcPct val="90000"/>
              </a:lnSpc>
              <a:spcBef>
                <a:spcPts val="750"/>
              </a:spcBef>
              <a:spcAft>
                <a:spcPts val="0"/>
              </a:spcAft>
              <a:buClr>
                <a:schemeClr val="dk1"/>
              </a:buClr>
              <a:buSzPts val="1000"/>
              <a:buChar char="•"/>
            </a:pPr>
            <a:r>
              <a:rPr lang="en-GB" sz="1000"/>
              <a:t>Be able to deliver and evaluate an activity/creative activity to a group of children or young people</a:t>
            </a:r>
            <a:endParaRPr/>
          </a:p>
          <a:p>
            <a:pPr marL="171450" lvl="0" indent="-171450" algn="l" rtl="0">
              <a:lnSpc>
                <a:spcPct val="90000"/>
              </a:lnSpc>
              <a:spcBef>
                <a:spcPts val="750"/>
              </a:spcBef>
              <a:spcAft>
                <a:spcPts val="0"/>
              </a:spcAft>
              <a:buClr>
                <a:srgbClr val="00B050"/>
              </a:buClr>
              <a:buSzPts val="1000"/>
              <a:buChar char="•"/>
            </a:pPr>
            <a:r>
              <a:rPr lang="en-GB" sz="1000">
                <a:solidFill>
                  <a:srgbClr val="00B050"/>
                </a:solidFill>
              </a:rPr>
              <a:t>How you will be assessed: this  a coursework based unit  which will be graded at Pass, Merit or Distinction.</a:t>
            </a:r>
            <a:endParaRPr/>
          </a:p>
          <a:p>
            <a:pPr marL="0" lvl="0" indent="0" algn="l" rtl="0">
              <a:lnSpc>
                <a:spcPct val="90000"/>
              </a:lnSpc>
              <a:spcBef>
                <a:spcPts val="750"/>
              </a:spcBef>
              <a:spcAft>
                <a:spcPts val="0"/>
              </a:spcAft>
              <a:buClr>
                <a:srgbClr val="00B050"/>
              </a:buClr>
              <a:buSzPts val="1000"/>
              <a:buNone/>
            </a:pPr>
            <a:r>
              <a:rPr lang="en-GB" sz="1000">
                <a:solidFill>
                  <a:srgbClr val="00B050"/>
                </a:solidFill>
              </a:rPr>
              <a:t> </a:t>
            </a:r>
            <a:endParaRPr sz="1000">
              <a:solidFill>
                <a:srgbClr val="00B050"/>
              </a:solidFill>
            </a:endParaRPr>
          </a:p>
          <a:p>
            <a:pPr marL="0" lvl="0" indent="0" algn="l" rtl="0">
              <a:lnSpc>
                <a:spcPct val="90000"/>
              </a:lnSpc>
              <a:spcBef>
                <a:spcPts val="750"/>
              </a:spcBef>
              <a:spcAft>
                <a:spcPts val="0"/>
              </a:spcAft>
              <a:buClr>
                <a:schemeClr val="dk1"/>
              </a:buClr>
              <a:buSzPts val="1000"/>
              <a:buNone/>
            </a:pPr>
            <a:r>
              <a:rPr lang="en-GB" sz="1000" b="1"/>
              <a:t>UNIT 17: Supporting people with mental health conditions  </a:t>
            </a:r>
            <a:r>
              <a:rPr lang="en-GB" sz="1000"/>
              <a:t>will focus on:</a:t>
            </a:r>
            <a:endParaRPr sz="1000" b="1"/>
          </a:p>
          <a:p>
            <a:pPr marL="171450" lvl="0" indent="-171450" algn="l" rtl="0">
              <a:lnSpc>
                <a:spcPct val="90000"/>
              </a:lnSpc>
              <a:spcBef>
                <a:spcPts val="750"/>
              </a:spcBef>
              <a:spcAft>
                <a:spcPts val="0"/>
              </a:spcAft>
              <a:buClr>
                <a:schemeClr val="dk1"/>
              </a:buClr>
              <a:buSzPts val="1000"/>
              <a:buChar char="•"/>
            </a:pPr>
            <a:r>
              <a:rPr lang="en-GB" sz="1000"/>
              <a:t>Know the main concepts, types, causes and effects of mental health conditions </a:t>
            </a:r>
            <a:endParaRPr sz="1000"/>
          </a:p>
          <a:p>
            <a:pPr marL="171450" lvl="0" indent="-171450" algn="l" rtl="0">
              <a:lnSpc>
                <a:spcPct val="90000"/>
              </a:lnSpc>
              <a:spcBef>
                <a:spcPts val="750"/>
              </a:spcBef>
              <a:spcAft>
                <a:spcPts val="0"/>
              </a:spcAft>
              <a:buClr>
                <a:schemeClr val="dk1"/>
              </a:buClr>
              <a:buSzPts val="1000"/>
              <a:buChar char="•"/>
            </a:pPr>
            <a:r>
              <a:rPr lang="en-GB" sz="1000"/>
              <a:t>Be able to support individuals with mental health conditions to plan their care, treatment and support</a:t>
            </a:r>
            <a:endParaRPr sz="1000"/>
          </a:p>
          <a:p>
            <a:pPr marL="171450" lvl="0" indent="-171450" algn="l" rtl="0">
              <a:lnSpc>
                <a:spcPct val="90000"/>
              </a:lnSpc>
              <a:spcBef>
                <a:spcPts val="750"/>
              </a:spcBef>
              <a:spcAft>
                <a:spcPts val="0"/>
              </a:spcAft>
              <a:buClr>
                <a:srgbClr val="00B050"/>
              </a:buClr>
              <a:buSzPts val="1000"/>
              <a:buChar char="•"/>
            </a:pPr>
            <a:r>
              <a:rPr lang="en-GB" sz="1000">
                <a:solidFill>
                  <a:srgbClr val="00B050"/>
                </a:solidFill>
              </a:rPr>
              <a:t>How you will be assessed: this  a coursework based unit  which will be graded at Pass, Merit or Distinction.</a:t>
            </a:r>
            <a:endParaRPr sz="1000">
              <a:solidFill>
                <a:srgbClr val="00B050"/>
              </a:solidFill>
            </a:endParaRPr>
          </a:p>
          <a:p>
            <a:pPr marL="0" lvl="0" indent="0" algn="l" rtl="0">
              <a:lnSpc>
                <a:spcPct val="90000"/>
              </a:lnSpc>
              <a:spcBef>
                <a:spcPts val="750"/>
              </a:spcBef>
              <a:spcAft>
                <a:spcPts val="0"/>
              </a:spcAft>
              <a:buNone/>
            </a:pPr>
            <a:endParaRPr sz="1000">
              <a:solidFill>
                <a:srgbClr val="00B050"/>
              </a:solidFill>
            </a:endParaRPr>
          </a:p>
          <a:p>
            <a:pPr marL="0" lvl="0" indent="0" algn="l" rtl="0">
              <a:lnSpc>
                <a:spcPct val="90000"/>
              </a:lnSpc>
              <a:spcBef>
                <a:spcPts val="750"/>
              </a:spcBef>
              <a:spcAft>
                <a:spcPts val="0"/>
              </a:spcAft>
              <a:buNone/>
            </a:pPr>
            <a:r>
              <a:rPr lang="en-GB" sz="1000" b="1">
                <a:solidFill>
                  <a:srgbClr val="000000"/>
                </a:solidFill>
              </a:rPr>
              <a:t>UN</a:t>
            </a:r>
            <a:r>
              <a:rPr lang="en-GB" sz="1000" b="1"/>
              <a:t>IT 18: Caring for older people </a:t>
            </a:r>
            <a:r>
              <a:rPr lang="en-GB" sz="1000"/>
              <a:t>will focus on</a:t>
            </a:r>
            <a:endParaRPr sz="1000"/>
          </a:p>
          <a:p>
            <a:pPr marL="171450" lvl="0" indent="-171450" algn="l" rtl="0">
              <a:lnSpc>
                <a:spcPct val="90000"/>
              </a:lnSpc>
              <a:spcBef>
                <a:spcPts val="750"/>
              </a:spcBef>
              <a:spcAft>
                <a:spcPts val="0"/>
              </a:spcAft>
              <a:buClr>
                <a:schemeClr val="dk1"/>
              </a:buClr>
              <a:buSzPts val="1000"/>
              <a:buChar char="•"/>
            </a:pPr>
            <a:r>
              <a:rPr lang="en-GB" sz="1000"/>
              <a:t>Understand the ageing process</a:t>
            </a:r>
            <a:endParaRPr/>
          </a:p>
          <a:p>
            <a:pPr marL="171450" lvl="0" indent="-171450" algn="l" rtl="0">
              <a:lnSpc>
                <a:spcPct val="90000"/>
              </a:lnSpc>
              <a:spcBef>
                <a:spcPts val="750"/>
              </a:spcBef>
              <a:spcAft>
                <a:spcPts val="0"/>
              </a:spcAft>
              <a:buClr>
                <a:schemeClr val="dk1"/>
              </a:buClr>
              <a:buSzPts val="1000"/>
              <a:buChar char="•"/>
            </a:pPr>
            <a:r>
              <a:rPr lang="en-GB" sz="1000"/>
              <a:t>Be able to support older people to plan their care and support</a:t>
            </a:r>
            <a:endParaRPr/>
          </a:p>
          <a:p>
            <a:pPr marL="171450" lvl="0" indent="-171450" algn="l" rtl="0">
              <a:lnSpc>
                <a:spcPct val="90000"/>
              </a:lnSpc>
              <a:spcBef>
                <a:spcPts val="750"/>
              </a:spcBef>
              <a:spcAft>
                <a:spcPts val="0"/>
              </a:spcAft>
              <a:buClr>
                <a:schemeClr val="dk1"/>
              </a:buClr>
              <a:buSzPts val="1000"/>
              <a:buChar char="•"/>
            </a:pPr>
            <a:r>
              <a:rPr lang="en-GB" sz="1000"/>
              <a:t>Understand the potential vulnerability of older people</a:t>
            </a:r>
            <a:endParaRPr/>
          </a:p>
          <a:p>
            <a:pPr marL="171450" lvl="0" indent="-171450" algn="l" rtl="0">
              <a:lnSpc>
                <a:spcPct val="90000"/>
              </a:lnSpc>
              <a:spcBef>
                <a:spcPts val="750"/>
              </a:spcBef>
              <a:spcAft>
                <a:spcPts val="0"/>
              </a:spcAft>
              <a:buClr>
                <a:srgbClr val="00B050"/>
              </a:buClr>
              <a:buSzPts val="1000"/>
              <a:buChar char="•"/>
            </a:pPr>
            <a:r>
              <a:rPr lang="en-GB" sz="1000">
                <a:solidFill>
                  <a:srgbClr val="00B050"/>
                </a:solidFill>
              </a:rPr>
              <a:t>How you will be assessed: this  a coursework based unit  which will be graded at Pass, Merit or Distinction. </a:t>
            </a:r>
            <a:endParaRPr sz="1000">
              <a:solidFill>
                <a:srgbClr val="00B050"/>
              </a:solidFill>
            </a:endParaRPr>
          </a:p>
        </p:txBody>
      </p:sp>
      <p:sp>
        <p:nvSpPr>
          <p:cNvPr id="137" name="Google Shape;137;p1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138" name="Google Shape;138;p19"/>
          <p:cNvSpPr txBox="1">
            <a:spLocks noGrp="1"/>
          </p:cNvSpPr>
          <p:nvPr>
            <p:ph type="title"/>
          </p:nvPr>
        </p:nvSpPr>
        <p:spPr>
          <a:xfrm>
            <a:off x="0" y="214575"/>
            <a:ext cx="6858000" cy="69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970"/>
              <a:buFont typeface="Calibri"/>
              <a:buNone/>
            </a:pPr>
            <a:r>
              <a:rPr lang="en-GB" sz="2570"/>
              <a:t>HSC Double - What coursework will I be studying?</a:t>
            </a:r>
            <a:endParaRPr sz="257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2"/>
        <p:cNvGrpSpPr/>
        <p:nvPr/>
      </p:nvGrpSpPr>
      <p:grpSpPr>
        <a:xfrm>
          <a:off x="0" y="0"/>
          <a:ext cx="0" cy="0"/>
          <a:chOff x="0" y="0"/>
          <a:chExt cx="0" cy="0"/>
        </a:xfrm>
      </p:grpSpPr>
      <p:pic>
        <p:nvPicPr>
          <p:cNvPr id="143" name="Google Shape;143;p20" descr="Image result for netflix logo"/>
          <p:cNvPicPr preferRelativeResize="0"/>
          <p:nvPr/>
        </p:nvPicPr>
        <p:blipFill rotWithShape="1">
          <a:blip r:embed="rId3">
            <a:alphaModFix/>
          </a:blip>
          <a:srcRect/>
          <a:stretch/>
        </p:blipFill>
        <p:spPr>
          <a:xfrm>
            <a:off x="1675249" y="-289256"/>
            <a:ext cx="3550151" cy="1889168"/>
          </a:xfrm>
          <a:prstGeom prst="rect">
            <a:avLst/>
          </a:prstGeom>
          <a:noFill/>
          <a:ln>
            <a:noFill/>
          </a:ln>
        </p:spPr>
      </p:pic>
      <p:sp>
        <p:nvSpPr>
          <p:cNvPr id="144" name="Google Shape;144;p20"/>
          <p:cNvSpPr txBox="1"/>
          <p:nvPr/>
        </p:nvSpPr>
        <p:spPr>
          <a:xfrm>
            <a:off x="353796" y="1472316"/>
            <a:ext cx="174503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Babies</a:t>
            </a:r>
            <a:endParaRPr/>
          </a:p>
        </p:txBody>
      </p:sp>
      <p:sp>
        <p:nvSpPr>
          <p:cNvPr id="145" name="Google Shape;145;p20"/>
          <p:cNvSpPr txBox="1"/>
          <p:nvPr/>
        </p:nvSpPr>
        <p:spPr>
          <a:xfrm>
            <a:off x="2098835" y="1472315"/>
            <a:ext cx="124566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Marriage Story </a:t>
            </a:r>
            <a:endParaRPr/>
          </a:p>
        </p:txBody>
      </p:sp>
      <p:sp>
        <p:nvSpPr>
          <p:cNvPr id="146" name="Google Shape;146;p20"/>
          <p:cNvSpPr txBox="1"/>
          <p:nvPr/>
        </p:nvSpPr>
        <p:spPr>
          <a:xfrm>
            <a:off x="3677669" y="1518482"/>
            <a:ext cx="1581367"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00" b="1" i="0" u="none" strike="noStrike" cap="none">
                <a:solidFill>
                  <a:schemeClr val="lt1"/>
                </a:solidFill>
                <a:latin typeface="Arial Narrow"/>
                <a:ea typeface="Arial Narrow"/>
                <a:cs typeface="Arial Narrow"/>
                <a:sym typeface="Arial Narrow"/>
              </a:rPr>
              <a:t>Louis Theroux: Extreme love, Dementia</a:t>
            </a:r>
            <a:endParaRPr/>
          </a:p>
        </p:txBody>
      </p:sp>
      <p:sp>
        <p:nvSpPr>
          <p:cNvPr id="147" name="Google Shape;147;p20"/>
          <p:cNvSpPr txBox="1"/>
          <p:nvPr/>
        </p:nvSpPr>
        <p:spPr>
          <a:xfrm>
            <a:off x="5238439" y="1518482"/>
            <a:ext cx="14478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Five Feet Apart</a:t>
            </a:r>
            <a:endParaRPr/>
          </a:p>
        </p:txBody>
      </p:sp>
      <p:sp>
        <p:nvSpPr>
          <p:cNvPr id="148" name="Google Shape;148;p20"/>
          <p:cNvSpPr txBox="1"/>
          <p:nvPr/>
        </p:nvSpPr>
        <p:spPr>
          <a:xfrm>
            <a:off x="565041" y="4248825"/>
            <a:ext cx="124566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Brain on Fire</a:t>
            </a:r>
            <a:endParaRPr/>
          </a:p>
        </p:txBody>
      </p:sp>
      <p:sp>
        <p:nvSpPr>
          <p:cNvPr id="149" name="Google Shape;149;p20"/>
          <p:cNvSpPr txBox="1"/>
          <p:nvPr/>
        </p:nvSpPr>
        <p:spPr>
          <a:xfrm>
            <a:off x="1810706" y="4248824"/>
            <a:ext cx="163576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Theory of Everything</a:t>
            </a:r>
            <a:endParaRPr/>
          </a:p>
        </p:txBody>
      </p:sp>
      <p:sp>
        <p:nvSpPr>
          <p:cNvPr id="150" name="Google Shape;150;p20"/>
          <p:cNvSpPr txBox="1"/>
          <p:nvPr/>
        </p:nvSpPr>
        <p:spPr>
          <a:xfrm>
            <a:off x="3724938" y="4169807"/>
            <a:ext cx="144960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What to expect when you’re expecting</a:t>
            </a:r>
            <a:endParaRPr/>
          </a:p>
        </p:txBody>
      </p:sp>
      <p:sp>
        <p:nvSpPr>
          <p:cNvPr id="151" name="Google Shape;151;p20"/>
          <p:cNvSpPr txBox="1"/>
          <p:nvPr/>
        </p:nvSpPr>
        <p:spPr>
          <a:xfrm>
            <a:off x="5245093" y="4248823"/>
            <a:ext cx="14496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Unbroken</a:t>
            </a:r>
            <a:endParaRPr/>
          </a:p>
        </p:txBody>
      </p:sp>
      <p:sp>
        <p:nvSpPr>
          <p:cNvPr id="152" name="Google Shape;152;p20"/>
          <p:cNvSpPr txBox="1"/>
          <p:nvPr/>
        </p:nvSpPr>
        <p:spPr>
          <a:xfrm>
            <a:off x="353795" y="6658277"/>
            <a:ext cx="174503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Girl, interrupted </a:t>
            </a:r>
            <a:endParaRPr/>
          </a:p>
        </p:txBody>
      </p:sp>
      <p:sp>
        <p:nvSpPr>
          <p:cNvPr id="153" name="Google Shape;153;p20"/>
          <p:cNvSpPr txBox="1"/>
          <p:nvPr/>
        </p:nvSpPr>
        <p:spPr>
          <a:xfrm>
            <a:off x="2023197" y="6658276"/>
            <a:ext cx="142720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Call the Midwife</a:t>
            </a:r>
            <a:endParaRPr/>
          </a:p>
        </p:txBody>
      </p:sp>
      <p:sp>
        <p:nvSpPr>
          <p:cNvPr id="154" name="Google Shape;154;p20"/>
          <p:cNvSpPr txBox="1"/>
          <p:nvPr/>
        </p:nvSpPr>
        <p:spPr>
          <a:xfrm>
            <a:off x="3662891" y="6658275"/>
            <a:ext cx="142720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13 Reasons Why</a:t>
            </a:r>
            <a:endParaRPr/>
          </a:p>
        </p:txBody>
      </p:sp>
      <p:sp>
        <p:nvSpPr>
          <p:cNvPr id="155" name="Google Shape;155;p20"/>
          <p:cNvSpPr txBox="1"/>
          <p:nvPr/>
        </p:nvSpPr>
        <p:spPr>
          <a:xfrm>
            <a:off x="5259037" y="6658275"/>
            <a:ext cx="142720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Pandemic: How to prevent an outbreak</a:t>
            </a:r>
            <a:endParaRPr/>
          </a:p>
        </p:txBody>
      </p:sp>
      <p:sp>
        <p:nvSpPr>
          <p:cNvPr id="156" name="Google Shape;156;p20"/>
          <p:cNvSpPr/>
          <p:nvPr/>
        </p:nvSpPr>
        <p:spPr>
          <a:xfrm>
            <a:off x="380974" y="9228170"/>
            <a:ext cx="6305265"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0" i="0" u="none" strike="noStrike" cap="none">
                <a:solidFill>
                  <a:srgbClr val="FFFFFF"/>
                </a:solidFill>
                <a:latin typeface="Arial Narrow"/>
                <a:ea typeface="Arial Narrow"/>
                <a:cs typeface="Arial Narrow"/>
                <a:sym typeface="Arial Narrow"/>
              </a:rPr>
              <a:t>Recommended Watching for Health and Social Care</a:t>
            </a:r>
            <a:endParaRPr sz="2400" b="0" i="0" u="none" strike="noStrike" cap="none">
              <a:solidFill>
                <a:schemeClr val="dk1"/>
              </a:solidFill>
              <a:latin typeface="Arial Narrow"/>
              <a:ea typeface="Arial Narrow"/>
              <a:cs typeface="Arial Narrow"/>
              <a:sym typeface="Arial Narrow"/>
            </a:endParaRPr>
          </a:p>
        </p:txBody>
      </p:sp>
      <p:pic>
        <p:nvPicPr>
          <p:cNvPr id="157" name="Google Shape;157;p20" descr="Is 'Babies' (2020) available to watch on UK Netflix - NewOnNetflixUK"/>
          <p:cNvPicPr preferRelativeResize="0"/>
          <p:nvPr/>
        </p:nvPicPr>
        <p:blipFill rotWithShape="1">
          <a:blip r:embed="rId4">
            <a:alphaModFix/>
          </a:blip>
          <a:srcRect/>
          <a:stretch/>
        </p:blipFill>
        <p:spPr>
          <a:xfrm>
            <a:off x="486665" y="1955007"/>
            <a:ext cx="1324040" cy="1855520"/>
          </a:xfrm>
          <a:prstGeom prst="rect">
            <a:avLst/>
          </a:prstGeom>
          <a:noFill/>
          <a:ln>
            <a:noFill/>
          </a:ln>
        </p:spPr>
      </p:pic>
      <p:pic>
        <p:nvPicPr>
          <p:cNvPr id="158" name="Google Shape;158;p20" descr="https://upload.wikimedia.org/wikipedia/en/5/55/MarriageStoryPoster.png"/>
          <p:cNvPicPr preferRelativeResize="0"/>
          <p:nvPr/>
        </p:nvPicPr>
        <p:blipFill rotWithShape="1">
          <a:blip r:embed="rId5">
            <a:alphaModFix/>
          </a:blip>
          <a:srcRect/>
          <a:stretch/>
        </p:blipFill>
        <p:spPr>
          <a:xfrm>
            <a:off x="2098795" y="1899347"/>
            <a:ext cx="1289753" cy="1911180"/>
          </a:xfrm>
          <a:prstGeom prst="rect">
            <a:avLst/>
          </a:prstGeom>
          <a:noFill/>
          <a:ln>
            <a:noFill/>
          </a:ln>
        </p:spPr>
      </p:pic>
      <p:pic>
        <p:nvPicPr>
          <p:cNvPr id="159" name="Google Shape;159;p20" descr="Louis Theroux: Extreme Love - Dementia (2012) on Netflix Taiwan ..."/>
          <p:cNvPicPr preferRelativeResize="0"/>
          <p:nvPr/>
        </p:nvPicPr>
        <p:blipFill rotWithShape="1">
          <a:blip r:embed="rId6">
            <a:alphaModFix/>
          </a:blip>
          <a:srcRect/>
          <a:stretch/>
        </p:blipFill>
        <p:spPr>
          <a:xfrm>
            <a:off x="3809428" y="1899347"/>
            <a:ext cx="1449608" cy="2029451"/>
          </a:xfrm>
          <a:prstGeom prst="rect">
            <a:avLst/>
          </a:prstGeom>
          <a:noFill/>
          <a:ln>
            <a:noFill/>
          </a:ln>
        </p:spPr>
      </p:pic>
      <p:pic>
        <p:nvPicPr>
          <p:cNvPr id="160" name="Google Shape;160;p20" descr="Is 'Five Feet Apart' (2019) available to watch on UK Netflix ..."/>
          <p:cNvPicPr preferRelativeResize="0"/>
          <p:nvPr/>
        </p:nvPicPr>
        <p:blipFill rotWithShape="1">
          <a:blip r:embed="rId7">
            <a:alphaModFix/>
          </a:blip>
          <a:srcRect/>
          <a:stretch/>
        </p:blipFill>
        <p:spPr>
          <a:xfrm>
            <a:off x="5387271" y="1899347"/>
            <a:ext cx="1365128" cy="1911180"/>
          </a:xfrm>
          <a:prstGeom prst="rect">
            <a:avLst/>
          </a:prstGeom>
          <a:noFill/>
          <a:ln>
            <a:noFill/>
          </a:ln>
        </p:spPr>
      </p:pic>
      <p:pic>
        <p:nvPicPr>
          <p:cNvPr id="161" name="Google Shape;161;p20" descr="Is 'Brain on Fire' (2016) available to watch on UK Netflix ..."/>
          <p:cNvPicPr preferRelativeResize="0"/>
          <p:nvPr/>
        </p:nvPicPr>
        <p:blipFill rotWithShape="1">
          <a:blip r:embed="rId8">
            <a:alphaModFix/>
          </a:blip>
          <a:srcRect/>
          <a:stretch/>
        </p:blipFill>
        <p:spPr>
          <a:xfrm>
            <a:off x="430421" y="4576476"/>
            <a:ext cx="1380284" cy="1932398"/>
          </a:xfrm>
          <a:prstGeom prst="rect">
            <a:avLst/>
          </a:prstGeom>
          <a:noFill/>
          <a:ln>
            <a:noFill/>
          </a:ln>
        </p:spPr>
      </p:pic>
      <p:pic>
        <p:nvPicPr>
          <p:cNvPr id="162" name="Google Shape;162;p20" descr="Is 'The Theory of Everything' (2014) available to watch on UK ..."/>
          <p:cNvPicPr preferRelativeResize="0"/>
          <p:nvPr/>
        </p:nvPicPr>
        <p:blipFill rotWithShape="1">
          <a:blip r:embed="rId9">
            <a:alphaModFix/>
          </a:blip>
          <a:srcRect/>
          <a:stretch/>
        </p:blipFill>
        <p:spPr>
          <a:xfrm>
            <a:off x="1964214" y="4544606"/>
            <a:ext cx="1463247" cy="2048546"/>
          </a:xfrm>
          <a:prstGeom prst="rect">
            <a:avLst/>
          </a:prstGeom>
          <a:noFill/>
          <a:ln>
            <a:noFill/>
          </a:ln>
        </p:spPr>
      </p:pic>
      <p:pic>
        <p:nvPicPr>
          <p:cNvPr id="163" name="Google Shape;163;p20" descr="What to Expect When You're Expecting (2012) - Rotten Tomatoes"/>
          <p:cNvPicPr preferRelativeResize="0"/>
          <p:nvPr/>
        </p:nvPicPr>
        <p:blipFill rotWithShape="1">
          <a:blip r:embed="rId10">
            <a:alphaModFix/>
          </a:blip>
          <a:srcRect/>
          <a:stretch/>
        </p:blipFill>
        <p:spPr>
          <a:xfrm>
            <a:off x="3811864" y="4560817"/>
            <a:ext cx="1312976" cy="1948057"/>
          </a:xfrm>
          <a:prstGeom prst="rect">
            <a:avLst/>
          </a:prstGeom>
          <a:noFill/>
          <a:ln>
            <a:noFill/>
          </a:ln>
        </p:spPr>
      </p:pic>
      <p:pic>
        <p:nvPicPr>
          <p:cNvPr id="164" name="Google Shape;164;p20" descr="Unbroken [DVD] [2014]: Amazon.co.uk: Jack O'Connell, Domhnall ..."/>
          <p:cNvPicPr preferRelativeResize="0"/>
          <p:nvPr/>
        </p:nvPicPr>
        <p:blipFill rotWithShape="1">
          <a:blip r:embed="rId11">
            <a:alphaModFix/>
          </a:blip>
          <a:srcRect/>
          <a:stretch/>
        </p:blipFill>
        <p:spPr>
          <a:xfrm>
            <a:off x="5350557" y="4540928"/>
            <a:ext cx="1380499" cy="1967946"/>
          </a:xfrm>
          <a:prstGeom prst="rect">
            <a:avLst/>
          </a:prstGeom>
          <a:noFill/>
          <a:ln>
            <a:noFill/>
          </a:ln>
        </p:spPr>
      </p:pic>
      <p:pic>
        <p:nvPicPr>
          <p:cNvPr id="165" name="Google Shape;165;p20" descr="Girl, Interrupted (film) - Wikipedia"/>
          <p:cNvPicPr preferRelativeResize="0"/>
          <p:nvPr/>
        </p:nvPicPr>
        <p:blipFill rotWithShape="1">
          <a:blip r:embed="rId12">
            <a:alphaModFix/>
          </a:blip>
          <a:srcRect/>
          <a:stretch/>
        </p:blipFill>
        <p:spPr>
          <a:xfrm>
            <a:off x="486665" y="7059757"/>
            <a:ext cx="1241681" cy="1849025"/>
          </a:xfrm>
          <a:prstGeom prst="rect">
            <a:avLst/>
          </a:prstGeom>
          <a:noFill/>
          <a:ln>
            <a:noFill/>
          </a:ln>
        </p:spPr>
      </p:pic>
      <p:pic>
        <p:nvPicPr>
          <p:cNvPr id="166" name="Google Shape;166;p20" descr="List of Call the Midwife episodes - Wikipedia"/>
          <p:cNvPicPr preferRelativeResize="0"/>
          <p:nvPr/>
        </p:nvPicPr>
        <p:blipFill rotWithShape="1">
          <a:blip r:embed="rId13">
            <a:alphaModFix/>
          </a:blip>
          <a:srcRect/>
          <a:stretch/>
        </p:blipFill>
        <p:spPr>
          <a:xfrm>
            <a:off x="2018596" y="6995134"/>
            <a:ext cx="1427876" cy="1913648"/>
          </a:xfrm>
          <a:prstGeom prst="rect">
            <a:avLst/>
          </a:prstGeom>
          <a:noFill/>
          <a:ln>
            <a:noFill/>
          </a:ln>
        </p:spPr>
      </p:pic>
      <p:pic>
        <p:nvPicPr>
          <p:cNvPr id="167" name="Google Shape;167;p20" descr="13 Reasons Why: Season 1 - Rotten Tomatoes"/>
          <p:cNvPicPr preferRelativeResize="0"/>
          <p:nvPr/>
        </p:nvPicPr>
        <p:blipFill rotWithShape="1">
          <a:blip r:embed="rId14">
            <a:alphaModFix/>
          </a:blip>
          <a:srcRect/>
          <a:stretch/>
        </p:blipFill>
        <p:spPr>
          <a:xfrm>
            <a:off x="3705582" y="6992662"/>
            <a:ext cx="1384511" cy="2049883"/>
          </a:xfrm>
          <a:prstGeom prst="rect">
            <a:avLst/>
          </a:prstGeom>
          <a:noFill/>
          <a:ln>
            <a:noFill/>
          </a:ln>
        </p:spPr>
      </p:pic>
      <p:pic>
        <p:nvPicPr>
          <p:cNvPr id="168" name="Google Shape;168;p20" descr="What is Pandemic: How To Prevent An Outbreak about and how can you ..."/>
          <p:cNvPicPr preferRelativeResize="0"/>
          <p:nvPr/>
        </p:nvPicPr>
        <p:blipFill rotWithShape="1">
          <a:blip r:embed="rId15">
            <a:alphaModFix/>
          </a:blip>
          <a:srcRect/>
          <a:stretch/>
        </p:blipFill>
        <p:spPr>
          <a:xfrm>
            <a:off x="5346507" y="7130218"/>
            <a:ext cx="1383540" cy="1912327"/>
          </a:xfrm>
          <a:prstGeom prst="rect">
            <a:avLst/>
          </a:prstGeom>
          <a:noFill/>
          <a:ln>
            <a:noFill/>
          </a:ln>
        </p:spPr>
      </p:pic>
      <p:sp>
        <p:nvSpPr>
          <p:cNvPr id="169" name="Google Shape;169;p2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3"/>
        <p:cNvGrpSpPr/>
        <p:nvPr/>
      </p:nvGrpSpPr>
      <p:grpSpPr>
        <a:xfrm>
          <a:off x="0" y="0"/>
          <a:ext cx="0" cy="0"/>
          <a:chOff x="0" y="0"/>
          <a:chExt cx="0" cy="0"/>
        </a:xfrm>
      </p:grpSpPr>
      <p:pic>
        <p:nvPicPr>
          <p:cNvPr id="174" name="Google Shape;174;p21" descr="Image result for netflix logo"/>
          <p:cNvPicPr preferRelativeResize="0"/>
          <p:nvPr/>
        </p:nvPicPr>
        <p:blipFill rotWithShape="1">
          <a:blip r:embed="rId3">
            <a:alphaModFix/>
          </a:blip>
          <a:srcRect/>
          <a:stretch/>
        </p:blipFill>
        <p:spPr>
          <a:xfrm>
            <a:off x="1613470" y="-131934"/>
            <a:ext cx="3550151" cy="1996960"/>
          </a:xfrm>
          <a:prstGeom prst="rect">
            <a:avLst/>
          </a:prstGeom>
          <a:noFill/>
          <a:ln>
            <a:noFill/>
          </a:ln>
        </p:spPr>
      </p:pic>
      <p:sp>
        <p:nvSpPr>
          <p:cNvPr id="175" name="Google Shape;175;p21"/>
          <p:cNvSpPr txBox="1">
            <a:spLocks noGrp="1"/>
          </p:cNvSpPr>
          <p:nvPr>
            <p:ph type="title"/>
          </p:nvPr>
        </p:nvSpPr>
        <p:spPr>
          <a:xfrm>
            <a:off x="2476902" y="13042"/>
            <a:ext cx="1823289" cy="6155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GB" sz="3600" b="1">
                <a:solidFill>
                  <a:schemeClr val="lt1"/>
                </a:solidFill>
              </a:rPr>
              <a:t>Beyond</a:t>
            </a:r>
            <a:endParaRPr/>
          </a:p>
        </p:txBody>
      </p:sp>
      <p:sp>
        <p:nvSpPr>
          <p:cNvPr id="176" name="Google Shape;176;p21"/>
          <p:cNvSpPr txBox="1"/>
          <p:nvPr/>
        </p:nvSpPr>
        <p:spPr>
          <a:xfrm>
            <a:off x="353796" y="1472316"/>
            <a:ext cx="174503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Elizabeth is Missing</a:t>
            </a:r>
            <a:endParaRPr/>
          </a:p>
        </p:txBody>
      </p:sp>
      <p:sp>
        <p:nvSpPr>
          <p:cNvPr id="177" name="Google Shape;177;p21"/>
          <p:cNvSpPr txBox="1"/>
          <p:nvPr/>
        </p:nvSpPr>
        <p:spPr>
          <a:xfrm>
            <a:off x="2023197" y="1472315"/>
            <a:ext cx="142720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00" b="1" i="0" u="none" strike="noStrike" cap="none">
                <a:solidFill>
                  <a:schemeClr val="lt1"/>
                </a:solidFill>
                <a:latin typeface="Arial Narrow"/>
                <a:ea typeface="Arial Narrow"/>
                <a:cs typeface="Arial Narrow"/>
                <a:sym typeface="Arial Narrow"/>
              </a:rPr>
              <a:t>Rio &amp; Kate: Becoming a Step family</a:t>
            </a:r>
            <a:endParaRPr/>
          </a:p>
        </p:txBody>
      </p:sp>
      <p:sp>
        <p:nvSpPr>
          <p:cNvPr id="178" name="Google Shape;178;p21"/>
          <p:cNvSpPr txBox="1"/>
          <p:nvPr/>
        </p:nvSpPr>
        <p:spPr>
          <a:xfrm rot="-5400000">
            <a:off x="4584981" y="2536952"/>
            <a:ext cx="137842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lt1"/>
                </a:solidFill>
                <a:latin typeface="Calibri"/>
                <a:ea typeface="Calibri"/>
                <a:cs typeface="Calibri"/>
                <a:sym typeface="Calibri"/>
              </a:rPr>
              <a:t>DVD</a:t>
            </a:r>
            <a:endParaRPr/>
          </a:p>
        </p:txBody>
      </p:sp>
      <p:sp>
        <p:nvSpPr>
          <p:cNvPr id="179" name="Google Shape;179;p21"/>
          <p:cNvSpPr txBox="1"/>
          <p:nvPr/>
        </p:nvSpPr>
        <p:spPr>
          <a:xfrm>
            <a:off x="3677670" y="1518482"/>
            <a:ext cx="14478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Jesy Nelson: Odd one out</a:t>
            </a:r>
            <a:endParaRPr/>
          </a:p>
        </p:txBody>
      </p:sp>
      <p:sp>
        <p:nvSpPr>
          <p:cNvPr id="180" name="Google Shape;180;p21"/>
          <p:cNvSpPr txBox="1"/>
          <p:nvPr/>
        </p:nvSpPr>
        <p:spPr>
          <a:xfrm>
            <a:off x="5296332" y="1500440"/>
            <a:ext cx="14478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Bohemian Rhapsody</a:t>
            </a:r>
            <a:endParaRPr/>
          </a:p>
        </p:txBody>
      </p:sp>
      <p:sp>
        <p:nvSpPr>
          <p:cNvPr id="181" name="Google Shape;181;p21"/>
          <p:cNvSpPr txBox="1"/>
          <p:nvPr/>
        </p:nvSpPr>
        <p:spPr>
          <a:xfrm rot="5400000">
            <a:off x="-445506" y="5273660"/>
            <a:ext cx="152360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lt1"/>
                </a:solidFill>
                <a:latin typeface="Calibri"/>
                <a:ea typeface="Calibri"/>
                <a:cs typeface="Calibri"/>
                <a:sym typeface="Calibri"/>
              </a:rPr>
              <a:t>4 On Demand</a:t>
            </a:r>
            <a:endParaRPr/>
          </a:p>
        </p:txBody>
      </p:sp>
      <p:sp>
        <p:nvSpPr>
          <p:cNvPr id="182" name="Google Shape;182;p21"/>
          <p:cNvSpPr txBox="1"/>
          <p:nvPr/>
        </p:nvSpPr>
        <p:spPr>
          <a:xfrm>
            <a:off x="500961" y="4088674"/>
            <a:ext cx="124566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Confessions of a Junior Doctor</a:t>
            </a:r>
            <a:endParaRPr/>
          </a:p>
        </p:txBody>
      </p:sp>
      <p:sp>
        <p:nvSpPr>
          <p:cNvPr id="183" name="Google Shape;183;p21"/>
          <p:cNvSpPr txBox="1"/>
          <p:nvPr/>
        </p:nvSpPr>
        <p:spPr>
          <a:xfrm>
            <a:off x="2085049" y="4088673"/>
            <a:ext cx="124566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Born to be different</a:t>
            </a:r>
            <a:endParaRPr/>
          </a:p>
        </p:txBody>
      </p:sp>
      <p:sp>
        <p:nvSpPr>
          <p:cNvPr id="184" name="Google Shape;184;p21"/>
          <p:cNvSpPr txBox="1"/>
          <p:nvPr/>
        </p:nvSpPr>
        <p:spPr>
          <a:xfrm rot="5400000">
            <a:off x="-429260" y="2536952"/>
            <a:ext cx="152360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lt1"/>
                </a:solidFill>
                <a:latin typeface="Calibri"/>
                <a:ea typeface="Calibri"/>
                <a:cs typeface="Calibri"/>
                <a:sym typeface="Calibri"/>
              </a:rPr>
              <a:t>BBC iPlayer</a:t>
            </a:r>
            <a:endParaRPr/>
          </a:p>
        </p:txBody>
      </p:sp>
      <p:sp>
        <p:nvSpPr>
          <p:cNvPr id="185" name="Google Shape;185;p21"/>
          <p:cNvSpPr txBox="1"/>
          <p:nvPr/>
        </p:nvSpPr>
        <p:spPr>
          <a:xfrm>
            <a:off x="3711010" y="4088673"/>
            <a:ext cx="144960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Secret life of… Year Olds</a:t>
            </a:r>
            <a:endParaRPr/>
          </a:p>
        </p:txBody>
      </p:sp>
      <p:sp>
        <p:nvSpPr>
          <p:cNvPr id="186" name="Google Shape;186;p21"/>
          <p:cNvSpPr txBox="1"/>
          <p:nvPr/>
        </p:nvSpPr>
        <p:spPr>
          <a:xfrm>
            <a:off x="5247834" y="4088378"/>
            <a:ext cx="14496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Still Alice</a:t>
            </a:r>
            <a:endParaRPr/>
          </a:p>
        </p:txBody>
      </p:sp>
      <p:sp>
        <p:nvSpPr>
          <p:cNvPr id="187" name="Google Shape;187;p21"/>
          <p:cNvSpPr txBox="1"/>
          <p:nvPr/>
        </p:nvSpPr>
        <p:spPr>
          <a:xfrm rot="5400000">
            <a:off x="-761092" y="7763441"/>
            <a:ext cx="210357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lt1"/>
                </a:solidFill>
                <a:latin typeface="Calibri"/>
                <a:ea typeface="Calibri"/>
                <a:cs typeface="Calibri"/>
                <a:sym typeface="Calibri"/>
              </a:rPr>
              <a:t>Amazon Prime</a:t>
            </a:r>
            <a:endParaRPr/>
          </a:p>
        </p:txBody>
      </p:sp>
      <p:sp>
        <p:nvSpPr>
          <p:cNvPr id="188" name="Google Shape;188;p21"/>
          <p:cNvSpPr txBox="1"/>
          <p:nvPr/>
        </p:nvSpPr>
        <p:spPr>
          <a:xfrm>
            <a:off x="353795" y="6658277"/>
            <a:ext cx="174503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The Children Act</a:t>
            </a:r>
            <a:endParaRPr/>
          </a:p>
        </p:txBody>
      </p:sp>
      <p:sp>
        <p:nvSpPr>
          <p:cNvPr id="189" name="Google Shape;189;p21"/>
          <p:cNvSpPr txBox="1"/>
          <p:nvPr/>
        </p:nvSpPr>
        <p:spPr>
          <a:xfrm>
            <a:off x="2167261" y="6658275"/>
            <a:ext cx="142720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The Upside</a:t>
            </a:r>
            <a:endParaRPr/>
          </a:p>
        </p:txBody>
      </p:sp>
      <p:sp>
        <p:nvSpPr>
          <p:cNvPr id="190" name="Google Shape;190;p21"/>
          <p:cNvSpPr txBox="1"/>
          <p:nvPr/>
        </p:nvSpPr>
        <p:spPr>
          <a:xfrm>
            <a:off x="3662891" y="6658275"/>
            <a:ext cx="142720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Beautiful Boy </a:t>
            </a:r>
            <a:endParaRPr/>
          </a:p>
        </p:txBody>
      </p:sp>
      <p:sp>
        <p:nvSpPr>
          <p:cNvPr id="191" name="Google Shape;191;p21"/>
          <p:cNvSpPr txBox="1"/>
          <p:nvPr/>
        </p:nvSpPr>
        <p:spPr>
          <a:xfrm>
            <a:off x="5259037" y="6658275"/>
            <a:ext cx="142720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b="1" i="0" u="none" strike="noStrike" cap="none">
                <a:solidFill>
                  <a:schemeClr val="lt1"/>
                </a:solidFill>
                <a:latin typeface="Arial Narrow"/>
                <a:ea typeface="Arial Narrow"/>
                <a:cs typeface="Arial Narrow"/>
                <a:sym typeface="Arial Narrow"/>
              </a:rPr>
              <a:t>Miss you Already</a:t>
            </a:r>
            <a:endParaRPr/>
          </a:p>
        </p:txBody>
      </p:sp>
      <p:pic>
        <p:nvPicPr>
          <p:cNvPr id="192" name="Google Shape;192;p21" descr="BBC One - Rio and Kate: Becoming a Stepfamily"/>
          <p:cNvPicPr preferRelativeResize="0"/>
          <p:nvPr/>
        </p:nvPicPr>
        <p:blipFill rotWithShape="1">
          <a:blip r:embed="rId4">
            <a:alphaModFix/>
          </a:blip>
          <a:srcRect l="20631" r="19350"/>
          <a:stretch/>
        </p:blipFill>
        <p:spPr>
          <a:xfrm>
            <a:off x="2187899" y="2018197"/>
            <a:ext cx="1489771" cy="1451078"/>
          </a:xfrm>
          <a:prstGeom prst="rect">
            <a:avLst/>
          </a:prstGeom>
          <a:noFill/>
          <a:ln>
            <a:noFill/>
          </a:ln>
        </p:spPr>
      </p:pic>
      <p:pic>
        <p:nvPicPr>
          <p:cNvPr id="193" name="Google Shape;193;p21" descr="BBC Radio 1 - Jesy Nelson: Odd One Out on iPlayer Now | Facebook"/>
          <p:cNvPicPr preferRelativeResize="0"/>
          <p:nvPr/>
        </p:nvPicPr>
        <p:blipFill rotWithShape="1">
          <a:blip r:embed="rId5">
            <a:alphaModFix/>
          </a:blip>
          <a:srcRect/>
          <a:stretch/>
        </p:blipFill>
        <p:spPr>
          <a:xfrm>
            <a:off x="3858979" y="1959817"/>
            <a:ext cx="1230548" cy="1536654"/>
          </a:xfrm>
          <a:prstGeom prst="rect">
            <a:avLst/>
          </a:prstGeom>
          <a:noFill/>
          <a:ln>
            <a:noFill/>
          </a:ln>
        </p:spPr>
      </p:pic>
      <p:sp>
        <p:nvSpPr>
          <p:cNvPr id="194" name="Google Shape;194;p21"/>
          <p:cNvSpPr txBox="1"/>
          <p:nvPr/>
        </p:nvSpPr>
        <p:spPr>
          <a:xfrm rot="-5400000">
            <a:off x="4656831" y="5234679"/>
            <a:ext cx="137842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lt1"/>
                </a:solidFill>
                <a:latin typeface="Calibri"/>
                <a:ea typeface="Calibri"/>
                <a:cs typeface="Calibri"/>
                <a:sym typeface="Calibri"/>
              </a:rPr>
              <a:t>DVD</a:t>
            </a:r>
            <a:endParaRPr/>
          </a:p>
        </p:txBody>
      </p:sp>
      <p:pic>
        <p:nvPicPr>
          <p:cNvPr id="195" name="Google Shape;195;p21" descr="Bohemian Rhapsody (2018) - IMDb"/>
          <p:cNvPicPr preferRelativeResize="0"/>
          <p:nvPr/>
        </p:nvPicPr>
        <p:blipFill rotWithShape="1">
          <a:blip r:embed="rId6">
            <a:alphaModFix/>
          </a:blip>
          <a:srcRect/>
          <a:stretch/>
        </p:blipFill>
        <p:spPr>
          <a:xfrm>
            <a:off x="5466893" y="1959817"/>
            <a:ext cx="1230549" cy="1832448"/>
          </a:xfrm>
          <a:prstGeom prst="rect">
            <a:avLst/>
          </a:prstGeom>
          <a:noFill/>
          <a:ln>
            <a:noFill/>
          </a:ln>
        </p:spPr>
      </p:pic>
      <p:pic>
        <p:nvPicPr>
          <p:cNvPr id="196" name="Google Shape;196;p21" descr="Confessions of a Junior Doctor - Episode Guide - All 4"/>
          <p:cNvPicPr preferRelativeResize="0"/>
          <p:nvPr/>
        </p:nvPicPr>
        <p:blipFill rotWithShape="1">
          <a:blip r:embed="rId7">
            <a:alphaModFix/>
          </a:blip>
          <a:srcRect l="16681" r="19511"/>
          <a:stretch/>
        </p:blipFill>
        <p:spPr>
          <a:xfrm>
            <a:off x="570242" y="4755582"/>
            <a:ext cx="1358822" cy="1352975"/>
          </a:xfrm>
          <a:prstGeom prst="rect">
            <a:avLst/>
          </a:prstGeom>
          <a:noFill/>
          <a:ln>
            <a:noFill/>
          </a:ln>
        </p:spPr>
      </p:pic>
      <p:pic>
        <p:nvPicPr>
          <p:cNvPr id="197" name="Google Shape;197;p21" descr="The children from Born To Be Different reveal how their lives have ..."/>
          <p:cNvPicPr preferRelativeResize="0"/>
          <p:nvPr/>
        </p:nvPicPr>
        <p:blipFill rotWithShape="1">
          <a:blip r:embed="rId8">
            <a:alphaModFix/>
          </a:blip>
          <a:srcRect/>
          <a:stretch/>
        </p:blipFill>
        <p:spPr>
          <a:xfrm>
            <a:off x="2007933" y="4755582"/>
            <a:ext cx="1697759" cy="1293918"/>
          </a:xfrm>
          <a:prstGeom prst="rect">
            <a:avLst/>
          </a:prstGeom>
          <a:noFill/>
          <a:ln>
            <a:noFill/>
          </a:ln>
        </p:spPr>
      </p:pic>
      <p:pic>
        <p:nvPicPr>
          <p:cNvPr id="198" name="Google Shape;198;p21" descr="Elizabeth Is Missing on the BBC: Cast, plot, air date and spoilers"/>
          <p:cNvPicPr preferRelativeResize="0"/>
          <p:nvPr/>
        </p:nvPicPr>
        <p:blipFill rotWithShape="1">
          <a:blip r:embed="rId9">
            <a:alphaModFix/>
          </a:blip>
          <a:srcRect l="13038" r="27276"/>
          <a:stretch/>
        </p:blipFill>
        <p:spPr>
          <a:xfrm>
            <a:off x="530072" y="2034007"/>
            <a:ext cx="1469144" cy="1369778"/>
          </a:xfrm>
          <a:prstGeom prst="rect">
            <a:avLst/>
          </a:prstGeom>
          <a:noFill/>
          <a:ln>
            <a:noFill/>
          </a:ln>
        </p:spPr>
      </p:pic>
      <p:pic>
        <p:nvPicPr>
          <p:cNvPr id="199" name="Google Shape;199;p21" descr="The Secret Life Of 4 Year Olds: Everything you need to know about ..."/>
          <p:cNvPicPr preferRelativeResize="0"/>
          <p:nvPr/>
        </p:nvPicPr>
        <p:blipFill rotWithShape="1">
          <a:blip r:embed="rId10">
            <a:alphaModFix/>
          </a:blip>
          <a:srcRect l="16425" r="14912"/>
          <a:stretch/>
        </p:blipFill>
        <p:spPr>
          <a:xfrm>
            <a:off x="3791942" y="4755582"/>
            <a:ext cx="1368675" cy="1326471"/>
          </a:xfrm>
          <a:prstGeom prst="rect">
            <a:avLst/>
          </a:prstGeom>
          <a:noFill/>
          <a:ln>
            <a:noFill/>
          </a:ln>
        </p:spPr>
      </p:pic>
      <p:pic>
        <p:nvPicPr>
          <p:cNvPr id="200" name="Google Shape;200;p21" descr="Still Alice [DVD] by Julianne Moore: Amazon.co.uk: DVD &amp; Blu-ray"/>
          <p:cNvPicPr preferRelativeResize="0"/>
          <p:nvPr/>
        </p:nvPicPr>
        <p:blipFill rotWithShape="1">
          <a:blip r:embed="rId11">
            <a:alphaModFix/>
          </a:blip>
          <a:srcRect/>
          <a:stretch/>
        </p:blipFill>
        <p:spPr>
          <a:xfrm>
            <a:off x="5541335" y="4575141"/>
            <a:ext cx="1081663" cy="1528063"/>
          </a:xfrm>
          <a:prstGeom prst="rect">
            <a:avLst/>
          </a:prstGeom>
          <a:noFill/>
          <a:ln>
            <a:noFill/>
          </a:ln>
        </p:spPr>
      </p:pic>
      <p:pic>
        <p:nvPicPr>
          <p:cNvPr id="201" name="Google Shape;201;p21" descr="The Children Act (DVD) - RT DVD Shop"/>
          <p:cNvPicPr preferRelativeResize="0"/>
          <p:nvPr/>
        </p:nvPicPr>
        <p:blipFill rotWithShape="1">
          <a:blip r:embed="rId12">
            <a:alphaModFix/>
          </a:blip>
          <a:srcRect l="17252" r="19344"/>
          <a:stretch/>
        </p:blipFill>
        <p:spPr>
          <a:xfrm>
            <a:off x="607687" y="7125473"/>
            <a:ext cx="1358822" cy="2143125"/>
          </a:xfrm>
          <a:prstGeom prst="rect">
            <a:avLst/>
          </a:prstGeom>
          <a:noFill/>
          <a:ln>
            <a:noFill/>
          </a:ln>
        </p:spPr>
      </p:pic>
      <p:pic>
        <p:nvPicPr>
          <p:cNvPr id="202" name="Google Shape;202;p21" descr="The Upside (2017) - IMDb"/>
          <p:cNvPicPr preferRelativeResize="0"/>
          <p:nvPr/>
        </p:nvPicPr>
        <p:blipFill rotWithShape="1">
          <a:blip r:embed="rId13">
            <a:alphaModFix/>
          </a:blip>
          <a:srcRect/>
          <a:stretch/>
        </p:blipFill>
        <p:spPr>
          <a:xfrm>
            <a:off x="2187899" y="7087355"/>
            <a:ext cx="1470142" cy="2181243"/>
          </a:xfrm>
          <a:prstGeom prst="rect">
            <a:avLst/>
          </a:prstGeom>
          <a:noFill/>
          <a:ln>
            <a:noFill/>
          </a:ln>
        </p:spPr>
      </p:pic>
      <p:pic>
        <p:nvPicPr>
          <p:cNvPr id="203" name="Google Shape;203;p21" descr="Amazon.com: Watch Beautiful Boy (4K UHD) | Prime Video"/>
          <p:cNvPicPr preferRelativeResize="0"/>
          <p:nvPr/>
        </p:nvPicPr>
        <p:blipFill rotWithShape="1">
          <a:blip r:embed="rId14">
            <a:alphaModFix/>
          </a:blip>
          <a:srcRect/>
          <a:stretch/>
        </p:blipFill>
        <p:spPr>
          <a:xfrm>
            <a:off x="3791942" y="7066083"/>
            <a:ext cx="1427202" cy="2181244"/>
          </a:xfrm>
          <a:prstGeom prst="rect">
            <a:avLst/>
          </a:prstGeom>
          <a:noFill/>
          <a:ln>
            <a:noFill/>
          </a:ln>
        </p:spPr>
      </p:pic>
      <p:pic>
        <p:nvPicPr>
          <p:cNvPr id="204" name="Google Shape;204;p21" descr="Miss You Already - Wikipedia"/>
          <p:cNvPicPr preferRelativeResize="0"/>
          <p:nvPr/>
        </p:nvPicPr>
        <p:blipFill rotWithShape="1">
          <a:blip r:embed="rId15">
            <a:alphaModFix/>
          </a:blip>
          <a:srcRect/>
          <a:stretch/>
        </p:blipFill>
        <p:spPr>
          <a:xfrm>
            <a:off x="5309076" y="7066083"/>
            <a:ext cx="1442895" cy="2140817"/>
          </a:xfrm>
          <a:prstGeom prst="rect">
            <a:avLst/>
          </a:prstGeom>
          <a:noFill/>
          <a:ln>
            <a:noFill/>
          </a:ln>
        </p:spPr>
      </p:pic>
      <p:sp>
        <p:nvSpPr>
          <p:cNvPr id="205" name="Google Shape;205;p2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5012</Words>
  <Application>Microsoft Office PowerPoint</Application>
  <PresentationFormat>A4 Paper (210x297 mm)</PresentationFormat>
  <Paragraphs>485</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Noto Sans Symbols</vt:lpstr>
      <vt:lpstr>Calibri</vt:lpstr>
      <vt:lpstr>Century Gothic</vt:lpstr>
      <vt:lpstr>Book Antiqua</vt:lpstr>
      <vt:lpstr>Arial</vt:lpstr>
      <vt:lpstr>Arial Narrow</vt:lpstr>
      <vt:lpstr>Courier New</vt:lpstr>
      <vt:lpstr>Office Theme</vt:lpstr>
      <vt:lpstr>Level 3 CTEC Extended Certificate Health and Social Care</vt:lpstr>
      <vt:lpstr>Contents</vt:lpstr>
      <vt:lpstr>Introduction</vt:lpstr>
      <vt:lpstr>HSC Single - What exams will I be studying?</vt:lpstr>
      <vt:lpstr>HSC Single - What coursework will I be studying?</vt:lpstr>
      <vt:lpstr>HSC Double - What exams will I be studying?</vt:lpstr>
      <vt:lpstr>HSC Double - What coursework will I be studying?</vt:lpstr>
      <vt:lpstr>PowerPoint Presentation</vt:lpstr>
      <vt:lpstr>Beyond</vt:lpstr>
      <vt:lpstr>Beyond</vt:lpstr>
      <vt:lpstr>Beyond</vt:lpstr>
      <vt:lpstr>Health and Social Care in the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The importance of promoting good health in children’s care</vt:lpstr>
      <vt:lpstr>Unit 4 Anatomy and Physiology Sample Task:</vt:lpstr>
      <vt:lpstr>Optional Extension Task:  Health and Social Care in a Pandemic.</vt:lpstr>
      <vt:lpstr>The role of Health Promoters</vt:lpstr>
      <vt:lpstr>HSC Roles</vt:lpstr>
      <vt:lpstr>Useful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3 CTEC Extended Certificate Health and Social Care</dc:title>
  <dc:creator>Linsey Green</dc:creator>
  <cp:lastModifiedBy>Linsey Green</cp:lastModifiedBy>
  <cp:revision>1</cp:revision>
  <dcterms:modified xsi:type="dcterms:W3CDTF">2022-07-12T13:23:45Z</dcterms:modified>
</cp:coreProperties>
</file>